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 and welcome. This is a guide to Wrangler, and how to deploy a static HTML page from HTML Studio. HTML Studio gained a Send to Wrangler button, and we walked through it on the third of October, 2026. Wrangler is at wrangler dot registermysite dot com. The screen says RMS Wrangler, version 0.3, mode Live, and the default zone is diyregistry dot com. The welcome line says password accounts, isolated homes, and it names four zones. This guide lives at registermysite dot com slash guides slash wrangler-guide. I'll only point at what that walkthrough actually showed.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whole path before we look at a screen. In HTML Studio, press Send to Wrangler. Then, in Wrangler, run import --studio. List the folder with ls. Count the page with wc. See the zones with rms zones. Deploy with rms deploy. Then open the URL it prints. A tip from the welcome text, and it's worth keeping: passwords are prompted and never written to history. That same welcome names the four zones. diyregistry dot com, signinup dot com, monstertruck dot monster, and misfit dot monster. We'll take those steps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Export and deploy dialog in HTML Studio. The body says HTML is published to a path slug on the zone you pick, and no new Worker is created. The project name was still Bistro Lumière. The zone was sites dot registermysite dot com, and the slug was bistro-lumi-re. It said the slug is available. We've marked Send to Wrangler, and that slug. Warning: the header behind the modal still said Ready, and No project id. Send to Wrangler used the slug in this dialog, not a saved project id. The walkthrough reply was, Sent bistro-lumi-re, run import --studio at wrangler dot registermysite dot com. That sentence is not on the captured modal, so we haven't drawn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Wrangler, the command is import --studio. Not rms import. On this screen the prompt was still in the sites folder. It printed Imported, Bistro Lumière. The files line was public slash index dot html. The next line said to run rms deploy, with the project name bistro-lumi-re, and the zone diyregistry dot com. We've marked the Imported line and that next step. Warning: typing rms import returns Unknown rms subcommand, import. And if you haven't pressed Send to Wrangler yet, import --studio says there is no pending HTML Studio export. It tells you to POST slash api slash import first. We didn't fake a picture of that error. After this, the prompt is in sites slash bistro-lumi-re.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we ran ls. The prompt is now in sites slash bistro-lumi-re, which is the project folder. ls printed two names, and we've marked both. public, with a slash, is the folder that holds the page. wrangler dot jsonc is the config file sitting beside it. That's the whole listing. Nothing else was in the folder. ls does not deploy anything, and it does not change the page. It only shows what import just put there. This crop starts at the ls line, so you see the listing and not the earlier session text. The next command counts the words in public slash index dot html.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we ran wc, on public slash index dot html, still in that same folder. The first line printed 777, then 3100, then 38980, and the file name. A second line said 3100 words. We've marked that words line. This product's wc prints lines, words, and bytes, in that order. So that is 777 lines, 3100 words, and 38980 bytes. The help text is not in this picture. The footnote has the full printed line.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rms zones lists the operator zones. The heading says the default is diyregistry dot com. There are four, and we've marked the list. diyregistry dot com, signinup dot com, monstertruck dot monster, and misfit dot monster. Each one shows a hello address, with slash s slash hello on the end. The last line says attach is a path. https, then the zone, slash s slash, then the slug. We've marked that pattern too. That's how a page is attached. It is a path on the zone. It is not a new hostname under the zone.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deploy command was rms deploy, project name bistro-lumi-re, zone diyregistry dot com. It said Uploading. Then, deploying 2 assets to diyregistry dot com. Then, deployment complete. The project is bistro-lumi-re. The zone is diyregistry dot com. We've marked the URL. It is https, diyregistry dot com, slash s slash, bistro-lumi-re. Mode is Live. We've also marked version 1. The last line says attached at that same URL. Tip: that's two assets, and the mode is Live. Don't publish this as a subdomain, like bistro-lumi-re dot diyregistry dot com. This deploy's URL is the path.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URL from the deploy. It's https, diyregistry dot com, slash s slash, bistro-lumi-re, with the slash at the end. This crop is the top of that live page, so you can read it. We've marked the brand in the nav. It says Maple Street Bakery, Demo. The headline says Freshly Baked on Maple Street. Further down the same screenshot is the visitor counter. It isn't in this crop, because the capture is a tall phone-width page, and the counter sits lower. If the brand and the headline match, you're on the page this deploy just attached.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things are easy to mix up. We hit the first two before the Send to Wrangler button existed. First, rms import is not a command. It returns Unknown rms subcommand, import. The command is import --studio. Second, if you run import --studio before you've pressed Send to Wrangler, it finds nothing. The message is: No pending HTML Studio export. POST slash api slash import first. Third, the live URL is a path on the zone you deployed to. It is not sites dot registermysite dot com. That zone belongs to HTML Studio's own publish. Our page is on diyregistry dot com, under slash s slash bistro-lumi-re. And it is not a subdomain of that zone.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Here's the recap, one line at a time. In HTML Studio, Send to Wrangler, slug bistro-lumi-re. Then import --studio, which imported Bistro Lumière. Then ls, public and wrangler dot jsonc. Then wc on public slash index dot html, 3100 words. Then rms zones, four zones, default diyregistry dot com. Then rms deploy, project name bistro-lumi-re, zone diyregistry dot com. Version 1, mode Live, two assets. Then open the path on diyregistry dot com, slash s slash, bistro-lumi-re. If the header still says no project id, that's expected. The slug in the dialog is what gets sent.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you'd like a hand with this, you can reach us on the web at registermysite dot com. Call 562, 751, 4597. Or email info at registermysite dot com. We also meet in person in Los Angeles and Orange County. Those are the same details on the slide. Wrangler itself stays at wrangler dot registermysite dot com, if you want to try the steps yourself. This guide stays at registermysite dot com slash guides slash wrangler-guide. You can download the PowerPoint or the PDF from the More menu. Thanks for following the walkthrough.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This guide lives at https://registermysite.com/guides/wrangler-guide/</a:t>
            </a:r>
          </a:p>
        </p:txBody>
      </p:sp>
      <p:sp>
        <p:nvSpPr>
          <p:cNvPr id="11" name="TextBox 10"/>
          <p:cNvSpPr txBox="1"/>
          <p:nvPr/>
        </p:nvSpPr>
        <p:spPr>
          <a:xfrm>
            <a:off x="365760" y="786384"/>
            <a:ext cx="6583680" cy="237744"/>
          </a:xfrm>
          <a:prstGeom prst="rect">
            <a:avLst/>
          </a:prstGeom>
          <a:noFill/>
        </p:spPr>
        <p:txBody>
          <a:bodyPr wrap="square" lIns="0" rIns="0" tIns="0" bIns="0" anchor="t"/>
          <a:lstStyle/>
          <a:p>
            <a:pPr algn="l">
              <a:lnSpc>
                <a:spcPct val="112000"/>
              </a:lnSpc>
            </a:pPr>
            <a:r>
              <a:rPr sz="1200" b="1">
                <a:solidFill>
                  <a:srgbClr val="2DD4BF"/>
                </a:solidFill>
                <a:latin typeface="Inter"/>
              </a:rPr>
              <a:t>REGISTERMYSITE  ·  CLIENT TRAINING</a:t>
            </a:r>
          </a:p>
        </p:txBody>
      </p:sp>
      <p:sp>
        <p:nvSpPr>
          <p:cNvPr id="12" name="TextBox 11"/>
          <p:cNvSpPr txBox="1"/>
          <p:nvPr/>
        </p:nvSpPr>
        <p:spPr>
          <a:xfrm>
            <a:off x="365760" y="1060704"/>
            <a:ext cx="6766560" cy="960120"/>
          </a:xfrm>
          <a:prstGeom prst="rect">
            <a:avLst/>
          </a:prstGeom>
          <a:noFill/>
        </p:spPr>
        <p:txBody>
          <a:bodyPr wrap="square" lIns="0" rIns="0" tIns="0" bIns="0" anchor="t"/>
          <a:lstStyle/>
          <a:p>
            <a:pPr algn="l">
              <a:lnSpc>
                <a:spcPct val="95000"/>
              </a:lnSpc>
            </a:pPr>
            <a:r>
              <a:rPr sz="5400" b="1">
                <a:solidFill>
                  <a:srgbClr val="F4F7FB"/>
                </a:solidFill>
                <a:latin typeface="Inter"/>
              </a:rPr>
              <a:t>Wrangler</a:t>
            </a:r>
          </a:p>
        </p:txBody>
      </p:sp>
      <p:sp>
        <p:nvSpPr>
          <p:cNvPr id="13" name="Rectangle 12"/>
          <p:cNvSpPr/>
          <p:nvPr/>
        </p:nvSpPr>
        <p:spPr>
          <a:xfrm>
            <a:off x="384048" y="2084831"/>
            <a:ext cx="1234440" cy="64008"/>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4" name="TextBox 13"/>
          <p:cNvSpPr txBox="1"/>
          <p:nvPr/>
        </p:nvSpPr>
        <p:spPr>
          <a:xfrm>
            <a:off x="365760" y="2267712"/>
            <a:ext cx="6035040" cy="1051560"/>
          </a:xfrm>
          <a:prstGeom prst="rect">
            <a:avLst/>
          </a:prstGeom>
          <a:noFill/>
        </p:spPr>
        <p:txBody>
          <a:bodyPr wrap="square" lIns="0" rIns="0" tIns="0" bIns="0" anchor="t"/>
          <a:lstStyle/>
          <a:p>
            <a:pPr algn="l">
              <a:lnSpc>
                <a:spcPct val="112000"/>
              </a:lnSpc>
            </a:pPr>
            <a:r>
              <a:rPr sz="2000" b="0">
                <a:solidFill>
                  <a:srgbClr val="A7B1C2"/>
                </a:solidFill>
                <a:latin typeface="Inter"/>
              </a:rPr>
              <a:t>Deploy a static HTML page from HTML Studio.</a:t>
            </a:r>
          </a:p>
        </p:txBody>
      </p:sp>
      <p:sp>
        <p:nvSpPr>
          <p:cNvPr id="15" name="TextBox 14"/>
          <p:cNvSpPr txBox="1"/>
          <p:nvPr/>
        </p:nvSpPr>
        <p:spPr>
          <a:xfrm>
            <a:off x="365760" y="3246120"/>
            <a:ext cx="5943600" cy="822960"/>
          </a:xfrm>
          <a:prstGeom prst="rect">
            <a:avLst/>
          </a:prstGeom>
          <a:noFill/>
        </p:spPr>
        <p:txBody>
          <a:bodyPr wrap="square" lIns="0" rIns="0" tIns="0" bIns="0" anchor="t"/>
          <a:lstStyle/>
          <a:p>
            <a:pPr algn="l">
              <a:lnSpc>
                <a:spcPct val="115000"/>
              </a:lnSpc>
            </a:pPr>
            <a:r>
              <a:rPr sz="1500" b="0">
                <a:solidFill>
                  <a:srgbClr val="F4F7FB"/>
                </a:solidFill>
                <a:latin typeface="Inter"/>
              </a:rPr>
              <a:t>Walkthrough on 3 October 2026, after HTML Studio gained a Send to Wrangler button.</a:t>
            </a:r>
          </a:p>
        </p:txBody>
      </p:sp>
      <p:sp>
        <p:nvSpPr>
          <p:cNvPr id="16" name="Rounded Rectangle 15"/>
          <p:cNvSpPr/>
          <p:nvPr/>
        </p:nvSpPr>
        <p:spPr>
          <a:xfrm>
            <a:off x="365760" y="4251960"/>
            <a:ext cx="779077"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Send</a:t>
            </a:r>
          </a:p>
        </p:txBody>
      </p:sp>
      <p:sp>
        <p:nvSpPr>
          <p:cNvPr id="17" name="Rounded Rectangle 16"/>
          <p:cNvSpPr/>
          <p:nvPr/>
        </p:nvSpPr>
        <p:spPr>
          <a:xfrm>
            <a:off x="1254565" y="4251960"/>
            <a:ext cx="899007"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Import</a:t>
            </a:r>
          </a:p>
        </p:txBody>
      </p:sp>
      <p:sp>
        <p:nvSpPr>
          <p:cNvPr id="18" name="Rounded Rectangle 17"/>
          <p:cNvSpPr/>
          <p:nvPr/>
        </p:nvSpPr>
        <p:spPr>
          <a:xfrm>
            <a:off x="2263300" y="4251960"/>
            <a:ext cx="881955"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Check</a:t>
            </a:r>
          </a:p>
        </p:txBody>
      </p:sp>
      <p:sp>
        <p:nvSpPr>
          <p:cNvPr id="19" name="Rounded Rectangle 18"/>
          <p:cNvSpPr/>
          <p:nvPr/>
        </p:nvSpPr>
        <p:spPr>
          <a:xfrm>
            <a:off x="3254984" y="4251960"/>
            <a:ext cx="929834" cy="347472"/>
          </a:xfrm>
          <a:prstGeom prst="roundRect">
            <a:avLst>
              <a:gd name="adj" fmla="val 50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wrap="none" lIns="0" rIns="0" tIns="0" bIns="0"/>
          <a:lstStyle/>
          <a:p>
            <a:pPr algn="ctr"/>
            <a:r>
              <a:rPr sz="1300" b="1">
                <a:solidFill>
                  <a:srgbClr val="F4F7FB"/>
                </a:solidFill>
                <a:latin typeface="Inter"/>
              </a:rPr>
              <a:t>Deploy</a:t>
            </a:r>
          </a:p>
        </p:txBody>
      </p:sp>
      <p:sp>
        <p:nvSpPr>
          <p:cNvPr id="20" name="TextBox 19"/>
          <p:cNvSpPr txBox="1"/>
          <p:nvPr/>
        </p:nvSpPr>
        <p:spPr>
          <a:xfrm>
            <a:off x="365760" y="4773168"/>
            <a:ext cx="5852160" cy="640080"/>
          </a:xfrm>
          <a:prstGeom prst="rect">
            <a:avLst/>
          </a:prstGeom>
          <a:noFill/>
        </p:spPr>
        <p:txBody>
          <a:bodyPr wrap="square" lIns="0" rIns="0" tIns="0" bIns="0" anchor="t"/>
          <a:lstStyle/>
          <a:p>
            <a:pPr algn="l">
              <a:lnSpc>
                <a:spcPct val="112000"/>
              </a:lnSpc>
            </a:pPr>
            <a:r>
              <a:rPr sz="1300" b="0">
                <a:solidFill>
                  <a:srgbClr val="7E8A9C"/>
                </a:solidFill>
                <a:latin typeface="IBM Plex Mono"/>
              </a:rPr>
              <a:t>RMS WRANGLER v0.3 · mode LIVE · default zone DIYREGISTRY.COM</a:t>
            </a:r>
          </a:p>
        </p:txBody>
      </p:sp>
      <p:sp>
        <p:nvSpPr>
          <p:cNvPr id="21" name="TextBox 20"/>
          <p:cNvSpPr txBox="1"/>
          <p:nvPr/>
        </p:nvSpPr>
        <p:spPr>
          <a:xfrm>
            <a:off x="6263640" y="941832"/>
            <a:ext cx="5623560" cy="256032"/>
          </a:xfrm>
          <a:prstGeom prst="rect">
            <a:avLst/>
          </a:prstGeom>
          <a:noFill/>
        </p:spPr>
        <p:txBody>
          <a:bodyPr wrap="square" lIns="0" rIns="0" tIns="0" bIns="0" anchor="t"/>
          <a:lstStyle/>
          <a:p>
            <a:pPr algn="l">
              <a:lnSpc>
                <a:spcPct val="112000"/>
              </a:lnSpc>
            </a:pPr>
            <a:r>
              <a:rPr sz="1100" b="1">
                <a:solidFill>
                  <a:srgbClr val="2DD4BF"/>
                </a:solidFill>
                <a:latin typeface="Inter"/>
              </a:rPr>
              <a:t>WELCOME, FROM THE WALKTHROUGH</a:t>
            </a:r>
          </a:p>
        </p:txBody>
      </p:sp>
      <p:sp>
        <p:nvSpPr>
          <p:cNvPr id="22" name="Rectangle 21"/>
          <p:cNvSpPr/>
          <p:nvPr/>
        </p:nvSpPr>
        <p:spPr>
          <a:xfrm>
            <a:off x="6309359" y="1289304"/>
            <a:ext cx="5623560" cy="948975"/>
          </a:xfrm>
          <a:prstGeom prst="rect">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23" name="Picture 22" descr="image.jpg"/>
          <p:cNvPicPr>
            <a:picLocks noChangeAspect="1"/>
          </p:cNvPicPr>
          <p:nvPr/>
        </p:nvPicPr>
        <p:blipFill>
          <a:blip r:embed="rId3"/>
          <a:stretch>
            <a:fillRect/>
          </a:stretch>
        </p:blipFill>
        <p:spPr>
          <a:xfrm>
            <a:off x="6263640" y="1234440"/>
            <a:ext cx="5623560" cy="948975"/>
          </a:xfrm>
          <a:prstGeom prst="rect">
            <a:avLst/>
          </a:prstGeom>
          <a:ln w="12700">
            <a:solidFill>
              <a:srgbClr val="2A3344"/>
            </a:solidFill>
          </a:ln>
        </p:spPr>
      </p:pic>
      <p:sp>
        <p:nvSpPr>
          <p:cNvPr id="24" name="TextBox 23"/>
          <p:cNvSpPr txBox="1"/>
          <p:nvPr/>
        </p:nvSpPr>
        <p:spPr>
          <a:xfrm>
            <a:off x="6263640" y="2293143"/>
            <a:ext cx="5623560" cy="640080"/>
          </a:xfrm>
          <a:prstGeom prst="rect">
            <a:avLst/>
          </a:prstGeom>
          <a:noFill/>
        </p:spPr>
        <p:txBody>
          <a:bodyPr wrap="square" lIns="0" rIns="0" tIns="0" bIns="0" anchor="t"/>
          <a:lstStyle/>
          <a:p>
            <a:pPr algn="l">
              <a:lnSpc>
                <a:spcPct val="110000"/>
              </a:lnSpc>
            </a:pPr>
            <a:r>
              <a:rPr sz="1200" b="0">
                <a:solidFill>
                  <a:srgbClr val="7E8A9C"/>
                </a:solidFill>
                <a:latin typeface="Inter"/>
              </a:rPr>
              <a:t>The session bar above this crop is not shown. It is not needed for the welcome text.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2</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Welcome text you can quote: “password accounts, isolated homes” and “Passwords are prompted and never written to history.”</a:t>
            </a:r>
          </a:p>
        </p:txBody>
      </p:sp>
      <p:sp>
        <p:nvSpPr>
          <p:cNvPr id="11" name="TextBox 10"/>
          <p:cNvSpPr txBox="1"/>
          <p:nvPr/>
        </p:nvSpPr>
        <p:spPr>
          <a:xfrm>
            <a:off x="329184" y="676656"/>
            <a:ext cx="7315200" cy="201168"/>
          </a:xfrm>
          <a:prstGeom prst="rect">
            <a:avLst/>
          </a:prstGeom>
          <a:noFill/>
        </p:spPr>
        <p:txBody>
          <a:bodyPr wrap="square" lIns="0" rIns="0" tIns="0" bIns="0" anchor="t"/>
          <a:lstStyle/>
          <a:p>
            <a:pPr algn="l">
              <a:lnSpc>
                <a:spcPct val="112000"/>
              </a:lnSpc>
            </a:pPr>
            <a:r>
              <a:rPr sz="1200" b="1">
                <a:solidFill>
                  <a:srgbClr val="2DD4BF"/>
                </a:solidFill>
                <a:latin typeface="Inter"/>
              </a:rPr>
              <a:t>SEVEN STEPS</a:t>
            </a:r>
          </a:p>
        </p:txBody>
      </p:sp>
      <p:sp>
        <p:nvSpPr>
          <p:cNvPr id="12" name="TextBox 11"/>
          <p:cNvSpPr txBox="1"/>
          <p:nvPr/>
        </p:nvSpPr>
        <p:spPr>
          <a:xfrm>
            <a:off x="329184" y="877824"/>
            <a:ext cx="7680960" cy="530352"/>
          </a:xfrm>
          <a:prstGeom prst="rect">
            <a:avLst/>
          </a:prstGeom>
          <a:noFill/>
        </p:spPr>
        <p:txBody>
          <a:bodyPr wrap="square" lIns="0" rIns="0" tIns="0" bIns="0" anchor="t"/>
          <a:lstStyle/>
          <a:p>
            <a:pPr algn="l">
              <a:lnSpc>
                <a:spcPct val="112000"/>
              </a:lnSpc>
            </a:pPr>
            <a:r>
              <a:rPr sz="3000" b="1">
                <a:solidFill>
                  <a:srgbClr val="F4F7FB"/>
                </a:solidFill>
                <a:latin typeface="Inter"/>
              </a:rPr>
              <a:t>The path, in order</a:t>
            </a:r>
          </a:p>
        </p:txBody>
      </p:sp>
      <p:sp>
        <p:nvSpPr>
          <p:cNvPr id="13" name="TextBox 12"/>
          <p:cNvSpPr txBox="1"/>
          <p:nvPr/>
        </p:nvSpPr>
        <p:spPr>
          <a:xfrm>
            <a:off x="329184" y="1371600"/>
            <a:ext cx="7498079" cy="329184"/>
          </a:xfrm>
          <a:prstGeom prst="rect">
            <a:avLst/>
          </a:prstGeom>
          <a:noFill/>
        </p:spPr>
        <p:txBody>
          <a:bodyPr wrap="square" lIns="0" rIns="0" tIns="0" bIns="0" anchor="t"/>
          <a:lstStyle/>
          <a:p>
            <a:pPr algn="l">
              <a:lnSpc>
                <a:spcPct val="112000"/>
              </a:lnSpc>
            </a:pPr>
            <a:r>
              <a:rPr sz="1400" b="0">
                <a:solidFill>
                  <a:srgbClr val="A7B1C2"/>
                </a:solidFill>
                <a:latin typeface="Inter"/>
              </a:rPr>
              <a:t>Send the page, import it, check it, see the zones, deploy, then open the URL.</a:t>
            </a:r>
          </a:p>
        </p:txBody>
      </p:sp>
      <p:sp>
        <p:nvSpPr>
          <p:cNvPr id="14" name="Rounded Rectangle 13"/>
          <p:cNvSpPr/>
          <p:nvPr/>
        </p:nvSpPr>
        <p:spPr>
          <a:xfrm>
            <a:off x="329184" y="1792224"/>
            <a:ext cx="745236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Oval 14"/>
          <p:cNvSpPr/>
          <p:nvPr/>
        </p:nvSpPr>
        <p:spPr>
          <a:xfrm>
            <a:off x="438912" y="1883664"/>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1</a:t>
            </a:r>
          </a:p>
        </p:txBody>
      </p:sp>
      <p:sp>
        <p:nvSpPr>
          <p:cNvPr id="16" name="TextBox 15"/>
          <p:cNvSpPr txBox="1"/>
          <p:nvPr/>
        </p:nvSpPr>
        <p:spPr>
          <a:xfrm>
            <a:off x="841248" y="1828800"/>
            <a:ext cx="3017520" cy="402336"/>
          </a:xfrm>
          <a:prstGeom prst="rect">
            <a:avLst/>
          </a:prstGeom>
          <a:noFill/>
        </p:spPr>
        <p:txBody>
          <a:bodyPr wrap="square" lIns="0" rIns="0" tIns="0" bIns="0" anchor="ctr"/>
          <a:lstStyle/>
          <a:p>
            <a:pPr algn="l">
              <a:lnSpc>
                <a:spcPct val="112000"/>
              </a:lnSpc>
            </a:pPr>
            <a:r>
              <a:rPr sz="1300" b="1">
                <a:solidFill>
                  <a:srgbClr val="F4F7FB"/>
                </a:solidFill>
                <a:latin typeface="IBM Plex Mono"/>
              </a:rPr>
              <a:t>Send to Wrangler</a:t>
            </a:r>
          </a:p>
        </p:txBody>
      </p:sp>
      <p:sp>
        <p:nvSpPr>
          <p:cNvPr id="17" name="TextBox 16"/>
          <p:cNvSpPr txBox="1"/>
          <p:nvPr/>
        </p:nvSpPr>
        <p:spPr>
          <a:xfrm>
            <a:off x="3886200" y="1828800"/>
            <a:ext cx="3749039" cy="402336"/>
          </a:xfrm>
          <a:prstGeom prst="rect">
            <a:avLst/>
          </a:prstGeom>
          <a:noFill/>
        </p:spPr>
        <p:txBody>
          <a:bodyPr wrap="square" lIns="0" rIns="0" tIns="0" bIns="0" anchor="ctr"/>
          <a:lstStyle/>
          <a:p>
            <a:pPr algn="l">
              <a:lnSpc>
                <a:spcPct val="112000"/>
              </a:lnSpc>
            </a:pPr>
            <a:r>
              <a:rPr sz="1300" b="0">
                <a:solidFill>
                  <a:srgbClr val="A7B1C2"/>
                </a:solidFill>
                <a:latin typeface="Inter"/>
              </a:rPr>
              <a:t>Slug bistro-lumi-re in the dialog.</a:t>
            </a:r>
          </a:p>
        </p:txBody>
      </p:sp>
      <p:sp>
        <p:nvSpPr>
          <p:cNvPr id="18" name="Rounded Rectangle 17"/>
          <p:cNvSpPr/>
          <p:nvPr/>
        </p:nvSpPr>
        <p:spPr>
          <a:xfrm>
            <a:off x="329184" y="2322576"/>
            <a:ext cx="745236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438912" y="2414016"/>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2</a:t>
            </a:r>
          </a:p>
        </p:txBody>
      </p:sp>
      <p:sp>
        <p:nvSpPr>
          <p:cNvPr id="20" name="TextBox 19"/>
          <p:cNvSpPr txBox="1"/>
          <p:nvPr/>
        </p:nvSpPr>
        <p:spPr>
          <a:xfrm>
            <a:off x="841248" y="2359152"/>
            <a:ext cx="3017520" cy="402336"/>
          </a:xfrm>
          <a:prstGeom prst="rect">
            <a:avLst/>
          </a:prstGeom>
          <a:noFill/>
        </p:spPr>
        <p:txBody>
          <a:bodyPr wrap="square" lIns="0" rIns="0" tIns="0" bIns="0" anchor="ctr"/>
          <a:lstStyle/>
          <a:p>
            <a:pPr algn="l">
              <a:lnSpc>
                <a:spcPct val="112000"/>
              </a:lnSpc>
            </a:pPr>
            <a:r>
              <a:rPr sz="1300" b="1">
                <a:solidFill>
                  <a:srgbClr val="F4F7FB"/>
                </a:solidFill>
                <a:latin typeface="IBM Plex Mono"/>
              </a:rPr>
              <a:t>import --studio</a:t>
            </a:r>
          </a:p>
        </p:txBody>
      </p:sp>
      <p:sp>
        <p:nvSpPr>
          <p:cNvPr id="21" name="TextBox 20"/>
          <p:cNvSpPr txBox="1"/>
          <p:nvPr/>
        </p:nvSpPr>
        <p:spPr>
          <a:xfrm>
            <a:off x="3886200" y="2359152"/>
            <a:ext cx="3749039" cy="402336"/>
          </a:xfrm>
          <a:prstGeom prst="rect">
            <a:avLst/>
          </a:prstGeom>
          <a:noFill/>
        </p:spPr>
        <p:txBody>
          <a:bodyPr wrap="square" lIns="0" rIns="0" tIns="0" bIns="0" anchor="ctr"/>
          <a:lstStyle/>
          <a:p>
            <a:pPr algn="l">
              <a:lnSpc>
                <a:spcPct val="112000"/>
              </a:lnSpc>
            </a:pPr>
            <a:r>
              <a:rPr sz="1300" b="0">
                <a:solidFill>
                  <a:srgbClr val="A7B1C2"/>
                </a:solidFill>
                <a:latin typeface="Inter"/>
              </a:rPr>
              <a:t>Imports Bistro Lumière. Not rms import.</a:t>
            </a:r>
          </a:p>
        </p:txBody>
      </p:sp>
      <p:sp>
        <p:nvSpPr>
          <p:cNvPr id="22" name="Rounded Rectangle 21"/>
          <p:cNvSpPr/>
          <p:nvPr/>
        </p:nvSpPr>
        <p:spPr>
          <a:xfrm>
            <a:off x="329184" y="2852928"/>
            <a:ext cx="745236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Oval 22"/>
          <p:cNvSpPr/>
          <p:nvPr/>
        </p:nvSpPr>
        <p:spPr>
          <a:xfrm>
            <a:off x="438912" y="2944368"/>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3</a:t>
            </a:r>
          </a:p>
        </p:txBody>
      </p:sp>
      <p:sp>
        <p:nvSpPr>
          <p:cNvPr id="24" name="TextBox 23"/>
          <p:cNvSpPr txBox="1"/>
          <p:nvPr/>
        </p:nvSpPr>
        <p:spPr>
          <a:xfrm>
            <a:off x="841248" y="2889504"/>
            <a:ext cx="3017520" cy="402336"/>
          </a:xfrm>
          <a:prstGeom prst="rect">
            <a:avLst/>
          </a:prstGeom>
          <a:noFill/>
        </p:spPr>
        <p:txBody>
          <a:bodyPr wrap="square" lIns="0" rIns="0" tIns="0" bIns="0" anchor="ctr"/>
          <a:lstStyle/>
          <a:p>
            <a:pPr algn="l">
              <a:lnSpc>
                <a:spcPct val="112000"/>
              </a:lnSpc>
            </a:pPr>
            <a:r>
              <a:rPr sz="1300" b="1">
                <a:solidFill>
                  <a:srgbClr val="F4F7FB"/>
                </a:solidFill>
                <a:latin typeface="IBM Plex Mono"/>
              </a:rPr>
              <a:t>ls</a:t>
            </a:r>
          </a:p>
        </p:txBody>
      </p:sp>
      <p:sp>
        <p:nvSpPr>
          <p:cNvPr id="25" name="TextBox 24"/>
          <p:cNvSpPr txBox="1"/>
          <p:nvPr/>
        </p:nvSpPr>
        <p:spPr>
          <a:xfrm>
            <a:off x="3886200" y="2889504"/>
            <a:ext cx="3749039" cy="402336"/>
          </a:xfrm>
          <a:prstGeom prst="rect">
            <a:avLst/>
          </a:prstGeom>
          <a:noFill/>
        </p:spPr>
        <p:txBody>
          <a:bodyPr wrap="square" lIns="0" rIns="0" tIns="0" bIns="0" anchor="ctr"/>
          <a:lstStyle/>
          <a:p>
            <a:pPr algn="l">
              <a:lnSpc>
                <a:spcPct val="112000"/>
              </a:lnSpc>
            </a:pPr>
            <a:r>
              <a:rPr sz="1300" b="0">
                <a:solidFill>
                  <a:srgbClr val="A7B1C2"/>
                </a:solidFill>
                <a:latin typeface="Inter"/>
              </a:rPr>
              <a:t>public/ and wrangler.jsonc.</a:t>
            </a:r>
          </a:p>
        </p:txBody>
      </p:sp>
      <p:sp>
        <p:nvSpPr>
          <p:cNvPr id="26" name="Rounded Rectangle 25"/>
          <p:cNvSpPr/>
          <p:nvPr/>
        </p:nvSpPr>
        <p:spPr>
          <a:xfrm>
            <a:off x="329184" y="3383280"/>
            <a:ext cx="745236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438912" y="3474720"/>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4</a:t>
            </a:r>
          </a:p>
        </p:txBody>
      </p:sp>
      <p:sp>
        <p:nvSpPr>
          <p:cNvPr id="28" name="TextBox 27"/>
          <p:cNvSpPr txBox="1"/>
          <p:nvPr/>
        </p:nvSpPr>
        <p:spPr>
          <a:xfrm>
            <a:off x="841248" y="3419856"/>
            <a:ext cx="3017520" cy="402336"/>
          </a:xfrm>
          <a:prstGeom prst="rect">
            <a:avLst/>
          </a:prstGeom>
          <a:noFill/>
        </p:spPr>
        <p:txBody>
          <a:bodyPr wrap="square" lIns="0" rIns="0" tIns="0" bIns="0" anchor="ctr"/>
          <a:lstStyle/>
          <a:p>
            <a:pPr algn="l">
              <a:lnSpc>
                <a:spcPct val="112000"/>
              </a:lnSpc>
            </a:pPr>
            <a:r>
              <a:rPr sz="1300" b="1">
                <a:solidFill>
                  <a:srgbClr val="F4F7FB"/>
                </a:solidFill>
                <a:latin typeface="IBM Plex Mono"/>
              </a:rPr>
              <a:t>wc public/index.html</a:t>
            </a:r>
          </a:p>
        </p:txBody>
      </p:sp>
      <p:sp>
        <p:nvSpPr>
          <p:cNvPr id="29" name="TextBox 28"/>
          <p:cNvSpPr txBox="1"/>
          <p:nvPr/>
        </p:nvSpPr>
        <p:spPr>
          <a:xfrm>
            <a:off x="3886200" y="3419856"/>
            <a:ext cx="3749039" cy="402336"/>
          </a:xfrm>
          <a:prstGeom prst="rect">
            <a:avLst/>
          </a:prstGeom>
          <a:noFill/>
        </p:spPr>
        <p:txBody>
          <a:bodyPr wrap="square" lIns="0" rIns="0" tIns="0" bIns="0" anchor="ctr"/>
          <a:lstStyle/>
          <a:p>
            <a:pPr algn="l">
              <a:lnSpc>
                <a:spcPct val="112000"/>
              </a:lnSpc>
            </a:pPr>
            <a:r>
              <a:rPr sz="1300" b="0">
                <a:solidFill>
                  <a:srgbClr val="A7B1C2"/>
                </a:solidFill>
                <a:latin typeface="Inter"/>
              </a:rPr>
              <a:t>Second line: 3100 words.</a:t>
            </a:r>
          </a:p>
        </p:txBody>
      </p:sp>
      <p:sp>
        <p:nvSpPr>
          <p:cNvPr id="30" name="Rounded Rectangle 29"/>
          <p:cNvSpPr/>
          <p:nvPr/>
        </p:nvSpPr>
        <p:spPr>
          <a:xfrm>
            <a:off x="329184" y="3913632"/>
            <a:ext cx="745236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1" name="Oval 30"/>
          <p:cNvSpPr/>
          <p:nvPr/>
        </p:nvSpPr>
        <p:spPr>
          <a:xfrm>
            <a:off x="438912" y="4005072"/>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5</a:t>
            </a:r>
          </a:p>
        </p:txBody>
      </p:sp>
      <p:sp>
        <p:nvSpPr>
          <p:cNvPr id="32" name="TextBox 31"/>
          <p:cNvSpPr txBox="1"/>
          <p:nvPr/>
        </p:nvSpPr>
        <p:spPr>
          <a:xfrm>
            <a:off x="841248" y="3950208"/>
            <a:ext cx="3017520" cy="402336"/>
          </a:xfrm>
          <a:prstGeom prst="rect">
            <a:avLst/>
          </a:prstGeom>
          <a:noFill/>
        </p:spPr>
        <p:txBody>
          <a:bodyPr wrap="square" lIns="0" rIns="0" tIns="0" bIns="0" anchor="ctr"/>
          <a:lstStyle/>
          <a:p>
            <a:pPr algn="l">
              <a:lnSpc>
                <a:spcPct val="112000"/>
              </a:lnSpc>
            </a:pPr>
            <a:r>
              <a:rPr sz="1300" b="1">
                <a:solidFill>
                  <a:srgbClr val="F4F7FB"/>
                </a:solidFill>
                <a:latin typeface="IBM Plex Mono"/>
              </a:rPr>
              <a:t>rms zones</a:t>
            </a:r>
          </a:p>
        </p:txBody>
      </p:sp>
      <p:sp>
        <p:nvSpPr>
          <p:cNvPr id="33" name="TextBox 32"/>
          <p:cNvSpPr txBox="1"/>
          <p:nvPr/>
        </p:nvSpPr>
        <p:spPr>
          <a:xfrm>
            <a:off x="3886200" y="3950208"/>
            <a:ext cx="3749039" cy="402336"/>
          </a:xfrm>
          <a:prstGeom prst="rect">
            <a:avLst/>
          </a:prstGeom>
          <a:noFill/>
        </p:spPr>
        <p:txBody>
          <a:bodyPr wrap="square" lIns="0" rIns="0" tIns="0" bIns="0" anchor="ctr"/>
          <a:lstStyle/>
          <a:p>
            <a:pPr algn="l">
              <a:lnSpc>
                <a:spcPct val="112000"/>
              </a:lnSpc>
            </a:pPr>
            <a:r>
              <a:rPr sz="1300" b="0">
                <a:solidFill>
                  <a:srgbClr val="A7B1C2"/>
                </a:solidFill>
                <a:latin typeface="Inter"/>
              </a:rPr>
              <a:t>Four zones. Default diyregistry.com.</a:t>
            </a:r>
          </a:p>
        </p:txBody>
      </p:sp>
      <p:sp>
        <p:nvSpPr>
          <p:cNvPr id="34" name="Rounded Rectangle 33"/>
          <p:cNvSpPr/>
          <p:nvPr/>
        </p:nvSpPr>
        <p:spPr>
          <a:xfrm>
            <a:off x="329184" y="4443984"/>
            <a:ext cx="745236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5" name="Oval 34"/>
          <p:cNvSpPr/>
          <p:nvPr/>
        </p:nvSpPr>
        <p:spPr>
          <a:xfrm>
            <a:off x="438912" y="4535424"/>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6</a:t>
            </a:r>
          </a:p>
        </p:txBody>
      </p:sp>
      <p:sp>
        <p:nvSpPr>
          <p:cNvPr id="36" name="TextBox 35"/>
          <p:cNvSpPr txBox="1"/>
          <p:nvPr/>
        </p:nvSpPr>
        <p:spPr>
          <a:xfrm>
            <a:off x="841248" y="4480560"/>
            <a:ext cx="3017520" cy="402336"/>
          </a:xfrm>
          <a:prstGeom prst="rect">
            <a:avLst/>
          </a:prstGeom>
          <a:noFill/>
        </p:spPr>
        <p:txBody>
          <a:bodyPr wrap="square" lIns="0" rIns="0" tIns="0" bIns="0" anchor="ctr"/>
          <a:lstStyle/>
          <a:p>
            <a:pPr algn="l">
              <a:lnSpc>
                <a:spcPct val="112000"/>
              </a:lnSpc>
            </a:pPr>
            <a:r>
              <a:rPr sz="1300" b="1">
                <a:solidFill>
                  <a:srgbClr val="F4F7FB"/>
                </a:solidFill>
                <a:latin typeface="IBM Plex Mono"/>
              </a:rPr>
              <a:t>rms deploy</a:t>
            </a:r>
          </a:p>
        </p:txBody>
      </p:sp>
      <p:sp>
        <p:nvSpPr>
          <p:cNvPr id="37" name="TextBox 36"/>
          <p:cNvSpPr txBox="1"/>
          <p:nvPr/>
        </p:nvSpPr>
        <p:spPr>
          <a:xfrm>
            <a:off x="3886200" y="4480560"/>
            <a:ext cx="3749039" cy="402336"/>
          </a:xfrm>
          <a:prstGeom prst="rect">
            <a:avLst/>
          </a:prstGeom>
          <a:noFill/>
        </p:spPr>
        <p:txBody>
          <a:bodyPr wrap="square" lIns="0" rIns="0" tIns="0" bIns="0" anchor="ctr"/>
          <a:lstStyle/>
          <a:p>
            <a:pPr algn="l">
              <a:lnSpc>
                <a:spcPct val="112000"/>
              </a:lnSpc>
            </a:pPr>
            <a:r>
              <a:rPr sz="1300" b="0">
                <a:solidFill>
                  <a:srgbClr val="A7B1C2"/>
                </a:solidFill>
                <a:latin typeface="Inter"/>
              </a:rPr>
              <a:t>Project bistro-lumi-re, zone diyregistry.com.</a:t>
            </a:r>
          </a:p>
        </p:txBody>
      </p:sp>
      <p:sp>
        <p:nvSpPr>
          <p:cNvPr id="38" name="Rounded Rectangle 37"/>
          <p:cNvSpPr/>
          <p:nvPr/>
        </p:nvSpPr>
        <p:spPr>
          <a:xfrm>
            <a:off x="329184" y="4974336"/>
            <a:ext cx="745236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9" name="Oval 38"/>
          <p:cNvSpPr/>
          <p:nvPr/>
        </p:nvSpPr>
        <p:spPr>
          <a:xfrm>
            <a:off x="438912" y="5065776"/>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7</a:t>
            </a:r>
          </a:p>
        </p:txBody>
      </p:sp>
      <p:sp>
        <p:nvSpPr>
          <p:cNvPr id="40" name="TextBox 39"/>
          <p:cNvSpPr txBox="1"/>
          <p:nvPr/>
        </p:nvSpPr>
        <p:spPr>
          <a:xfrm>
            <a:off x="841248" y="5010912"/>
            <a:ext cx="3017520" cy="402336"/>
          </a:xfrm>
          <a:prstGeom prst="rect">
            <a:avLst/>
          </a:prstGeom>
          <a:noFill/>
        </p:spPr>
        <p:txBody>
          <a:bodyPr wrap="square" lIns="0" rIns="0" tIns="0" bIns="0" anchor="ctr"/>
          <a:lstStyle/>
          <a:p>
            <a:pPr algn="l">
              <a:lnSpc>
                <a:spcPct val="112000"/>
              </a:lnSpc>
            </a:pPr>
            <a:r>
              <a:rPr sz="1300" b="1">
                <a:solidFill>
                  <a:srgbClr val="F4F7FB"/>
                </a:solidFill>
                <a:latin typeface="IBM Plex Mono"/>
              </a:rPr>
              <a:t>Open the URL</a:t>
            </a:r>
          </a:p>
        </p:txBody>
      </p:sp>
      <p:sp>
        <p:nvSpPr>
          <p:cNvPr id="41" name="TextBox 40"/>
          <p:cNvSpPr txBox="1"/>
          <p:nvPr/>
        </p:nvSpPr>
        <p:spPr>
          <a:xfrm>
            <a:off x="3886200" y="5010912"/>
            <a:ext cx="3749039" cy="402336"/>
          </a:xfrm>
          <a:prstGeom prst="rect">
            <a:avLst/>
          </a:prstGeom>
          <a:noFill/>
        </p:spPr>
        <p:txBody>
          <a:bodyPr wrap="square" lIns="0" rIns="0" tIns="0" bIns="0" anchor="ctr"/>
          <a:lstStyle/>
          <a:p>
            <a:pPr algn="l">
              <a:lnSpc>
                <a:spcPct val="112000"/>
              </a:lnSpc>
            </a:pPr>
            <a:r>
              <a:rPr sz="1300" b="0">
                <a:solidFill>
                  <a:srgbClr val="A7B1C2"/>
                </a:solidFill>
                <a:latin typeface="Inter"/>
              </a:rPr>
              <a:t>https://diyregistry.com/s/bistro-lumi-re/</a:t>
            </a:r>
          </a:p>
        </p:txBody>
      </p:sp>
      <p:sp>
        <p:nvSpPr>
          <p:cNvPr id="42" name="Rounded Rectangle 41"/>
          <p:cNvSpPr/>
          <p:nvPr/>
        </p:nvSpPr>
        <p:spPr>
          <a:xfrm>
            <a:off x="7955279" y="1792224"/>
            <a:ext cx="3886200" cy="924803"/>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3" name="Rectangle 42"/>
          <p:cNvSpPr/>
          <p:nvPr/>
        </p:nvSpPr>
        <p:spPr>
          <a:xfrm>
            <a:off x="7955279" y="1901952"/>
            <a:ext cx="64008" cy="705347"/>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4" name="Oval 43"/>
          <p:cNvSpPr/>
          <p:nvPr/>
        </p:nvSpPr>
        <p:spPr>
          <a:xfrm>
            <a:off x="8165592" y="1901952"/>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5" name="Rectangle 44"/>
          <p:cNvSpPr/>
          <p:nvPr/>
        </p:nvSpPr>
        <p:spPr>
          <a:xfrm>
            <a:off x="8211311" y="2066544"/>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6" name="Rectangle 45"/>
          <p:cNvSpPr/>
          <p:nvPr/>
        </p:nvSpPr>
        <p:spPr>
          <a:xfrm>
            <a:off x="8220455" y="2121408"/>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7" name="Oval 46"/>
          <p:cNvSpPr/>
          <p:nvPr/>
        </p:nvSpPr>
        <p:spPr>
          <a:xfrm>
            <a:off x="8252459" y="1956816"/>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8" name="TextBox 47"/>
          <p:cNvSpPr txBox="1"/>
          <p:nvPr/>
        </p:nvSpPr>
        <p:spPr>
          <a:xfrm>
            <a:off x="8467344" y="1865376"/>
            <a:ext cx="3227832"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49" name="TextBox 48"/>
          <p:cNvSpPr txBox="1"/>
          <p:nvPr/>
        </p:nvSpPr>
        <p:spPr>
          <a:xfrm>
            <a:off x="8467344" y="2103120"/>
            <a:ext cx="3227832" cy="540755"/>
          </a:xfrm>
          <a:prstGeom prst="rect">
            <a:avLst/>
          </a:prstGeom>
          <a:noFill/>
        </p:spPr>
        <p:txBody>
          <a:bodyPr wrap="square" lIns="0" rIns="0" tIns="0" bIns="0" anchor="t"/>
          <a:lstStyle/>
          <a:p>
            <a:pPr algn="l">
              <a:lnSpc>
                <a:spcPct val="110000"/>
              </a:lnSpc>
            </a:pPr>
            <a:r>
              <a:rPr sz="1400" b="0">
                <a:solidFill>
                  <a:srgbClr val="F4F7FB"/>
                </a:solidFill>
                <a:latin typeface="Inter"/>
              </a:rPr>
              <a:t>Passwords are prompted and never written to history.</a:t>
            </a:r>
          </a:p>
        </p:txBody>
      </p:sp>
      <p:sp>
        <p:nvSpPr>
          <p:cNvPr id="50" name="TextBox 49"/>
          <p:cNvSpPr txBox="1"/>
          <p:nvPr/>
        </p:nvSpPr>
        <p:spPr>
          <a:xfrm>
            <a:off x="7955279" y="3246120"/>
            <a:ext cx="3886200" cy="2194560"/>
          </a:xfrm>
          <a:prstGeom prst="rect">
            <a:avLst/>
          </a:prstGeom>
          <a:noFill/>
        </p:spPr>
        <p:txBody>
          <a:bodyPr wrap="square" lIns="0" rIns="0" tIns="0" bIns="0" anchor="t"/>
          <a:lstStyle/>
          <a:p>
            <a:pPr algn="l">
              <a:lnSpc>
                <a:spcPct val="115000"/>
              </a:lnSpc>
            </a:pPr>
            <a:r>
              <a:rPr sz="1400" b="0">
                <a:solidFill>
                  <a:srgbClr val="A7B1C2"/>
                </a:solidFill>
                <a:latin typeface="Inter"/>
              </a:rPr>
              <a:t>Wrangler is RMS WRANGLER v0.3, mode LIVE. The welcome also says “password accounts, isolated homes.”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1 OF 7</a:t>
            </a:r>
            <a:r>
              <a:rPr sz="1100" b="0">
                <a:solidFill>
                  <a:srgbClr val="A7B1C2"/>
                </a:solidFill>
                <a:latin typeface="Inter"/>
              </a:rPr>
              <a:t>   ·   SEND</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3</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Walkthrough reply, not visible on this modal: “Sent bistro-lumi-re. Run import --studio at wrangler.registermysite.com”.</a:t>
            </a:r>
          </a:p>
        </p:txBody>
      </p:sp>
      <p:sp>
        <p:nvSpPr>
          <p:cNvPr id="11" name="Rounded Rectangle 10"/>
          <p:cNvSpPr/>
          <p:nvPr/>
        </p:nvSpPr>
        <p:spPr>
          <a:xfrm>
            <a:off x="4721047" y="749808"/>
            <a:ext cx="7223760" cy="2854550"/>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2854550"/>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3 OF 12</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Send to Wrangler</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The slug in this dialog is what gets sent. The project name was still Bistro Lumière.</a:t>
            </a:r>
          </a:p>
        </p:txBody>
      </p:sp>
      <p:sp>
        <p:nvSpPr>
          <p:cNvPr id="17" name="Rounded Rectangle 16"/>
          <p:cNvSpPr/>
          <p:nvPr/>
        </p:nvSpPr>
        <p:spPr>
          <a:xfrm>
            <a:off x="292608" y="2191247"/>
            <a:ext cx="4126687"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300975"/>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346695"/>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264399"/>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502143"/>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The header still said Ready and No project id. This dialog’s slug is what gets sent.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2 OF 7</a:t>
            </a:r>
            <a:r>
              <a:rPr sz="1100" b="0">
                <a:solidFill>
                  <a:srgbClr val="A7B1C2"/>
                </a:solidFill>
                <a:latin typeface="Inter"/>
              </a:rPr>
              <a:t>   ·   IMPORT</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4</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rms import returns “Unknown rms subcommand: import”. Before Send to Wrangler: “No pending HTML Studio export. POST /api/import first.”</a:t>
            </a:r>
          </a:p>
        </p:txBody>
      </p:sp>
      <p:sp>
        <p:nvSpPr>
          <p:cNvPr id="11" name="Rounded Rectangle 10"/>
          <p:cNvSpPr/>
          <p:nvPr/>
        </p:nvSpPr>
        <p:spPr>
          <a:xfrm>
            <a:off x="4721047" y="749808"/>
            <a:ext cx="7223760" cy="1131722"/>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1131722"/>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4 OF 12</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import --studio</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It imported Bistro Lumière, then printed the deploy command to run next.</a:t>
            </a:r>
          </a:p>
        </p:txBody>
      </p:sp>
      <p:sp>
        <p:nvSpPr>
          <p:cNvPr id="17" name="Rounded Rectangle 16"/>
          <p:cNvSpPr/>
          <p:nvPr/>
        </p:nvSpPr>
        <p:spPr>
          <a:xfrm>
            <a:off x="292608" y="2191247"/>
            <a:ext cx="4126687" cy="1167749"/>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948293"/>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Isosceles Triangle 18"/>
          <p:cNvSpPr/>
          <p:nvPr/>
        </p:nvSpPr>
        <p:spPr>
          <a:xfrm>
            <a:off x="438912" y="2300975"/>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TextBox 19"/>
          <p:cNvSpPr txBox="1"/>
          <p:nvPr/>
        </p:nvSpPr>
        <p:spPr>
          <a:xfrm>
            <a:off x="438912" y="2346695"/>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1" name="TextBox 20"/>
          <p:cNvSpPr txBox="1"/>
          <p:nvPr/>
        </p:nvSpPr>
        <p:spPr>
          <a:xfrm>
            <a:off x="804672" y="2264399"/>
            <a:ext cx="3468319"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2" name="TextBox 21"/>
          <p:cNvSpPr txBox="1"/>
          <p:nvPr/>
        </p:nvSpPr>
        <p:spPr>
          <a:xfrm>
            <a:off x="804672" y="2502143"/>
            <a:ext cx="3468319" cy="783701"/>
          </a:xfrm>
          <a:prstGeom prst="rect">
            <a:avLst/>
          </a:prstGeom>
          <a:noFill/>
        </p:spPr>
        <p:txBody>
          <a:bodyPr wrap="square" lIns="0" rIns="0" tIns="0" bIns="0" anchor="t"/>
          <a:lstStyle/>
          <a:p>
            <a:pPr algn="l">
              <a:lnSpc>
                <a:spcPct val="110000"/>
              </a:lnSpc>
            </a:pPr>
            <a:r>
              <a:rPr sz="1400" b="0">
                <a:solidFill>
                  <a:srgbClr val="F4F7FB"/>
                </a:solidFill>
                <a:latin typeface="Inter"/>
              </a:rPr>
              <a:t>The command is import --studio, not rms import. If you have not sent yet, there is no pending export.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3 OF 7</a:t>
            </a:r>
            <a:r>
              <a:rPr sz="1100" b="0">
                <a:solidFill>
                  <a:srgbClr val="A7B1C2"/>
                </a:solidFill>
                <a:latin typeface="Inter"/>
              </a:rPr>
              <a:t>   ·   LIST</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5</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Working folder after import: ~/sites/bistro-lumi-re. ls printed public/ and wrangler.jsonc.</a:t>
            </a:r>
          </a:p>
        </p:txBody>
      </p:sp>
      <p:sp>
        <p:nvSpPr>
          <p:cNvPr id="11" name="Rounded Rectangle 10"/>
          <p:cNvSpPr/>
          <p:nvPr/>
        </p:nvSpPr>
        <p:spPr>
          <a:xfrm>
            <a:off x="4721047" y="749808"/>
            <a:ext cx="7223760" cy="1203960"/>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1203960"/>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5 OF 12</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ls</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Two names in ~/sites/bistro-lumi-re: public/ and wrangler.jsonc.</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4 OF 7</a:t>
            </a:r>
            <a:r>
              <a:rPr sz="1100" b="0">
                <a:solidFill>
                  <a:srgbClr val="A7B1C2"/>
                </a:solidFill>
                <a:latin typeface="Inter"/>
              </a:rPr>
              <a:t>   ·   COUNT</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6</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Printed line: 777  3100  38980 public/index.html. Second line: 3100 words. This product’s wc is lines, words, then bytes.</a:t>
            </a:r>
          </a:p>
        </p:txBody>
      </p:sp>
      <p:sp>
        <p:nvSpPr>
          <p:cNvPr id="11" name="Rounded Rectangle 10"/>
          <p:cNvSpPr/>
          <p:nvPr/>
        </p:nvSpPr>
        <p:spPr>
          <a:xfrm>
            <a:off x="4721047" y="749808"/>
            <a:ext cx="7223760" cy="1758828"/>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1758828"/>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6 OF 12</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wc public/index.html</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The line printed 777, 3100, and 38980. A second line said 3100 words.</a:t>
            </a:r>
          </a:p>
        </p:txBody>
      </p:sp>
      <p:sp>
        <p:nvSpPr>
          <p:cNvPr id="17" name="Rounded Rectangle 16"/>
          <p:cNvSpPr/>
          <p:nvPr/>
        </p:nvSpPr>
        <p:spPr>
          <a:xfrm>
            <a:off x="292608" y="2191247"/>
            <a:ext cx="4126687" cy="924803"/>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705347"/>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300975"/>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465567"/>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520431"/>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355839"/>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264399"/>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502143"/>
            <a:ext cx="3468319" cy="540755"/>
          </a:xfrm>
          <a:prstGeom prst="rect">
            <a:avLst/>
          </a:prstGeom>
          <a:noFill/>
        </p:spPr>
        <p:txBody>
          <a:bodyPr wrap="square" lIns="0" rIns="0" tIns="0" bIns="0" anchor="t"/>
          <a:lstStyle/>
          <a:p>
            <a:pPr algn="l">
              <a:lnSpc>
                <a:spcPct val="110000"/>
              </a:lnSpc>
            </a:pPr>
            <a:r>
              <a:rPr sz="1400" b="0">
                <a:solidFill>
                  <a:srgbClr val="F4F7FB"/>
                </a:solidFill>
                <a:latin typeface="Inter"/>
              </a:rPr>
              <a:t>On this product, wc prints lines, words, and bytes, in that order.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5 OF 7</a:t>
            </a:r>
            <a:r>
              <a:rPr sz="1100" b="0">
                <a:solidFill>
                  <a:srgbClr val="A7B1C2"/>
                </a:solidFill>
                <a:latin typeface="Inter"/>
              </a:rPr>
              <a:t>   ·   ZONES</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7</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Default zone diyregistry.com. Each hello URL is https://&lt;zone&gt;/s/hello/. Attach is path: https://&lt;zone&gt;/s/&lt;slug&gt;/.</a:t>
            </a:r>
          </a:p>
        </p:txBody>
      </p:sp>
      <p:sp>
        <p:nvSpPr>
          <p:cNvPr id="11" name="Rounded Rectangle 10"/>
          <p:cNvSpPr/>
          <p:nvPr/>
        </p:nvSpPr>
        <p:spPr>
          <a:xfrm>
            <a:off x="4721047" y="749808"/>
            <a:ext cx="7223760" cy="1893123"/>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1893123"/>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7 OF 12</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rms zones</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Four operator zones. Attach is a path: https://&lt;zone&gt;/s/&lt;slug&gt;/.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6 OF 7</a:t>
            </a:r>
            <a:r>
              <a:rPr sz="1100" b="0">
                <a:solidFill>
                  <a:srgbClr val="A7B1C2"/>
                </a:solidFill>
                <a:latin typeface="Inter"/>
              </a:rPr>
              <a:t>   ·   DEPLOY</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8</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URL: https://diyregistry.com/s/bistro-lumi-re/ · Mode LIVE · Version 1 · Deploying 2 assets.</a:t>
            </a:r>
          </a:p>
        </p:txBody>
      </p:sp>
      <p:sp>
        <p:nvSpPr>
          <p:cNvPr id="11" name="Rounded Rectangle 10"/>
          <p:cNvSpPr/>
          <p:nvPr/>
        </p:nvSpPr>
        <p:spPr>
          <a:xfrm>
            <a:off x="4721047" y="749808"/>
            <a:ext cx="7223760" cy="1831375"/>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4675327" y="694944"/>
            <a:ext cx="7223760" cy="1831375"/>
          </a:xfrm>
          <a:prstGeom prst="rect">
            <a:avLst/>
          </a:prstGeom>
          <a:ln w="12700">
            <a:solidFill>
              <a:srgbClr val="2A3344"/>
            </a:solidFill>
          </a:ln>
        </p:spPr>
      </p:pic>
      <p:sp>
        <p:nvSpPr>
          <p:cNvPr id="13" name="TextBox 12"/>
          <p:cNvSpPr txBox="1"/>
          <p:nvPr/>
        </p:nvSpPr>
        <p:spPr>
          <a:xfrm>
            <a:off x="292608" y="694944"/>
            <a:ext cx="4126687" cy="219456"/>
          </a:xfrm>
          <a:prstGeom prst="rect">
            <a:avLst/>
          </a:prstGeom>
          <a:noFill/>
        </p:spPr>
        <p:txBody>
          <a:bodyPr wrap="square" lIns="0" rIns="0" tIns="0" bIns="0" anchor="t"/>
          <a:lstStyle/>
          <a:p>
            <a:pPr algn="l">
              <a:lnSpc>
                <a:spcPct val="112000"/>
              </a:lnSpc>
            </a:pPr>
            <a:r>
              <a:rPr sz="1100" b="1">
                <a:solidFill>
                  <a:srgbClr val="2DD4BF"/>
                </a:solidFill>
                <a:latin typeface="Inter"/>
              </a:rPr>
              <a:t>SLIDE 8 OF 12</a:t>
            </a:r>
          </a:p>
        </p:txBody>
      </p:sp>
      <p:sp>
        <p:nvSpPr>
          <p:cNvPr id="14" name="TextBox 13"/>
          <p:cNvSpPr txBox="1"/>
          <p:nvPr/>
        </p:nvSpPr>
        <p:spPr>
          <a:xfrm>
            <a:off x="292608" y="950976"/>
            <a:ext cx="4126687" cy="479084"/>
          </a:xfrm>
          <a:prstGeom prst="rect">
            <a:avLst/>
          </a:prstGeom>
          <a:noFill/>
        </p:spPr>
        <p:txBody>
          <a:bodyPr wrap="square" lIns="0" rIns="0" tIns="0" bIns="0" anchor="t"/>
          <a:lstStyle/>
          <a:p>
            <a:pPr algn="l">
              <a:lnSpc>
                <a:spcPct val="98000"/>
              </a:lnSpc>
            </a:pPr>
            <a:r>
              <a:rPr sz="2800" b="1">
                <a:solidFill>
                  <a:srgbClr val="F4F7FB"/>
                </a:solidFill>
                <a:latin typeface="Inter"/>
              </a:rPr>
              <a:t>Deploy</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3962095" cy="614883"/>
          </a:xfrm>
          <a:prstGeom prst="rect">
            <a:avLst/>
          </a:prstGeom>
          <a:noFill/>
        </p:spPr>
        <p:txBody>
          <a:bodyPr wrap="square" lIns="0" rIns="0" tIns="0" bIns="0" anchor="t"/>
          <a:lstStyle/>
          <a:p>
            <a:pPr algn="l">
              <a:lnSpc>
                <a:spcPct val="112000"/>
              </a:lnSpc>
            </a:pPr>
            <a:r>
              <a:rPr sz="1400" b="0">
                <a:solidFill>
                  <a:srgbClr val="A7B1C2"/>
                </a:solidFill>
                <a:latin typeface="Inter"/>
              </a:rPr>
              <a:t>Deployment complete. The URL is a path on diyregistry.com. Version 1.</a:t>
            </a:r>
          </a:p>
        </p:txBody>
      </p:sp>
      <p:sp>
        <p:nvSpPr>
          <p:cNvPr id="17" name="Rounded Rectangle 16"/>
          <p:cNvSpPr/>
          <p:nvPr/>
        </p:nvSpPr>
        <p:spPr>
          <a:xfrm>
            <a:off x="292608" y="2191247"/>
            <a:ext cx="4126687" cy="924803"/>
          </a:xfrm>
          <a:prstGeom prst="roundRect">
            <a:avLst>
              <a:gd name="adj" fmla="val 8000"/>
            </a:avLst>
          </a:prstGeom>
          <a:solidFill>
            <a:srgbClr val="2A2416"/>
          </a:solidFill>
          <a:ln w="15875">
            <a:solidFill>
              <a:srgbClr val="92650A"/>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Rectangle 17"/>
          <p:cNvSpPr/>
          <p:nvPr/>
        </p:nvSpPr>
        <p:spPr>
          <a:xfrm>
            <a:off x="292608" y="2300975"/>
            <a:ext cx="64008" cy="705347"/>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9" name="Oval 18"/>
          <p:cNvSpPr/>
          <p:nvPr/>
        </p:nvSpPr>
        <p:spPr>
          <a:xfrm>
            <a:off x="502920" y="2300975"/>
            <a:ext cx="201168" cy="201168"/>
          </a:xfrm>
          <a:prstGeom prst="ellipse">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0" name="Rectangle 19"/>
          <p:cNvSpPr/>
          <p:nvPr/>
        </p:nvSpPr>
        <p:spPr>
          <a:xfrm>
            <a:off x="548640" y="2465567"/>
            <a:ext cx="109728" cy="64008"/>
          </a:xfrm>
          <a:prstGeom prst="rect">
            <a:avLst/>
          </a:prstGeom>
          <a:solidFill>
            <a:srgbClr val="FBBF2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557784" y="2520431"/>
            <a:ext cx="91440" cy="32004"/>
          </a:xfrm>
          <a:prstGeom prst="rect">
            <a:avLst/>
          </a:prstGeom>
          <a:solidFill>
            <a:srgbClr val="F59E0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Oval 21"/>
          <p:cNvSpPr/>
          <p:nvPr/>
        </p:nvSpPr>
        <p:spPr>
          <a:xfrm>
            <a:off x="589788" y="2355839"/>
            <a:ext cx="27432" cy="91440"/>
          </a:xfrm>
          <a:prstGeom prst="ellipse">
            <a:avLst/>
          </a:prstGeom>
          <a:solidFill>
            <a:srgbClr val="2A241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804672" y="2264399"/>
            <a:ext cx="3468319" cy="256032"/>
          </a:xfrm>
          <a:prstGeom prst="rect">
            <a:avLst/>
          </a:prstGeom>
          <a:noFill/>
        </p:spPr>
        <p:txBody>
          <a:bodyPr wrap="square" lIns="0" rIns="0" tIns="0" bIns="0" anchor="t"/>
          <a:lstStyle/>
          <a:p>
            <a:pPr algn="l">
              <a:lnSpc>
                <a:spcPct val="112000"/>
              </a:lnSpc>
            </a:pPr>
            <a:r>
              <a:rPr sz="1200" b="1">
                <a:solidFill>
                  <a:srgbClr val="FBBF24"/>
                </a:solidFill>
                <a:latin typeface="Inter"/>
              </a:rPr>
              <a:t>Tip</a:t>
            </a:r>
          </a:p>
        </p:txBody>
      </p:sp>
      <p:sp>
        <p:nvSpPr>
          <p:cNvPr id="24" name="TextBox 23"/>
          <p:cNvSpPr txBox="1"/>
          <p:nvPr/>
        </p:nvSpPr>
        <p:spPr>
          <a:xfrm>
            <a:off x="804672" y="2502143"/>
            <a:ext cx="3468319" cy="540755"/>
          </a:xfrm>
          <a:prstGeom prst="rect">
            <a:avLst/>
          </a:prstGeom>
          <a:noFill/>
        </p:spPr>
        <p:txBody>
          <a:bodyPr wrap="square" lIns="0" rIns="0" tIns="0" bIns="0" anchor="t"/>
          <a:lstStyle/>
          <a:p>
            <a:pPr algn="l">
              <a:lnSpc>
                <a:spcPct val="110000"/>
              </a:lnSpc>
            </a:pPr>
            <a:r>
              <a:rPr sz="1400" b="0">
                <a:solidFill>
                  <a:srgbClr val="F4F7FB"/>
                </a:solidFill>
                <a:latin typeface="Inter"/>
              </a:rPr>
              <a:t>Two assets, mode LIVE. The URL is a path, not a subdomain.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100" b="1">
                <a:solidFill>
                  <a:srgbClr val="5EEAD4"/>
                </a:solidFill>
                <a:latin typeface="Inter"/>
              </a:rPr>
              <a:t>STEP 7 OF 7</a:t>
            </a:r>
            <a:r>
              <a:rPr sz="1100" b="0">
                <a:solidFill>
                  <a:srgbClr val="A7B1C2"/>
                </a:solidFill>
                <a:latin typeface="Inter"/>
              </a:rPr>
              <a:t>   ·   OPEN</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9</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https://diyregistry.com/s/bistro-lumi-re/ — brand Maple Street Bakery (Demo). The visitor counter is lower in the same screenshot.</a:t>
            </a:r>
          </a:p>
        </p:txBody>
      </p:sp>
      <p:sp>
        <p:nvSpPr>
          <p:cNvPr id="11" name="Rounded Rectangle 10"/>
          <p:cNvSpPr/>
          <p:nvPr/>
        </p:nvSpPr>
        <p:spPr>
          <a:xfrm>
            <a:off x="5464201" y="749808"/>
            <a:ext cx="6480605" cy="5492038"/>
          </a:xfrm>
          <a:prstGeom prst="roundRect">
            <a:avLst>
              <a:gd name="adj" fmla="val 2000"/>
            </a:avLst>
          </a:prstGeom>
          <a:solidFill>
            <a:srgbClr val="05060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pic>
        <p:nvPicPr>
          <p:cNvPr id="12" name="Picture 11" descr="image.jpg"/>
          <p:cNvPicPr>
            <a:picLocks noChangeAspect="1"/>
          </p:cNvPicPr>
          <p:nvPr/>
        </p:nvPicPr>
        <p:blipFill>
          <a:blip r:embed="rId3"/>
          <a:stretch>
            <a:fillRect/>
          </a:stretch>
        </p:blipFill>
        <p:spPr>
          <a:xfrm>
            <a:off x="5418481" y="694944"/>
            <a:ext cx="6480605" cy="5492038"/>
          </a:xfrm>
          <a:prstGeom prst="rect">
            <a:avLst/>
          </a:prstGeom>
          <a:ln w="12700">
            <a:solidFill>
              <a:srgbClr val="2A3344"/>
            </a:solidFill>
          </a:ln>
        </p:spPr>
      </p:pic>
      <p:sp>
        <p:nvSpPr>
          <p:cNvPr id="13" name="TextBox 12"/>
          <p:cNvSpPr txBox="1"/>
          <p:nvPr/>
        </p:nvSpPr>
        <p:spPr>
          <a:xfrm>
            <a:off x="292608" y="694944"/>
            <a:ext cx="4869841" cy="219456"/>
          </a:xfrm>
          <a:prstGeom prst="rect">
            <a:avLst/>
          </a:prstGeom>
          <a:noFill/>
        </p:spPr>
        <p:txBody>
          <a:bodyPr wrap="square" lIns="0" rIns="0" tIns="0" bIns="0" anchor="t"/>
          <a:lstStyle/>
          <a:p>
            <a:pPr algn="l">
              <a:lnSpc>
                <a:spcPct val="112000"/>
              </a:lnSpc>
            </a:pPr>
            <a:r>
              <a:rPr sz="1100" b="1">
                <a:solidFill>
                  <a:srgbClr val="2DD4BF"/>
                </a:solidFill>
                <a:latin typeface="Inter"/>
              </a:rPr>
              <a:t>SLIDE 9 OF 12</a:t>
            </a:r>
          </a:p>
        </p:txBody>
      </p:sp>
      <p:sp>
        <p:nvSpPr>
          <p:cNvPr id="14" name="TextBox 13"/>
          <p:cNvSpPr txBox="1"/>
          <p:nvPr/>
        </p:nvSpPr>
        <p:spPr>
          <a:xfrm>
            <a:off x="292608" y="950976"/>
            <a:ext cx="4869841" cy="479084"/>
          </a:xfrm>
          <a:prstGeom prst="rect">
            <a:avLst/>
          </a:prstGeom>
          <a:noFill/>
        </p:spPr>
        <p:txBody>
          <a:bodyPr wrap="square" lIns="0" rIns="0" tIns="0" bIns="0" anchor="t"/>
          <a:lstStyle/>
          <a:p>
            <a:pPr algn="l">
              <a:lnSpc>
                <a:spcPct val="98000"/>
              </a:lnSpc>
            </a:pPr>
            <a:r>
              <a:rPr sz="2800" b="1">
                <a:solidFill>
                  <a:srgbClr val="F4F7FB"/>
                </a:solidFill>
                <a:latin typeface="Inter"/>
              </a:rPr>
              <a:t>The live page</a:t>
            </a:r>
          </a:p>
        </p:txBody>
      </p:sp>
      <p:sp>
        <p:nvSpPr>
          <p:cNvPr id="15" name="Rectangle 14"/>
          <p:cNvSpPr/>
          <p:nvPr/>
        </p:nvSpPr>
        <p:spPr>
          <a:xfrm>
            <a:off x="292608" y="1521500"/>
            <a:ext cx="64008" cy="505155"/>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TextBox 15"/>
          <p:cNvSpPr txBox="1"/>
          <p:nvPr/>
        </p:nvSpPr>
        <p:spPr>
          <a:xfrm>
            <a:off x="438912" y="1484924"/>
            <a:ext cx="4705249" cy="614883"/>
          </a:xfrm>
          <a:prstGeom prst="rect">
            <a:avLst/>
          </a:prstGeom>
          <a:noFill/>
        </p:spPr>
        <p:txBody>
          <a:bodyPr wrap="square" lIns="0" rIns="0" tIns="0" bIns="0" anchor="t"/>
          <a:lstStyle/>
          <a:p>
            <a:pPr algn="l">
              <a:lnSpc>
                <a:spcPct val="112000"/>
              </a:lnSpc>
            </a:pPr>
            <a:r>
              <a:rPr sz="1400" b="0">
                <a:solidFill>
                  <a:srgbClr val="A7B1C2"/>
                </a:solidFill>
                <a:latin typeface="Inter"/>
              </a:rPr>
              <a:t>Maple Street Bakery (Demo). The headline is Freshly Baked on Maple Street.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10</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Do not publish to a subdomain like bistro-lumi-re.diyregistry.com. This URL is https://diyregistry.com/s/bistro-lumi-re/.</a:t>
            </a:r>
          </a:p>
        </p:txBody>
      </p:sp>
      <p:sp>
        <p:nvSpPr>
          <p:cNvPr id="11" name="TextBox 10"/>
          <p:cNvSpPr txBox="1"/>
          <p:nvPr/>
        </p:nvSpPr>
        <p:spPr>
          <a:xfrm>
            <a:off x="329184" y="676656"/>
            <a:ext cx="7315200" cy="201168"/>
          </a:xfrm>
          <a:prstGeom prst="rect">
            <a:avLst/>
          </a:prstGeom>
          <a:noFill/>
        </p:spPr>
        <p:txBody>
          <a:bodyPr wrap="square" lIns="0" rIns="0" tIns="0" bIns="0" anchor="t"/>
          <a:lstStyle/>
          <a:p>
            <a:pPr algn="l">
              <a:lnSpc>
                <a:spcPct val="112000"/>
              </a:lnSpc>
            </a:pPr>
            <a:r>
              <a:rPr sz="1200" b="1">
                <a:solidFill>
                  <a:srgbClr val="2DD4BF"/>
                </a:solidFill>
                <a:latin typeface="Inter"/>
              </a:rPr>
              <a:t>WARNINGS</a:t>
            </a:r>
          </a:p>
        </p:txBody>
      </p:sp>
      <p:sp>
        <p:nvSpPr>
          <p:cNvPr id="12" name="TextBox 11"/>
          <p:cNvSpPr txBox="1"/>
          <p:nvPr/>
        </p:nvSpPr>
        <p:spPr>
          <a:xfrm>
            <a:off x="329184" y="877824"/>
            <a:ext cx="10972800" cy="566928"/>
          </a:xfrm>
          <a:prstGeom prst="rect">
            <a:avLst/>
          </a:prstGeom>
          <a:noFill/>
        </p:spPr>
        <p:txBody>
          <a:bodyPr wrap="square" lIns="0" rIns="0" tIns="0" bIns="0" anchor="t"/>
          <a:lstStyle/>
          <a:p>
            <a:pPr algn="l">
              <a:lnSpc>
                <a:spcPct val="112000"/>
              </a:lnSpc>
            </a:pPr>
            <a:r>
              <a:rPr sz="3000" b="1">
                <a:solidFill>
                  <a:srgbClr val="F4F7FB"/>
                </a:solidFill>
                <a:latin typeface="Inter"/>
              </a:rPr>
              <a:t>What not to mix up</a:t>
            </a:r>
          </a:p>
        </p:txBody>
      </p:sp>
      <p:sp>
        <p:nvSpPr>
          <p:cNvPr id="13" name="TextBox 12"/>
          <p:cNvSpPr txBox="1"/>
          <p:nvPr/>
        </p:nvSpPr>
        <p:spPr>
          <a:xfrm>
            <a:off x="329184" y="1417320"/>
            <a:ext cx="10972800" cy="365760"/>
          </a:xfrm>
          <a:prstGeom prst="rect">
            <a:avLst/>
          </a:prstGeom>
          <a:noFill/>
        </p:spPr>
        <p:txBody>
          <a:bodyPr wrap="square" lIns="0" rIns="0" tIns="0" bIns="0" anchor="t"/>
          <a:lstStyle/>
          <a:p>
            <a:pPr algn="l">
              <a:lnSpc>
                <a:spcPct val="112000"/>
              </a:lnSpc>
            </a:pPr>
            <a:r>
              <a:rPr sz="1500" b="0">
                <a:solidFill>
                  <a:srgbClr val="A7B1C2"/>
                </a:solidFill>
                <a:latin typeface="Inter"/>
              </a:rPr>
              <a:t>Three warnings from this walkthrough. Two of them we hit before the button existed.</a:t>
            </a:r>
          </a:p>
        </p:txBody>
      </p:sp>
      <p:sp>
        <p:nvSpPr>
          <p:cNvPr id="14" name="Rounded Rectangle 13"/>
          <p:cNvSpPr/>
          <p:nvPr/>
        </p:nvSpPr>
        <p:spPr>
          <a:xfrm>
            <a:off x="329184" y="1938528"/>
            <a:ext cx="11521440" cy="681857"/>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Rectangle 14"/>
          <p:cNvSpPr/>
          <p:nvPr/>
        </p:nvSpPr>
        <p:spPr>
          <a:xfrm>
            <a:off x="329184" y="2048256"/>
            <a:ext cx="64008" cy="462401"/>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6" name="Isosceles Triangle 15"/>
          <p:cNvSpPr/>
          <p:nvPr/>
        </p:nvSpPr>
        <p:spPr>
          <a:xfrm>
            <a:off x="475488" y="2048256"/>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7" name="TextBox 16"/>
          <p:cNvSpPr txBox="1"/>
          <p:nvPr/>
        </p:nvSpPr>
        <p:spPr>
          <a:xfrm>
            <a:off x="475488" y="2093976"/>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18" name="TextBox 17"/>
          <p:cNvSpPr txBox="1"/>
          <p:nvPr/>
        </p:nvSpPr>
        <p:spPr>
          <a:xfrm>
            <a:off x="841248" y="2011680"/>
            <a:ext cx="10863072"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19" name="TextBox 18"/>
          <p:cNvSpPr txBox="1"/>
          <p:nvPr/>
        </p:nvSpPr>
        <p:spPr>
          <a:xfrm>
            <a:off x="841248" y="2249424"/>
            <a:ext cx="10863072" cy="297809"/>
          </a:xfrm>
          <a:prstGeom prst="rect">
            <a:avLst/>
          </a:prstGeom>
          <a:noFill/>
        </p:spPr>
        <p:txBody>
          <a:bodyPr wrap="square" lIns="0" rIns="0" tIns="0" bIns="0" anchor="t"/>
          <a:lstStyle/>
          <a:p>
            <a:pPr algn="l">
              <a:lnSpc>
                <a:spcPct val="110000"/>
              </a:lnSpc>
            </a:pPr>
            <a:r>
              <a:rPr sz="1400" b="0">
                <a:solidFill>
                  <a:srgbClr val="F4F7FB"/>
                </a:solidFill>
                <a:latin typeface="Inter"/>
              </a:rPr>
              <a:t>rms import is not a command. It returns “Unknown rms subcommand: import”. The command is import --studio.</a:t>
            </a:r>
          </a:p>
        </p:txBody>
      </p:sp>
      <p:sp>
        <p:nvSpPr>
          <p:cNvPr id="20" name="Rounded Rectangle 19"/>
          <p:cNvSpPr/>
          <p:nvPr/>
        </p:nvSpPr>
        <p:spPr>
          <a:xfrm>
            <a:off x="329184" y="2766689"/>
            <a:ext cx="11521440" cy="681857"/>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Rectangle 20"/>
          <p:cNvSpPr/>
          <p:nvPr/>
        </p:nvSpPr>
        <p:spPr>
          <a:xfrm>
            <a:off x="329184" y="2876417"/>
            <a:ext cx="64008" cy="462401"/>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2" name="Isosceles Triangle 21"/>
          <p:cNvSpPr/>
          <p:nvPr/>
        </p:nvSpPr>
        <p:spPr>
          <a:xfrm>
            <a:off x="475488" y="2876417"/>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3" name="TextBox 22"/>
          <p:cNvSpPr txBox="1"/>
          <p:nvPr/>
        </p:nvSpPr>
        <p:spPr>
          <a:xfrm>
            <a:off x="475488" y="2922137"/>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24" name="TextBox 23"/>
          <p:cNvSpPr txBox="1"/>
          <p:nvPr/>
        </p:nvSpPr>
        <p:spPr>
          <a:xfrm>
            <a:off x="841248" y="2839841"/>
            <a:ext cx="10863072"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25" name="TextBox 24"/>
          <p:cNvSpPr txBox="1"/>
          <p:nvPr/>
        </p:nvSpPr>
        <p:spPr>
          <a:xfrm>
            <a:off x="841248" y="3077585"/>
            <a:ext cx="10863072" cy="297809"/>
          </a:xfrm>
          <a:prstGeom prst="rect">
            <a:avLst/>
          </a:prstGeom>
          <a:noFill/>
        </p:spPr>
        <p:txBody>
          <a:bodyPr wrap="square" lIns="0" rIns="0" tIns="0" bIns="0" anchor="t"/>
          <a:lstStyle/>
          <a:p>
            <a:pPr algn="l">
              <a:lnSpc>
                <a:spcPct val="110000"/>
              </a:lnSpc>
            </a:pPr>
            <a:r>
              <a:rPr sz="1400" b="0">
                <a:solidFill>
                  <a:srgbClr val="F4F7FB"/>
                </a:solidFill>
                <a:latin typeface="Inter"/>
              </a:rPr>
              <a:t>import --studio before Send to Wrangler returns “No pending HTML Studio export. POST /api/import first.”</a:t>
            </a:r>
          </a:p>
        </p:txBody>
      </p:sp>
      <p:sp>
        <p:nvSpPr>
          <p:cNvPr id="26" name="Rounded Rectangle 25"/>
          <p:cNvSpPr/>
          <p:nvPr/>
        </p:nvSpPr>
        <p:spPr>
          <a:xfrm>
            <a:off x="329184" y="3594851"/>
            <a:ext cx="11521440" cy="681857"/>
          </a:xfrm>
          <a:prstGeom prst="roundRect">
            <a:avLst>
              <a:gd name="adj" fmla="val 8000"/>
            </a:avLst>
          </a:prstGeom>
          <a:solidFill>
            <a:srgbClr val="2C161A"/>
          </a:solidFill>
          <a:ln w="15875">
            <a:solidFill>
              <a:srgbClr val="9F1239"/>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Rectangle 26"/>
          <p:cNvSpPr/>
          <p:nvPr/>
        </p:nvSpPr>
        <p:spPr>
          <a:xfrm>
            <a:off x="329184" y="3704579"/>
            <a:ext cx="64008" cy="462401"/>
          </a:xfrm>
          <a:prstGeom prst="rect">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8" name="Isosceles Triangle 27"/>
          <p:cNvSpPr/>
          <p:nvPr/>
        </p:nvSpPr>
        <p:spPr>
          <a:xfrm>
            <a:off x="475488" y="3704579"/>
            <a:ext cx="274320" cy="237744"/>
          </a:xfrm>
          <a:prstGeom prst="triangle">
            <a:avLst/>
          </a:prstGeom>
          <a:solidFill>
            <a:srgbClr val="F8717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9" name="TextBox 28"/>
          <p:cNvSpPr txBox="1"/>
          <p:nvPr/>
        </p:nvSpPr>
        <p:spPr>
          <a:xfrm>
            <a:off x="475488" y="3750299"/>
            <a:ext cx="274320" cy="182880"/>
          </a:xfrm>
          <a:prstGeom prst="rect">
            <a:avLst/>
          </a:prstGeom>
          <a:noFill/>
        </p:spPr>
        <p:txBody>
          <a:bodyPr wrap="square" lIns="0" rIns="0" tIns="0" bIns="0" anchor="ctr"/>
          <a:lstStyle/>
          <a:p>
            <a:pPr algn="ctr">
              <a:lnSpc>
                <a:spcPct val="112000"/>
              </a:lnSpc>
            </a:pPr>
            <a:r>
              <a:rPr sz="1300" b="1">
                <a:solidFill>
                  <a:srgbClr val="FFFFFF"/>
                </a:solidFill>
                <a:latin typeface="Inter"/>
              </a:rPr>
              <a:t>!</a:t>
            </a:r>
          </a:p>
        </p:txBody>
      </p:sp>
      <p:sp>
        <p:nvSpPr>
          <p:cNvPr id="30" name="TextBox 29"/>
          <p:cNvSpPr txBox="1"/>
          <p:nvPr/>
        </p:nvSpPr>
        <p:spPr>
          <a:xfrm>
            <a:off x="841248" y="3668003"/>
            <a:ext cx="10863072" cy="256032"/>
          </a:xfrm>
          <a:prstGeom prst="rect">
            <a:avLst/>
          </a:prstGeom>
          <a:noFill/>
        </p:spPr>
        <p:txBody>
          <a:bodyPr wrap="square" lIns="0" rIns="0" tIns="0" bIns="0" anchor="t"/>
          <a:lstStyle/>
          <a:p>
            <a:pPr algn="l">
              <a:lnSpc>
                <a:spcPct val="112000"/>
              </a:lnSpc>
            </a:pPr>
            <a:r>
              <a:rPr sz="1200" b="1">
                <a:solidFill>
                  <a:srgbClr val="F87171"/>
                </a:solidFill>
                <a:latin typeface="Inter"/>
              </a:rPr>
              <a:t>Warning</a:t>
            </a:r>
          </a:p>
        </p:txBody>
      </p:sp>
      <p:sp>
        <p:nvSpPr>
          <p:cNvPr id="31" name="TextBox 30"/>
          <p:cNvSpPr txBox="1"/>
          <p:nvPr/>
        </p:nvSpPr>
        <p:spPr>
          <a:xfrm>
            <a:off x="841248" y="3905747"/>
            <a:ext cx="10863072" cy="297809"/>
          </a:xfrm>
          <a:prstGeom prst="rect">
            <a:avLst/>
          </a:prstGeom>
          <a:noFill/>
        </p:spPr>
        <p:txBody>
          <a:bodyPr wrap="square" lIns="0" rIns="0" tIns="0" bIns="0" anchor="t"/>
          <a:lstStyle/>
          <a:p>
            <a:pPr algn="l">
              <a:lnSpc>
                <a:spcPct val="110000"/>
              </a:lnSpc>
            </a:pPr>
            <a:r>
              <a:rPr sz="1400" b="0">
                <a:solidFill>
                  <a:srgbClr val="F4F7FB"/>
                </a:solidFill>
                <a:latin typeface="Inter"/>
              </a:rPr>
              <a:t>The live URL is a path on the zone, not sites.registermysite.com. That zone belongs to HTML Studio’s own publish.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11</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Walkthrough on 3 October 2026, after HTML Studio gained a Send to Wrangler button.</a:t>
            </a:r>
          </a:p>
        </p:txBody>
      </p:sp>
      <p:sp>
        <p:nvSpPr>
          <p:cNvPr id="11" name="TextBox 10"/>
          <p:cNvSpPr txBox="1"/>
          <p:nvPr/>
        </p:nvSpPr>
        <p:spPr>
          <a:xfrm>
            <a:off x="329184" y="676656"/>
            <a:ext cx="7315200" cy="201168"/>
          </a:xfrm>
          <a:prstGeom prst="rect">
            <a:avLst/>
          </a:prstGeom>
          <a:noFill/>
        </p:spPr>
        <p:txBody>
          <a:bodyPr wrap="square" lIns="0" rIns="0" tIns="0" bIns="0" anchor="t"/>
          <a:lstStyle/>
          <a:p>
            <a:pPr algn="l">
              <a:lnSpc>
                <a:spcPct val="112000"/>
              </a:lnSpc>
            </a:pPr>
            <a:r>
              <a:rPr sz="1200" b="1">
                <a:solidFill>
                  <a:srgbClr val="2DD4BF"/>
                </a:solidFill>
                <a:latin typeface="Inter"/>
              </a:rPr>
              <a:t>RECAP</a:t>
            </a:r>
          </a:p>
        </p:txBody>
      </p:sp>
      <p:sp>
        <p:nvSpPr>
          <p:cNvPr id="12" name="TextBox 11"/>
          <p:cNvSpPr txBox="1"/>
          <p:nvPr/>
        </p:nvSpPr>
        <p:spPr>
          <a:xfrm>
            <a:off x="329184" y="877824"/>
            <a:ext cx="10972800" cy="548640"/>
          </a:xfrm>
          <a:prstGeom prst="rect">
            <a:avLst/>
          </a:prstGeom>
          <a:noFill/>
        </p:spPr>
        <p:txBody>
          <a:bodyPr wrap="square" lIns="0" rIns="0" tIns="0" bIns="0" anchor="t"/>
          <a:lstStyle/>
          <a:p>
            <a:pPr algn="l">
              <a:lnSpc>
                <a:spcPct val="112000"/>
              </a:lnSpc>
            </a:pPr>
            <a:r>
              <a:rPr sz="3000" b="1">
                <a:solidFill>
                  <a:srgbClr val="F4F7FB"/>
                </a:solidFill>
                <a:latin typeface="Inter"/>
              </a:rPr>
              <a:t>The commands, in order</a:t>
            </a:r>
          </a:p>
        </p:txBody>
      </p:sp>
      <p:sp>
        <p:nvSpPr>
          <p:cNvPr id="13" name="TextBox 12"/>
          <p:cNvSpPr txBox="1"/>
          <p:nvPr/>
        </p:nvSpPr>
        <p:spPr>
          <a:xfrm>
            <a:off x="329184" y="1353312"/>
            <a:ext cx="10972800" cy="292608"/>
          </a:xfrm>
          <a:prstGeom prst="rect">
            <a:avLst/>
          </a:prstGeom>
          <a:noFill/>
        </p:spPr>
        <p:txBody>
          <a:bodyPr wrap="square" lIns="0" rIns="0" tIns="0" bIns="0" anchor="t"/>
          <a:lstStyle/>
          <a:p>
            <a:pPr algn="l">
              <a:lnSpc>
                <a:spcPct val="112000"/>
              </a:lnSpc>
            </a:pPr>
            <a:r>
              <a:rPr sz="1400" b="0">
                <a:solidFill>
                  <a:srgbClr val="A7B1C2"/>
                </a:solidFill>
                <a:latin typeface="Inter"/>
              </a:rPr>
              <a:t>One line each, in the order the walkthrough ran them.</a:t>
            </a:r>
          </a:p>
        </p:txBody>
      </p:sp>
      <p:sp>
        <p:nvSpPr>
          <p:cNvPr id="14" name="Rounded Rectangle 13"/>
          <p:cNvSpPr/>
          <p:nvPr/>
        </p:nvSpPr>
        <p:spPr>
          <a:xfrm>
            <a:off x="329184" y="1755648"/>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Oval 14"/>
          <p:cNvSpPr/>
          <p:nvPr/>
        </p:nvSpPr>
        <p:spPr>
          <a:xfrm>
            <a:off x="457200" y="1847088"/>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1</a:t>
            </a:r>
          </a:p>
        </p:txBody>
      </p:sp>
      <p:sp>
        <p:nvSpPr>
          <p:cNvPr id="16" name="TextBox 15"/>
          <p:cNvSpPr txBox="1"/>
          <p:nvPr/>
        </p:nvSpPr>
        <p:spPr>
          <a:xfrm>
            <a:off x="896112" y="1792224"/>
            <a:ext cx="10698480" cy="402336"/>
          </a:xfrm>
          <a:prstGeom prst="rect">
            <a:avLst/>
          </a:prstGeom>
          <a:noFill/>
        </p:spPr>
        <p:txBody>
          <a:bodyPr wrap="square" lIns="0" rIns="0" tIns="0" bIns="0" anchor="ctr"/>
          <a:lstStyle/>
          <a:p>
            <a:pPr algn="l">
              <a:lnSpc>
                <a:spcPct val="112000"/>
              </a:lnSpc>
            </a:pPr>
            <a:r>
              <a:rPr sz="1600" b="0">
                <a:solidFill>
                  <a:srgbClr val="F4F7FB"/>
                </a:solidFill>
                <a:latin typeface="IBM Plex Mono"/>
              </a:rPr>
              <a:t>Send to Wrangler  ·  slug bistro-lumi-re</a:t>
            </a:r>
          </a:p>
        </p:txBody>
      </p:sp>
      <p:sp>
        <p:nvSpPr>
          <p:cNvPr id="17" name="Rounded Rectangle 16"/>
          <p:cNvSpPr/>
          <p:nvPr/>
        </p:nvSpPr>
        <p:spPr>
          <a:xfrm>
            <a:off x="329184" y="2286000"/>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8" name="Oval 17"/>
          <p:cNvSpPr/>
          <p:nvPr/>
        </p:nvSpPr>
        <p:spPr>
          <a:xfrm>
            <a:off x="457200" y="2377440"/>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2</a:t>
            </a:r>
          </a:p>
        </p:txBody>
      </p:sp>
      <p:sp>
        <p:nvSpPr>
          <p:cNvPr id="19" name="TextBox 18"/>
          <p:cNvSpPr txBox="1"/>
          <p:nvPr/>
        </p:nvSpPr>
        <p:spPr>
          <a:xfrm>
            <a:off x="896112" y="2322576"/>
            <a:ext cx="10698480" cy="402336"/>
          </a:xfrm>
          <a:prstGeom prst="rect">
            <a:avLst/>
          </a:prstGeom>
          <a:noFill/>
        </p:spPr>
        <p:txBody>
          <a:bodyPr wrap="square" lIns="0" rIns="0" tIns="0" bIns="0" anchor="ctr"/>
          <a:lstStyle/>
          <a:p>
            <a:pPr algn="l">
              <a:lnSpc>
                <a:spcPct val="112000"/>
              </a:lnSpc>
            </a:pPr>
            <a:r>
              <a:rPr sz="1600" b="0">
                <a:solidFill>
                  <a:srgbClr val="F4F7FB"/>
                </a:solidFill>
                <a:latin typeface="IBM Plex Mono"/>
              </a:rPr>
              <a:t>import --studio</a:t>
            </a:r>
          </a:p>
        </p:txBody>
      </p:sp>
      <p:sp>
        <p:nvSpPr>
          <p:cNvPr id="20" name="Rounded Rectangle 19"/>
          <p:cNvSpPr/>
          <p:nvPr/>
        </p:nvSpPr>
        <p:spPr>
          <a:xfrm>
            <a:off x="329184" y="2816352"/>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1" name="Oval 20"/>
          <p:cNvSpPr/>
          <p:nvPr/>
        </p:nvSpPr>
        <p:spPr>
          <a:xfrm>
            <a:off x="457200" y="2907792"/>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3</a:t>
            </a:r>
          </a:p>
        </p:txBody>
      </p:sp>
      <p:sp>
        <p:nvSpPr>
          <p:cNvPr id="22" name="TextBox 21"/>
          <p:cNvSpPr txBox="1"/>
          <p:nvPr/>
        </p:nvSpPr>
        <p:spPr>
          <a:xfrm>
            <a:off x="896112" y="2852928"/>
            <a:ext cx="10698480" cy="402336"/>
          </a:xfrm>
          <a:prstGeom prst="rect">
            <a:avLst/>
          </a:prstGeom>
          <a:noFill/>
        </p:spPr>
        <p:txBody>
          <a:bodyPr wrap="square" lIns="0" rIns="0" tIns="0" bIns="0" anchor="ctr"/>
          <a:lstStyle/>
          <a:p>
            <a:pPr algn="l">
              <a:lnSpc>
                <a:spcPct val="112000"/>
              </a:lnSpc>
            </a:pPr>
            <a:r>
              <a:rPr sz="1600" b="0">
                <a:solidFill>
                  <a:srgbClr val="F4F7FB"/>
                </a:solidFill>
                <a:latin typeface="IBM Plex Mono"/>
              </a:rPr>
              <a:t>ls</a:t>
            </a:r>
          </a:p>
        </p:txBody>
      </p:sp>
      <p:sp>
        <p:nvSpPr>
          <p:cNvPr id="23" name="Rounded Rectangle 22"/>
          <p:cNvSpPr/>
          <p:nvPr/>
        </p:nvSpPr>
        <p:spPr>
          <a:xfrm>
            <a:off x="329184" y="3346704"/>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4" name="Oval 23"/>
          <p:cNvSpPr/>
          <p:nvPr/>
        </p:nvSpPr>
        <p:spPr>
          <a:xfrm>
            <a:off x="457200" y="3438144"/>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4</a:t>
            </a:r>
          </a:p>
        </p:txBody>
      </p:sp>
      <p:sp>
        <p:nvSpPr>
          <p:cNvPr id="25" name="TextBox 24"/>
          <p:cNvSpPr txBox="1"/>
          <p:nvPr/>
        </p:nvSpPr>
        <p:spPr>
          <a:xfrm>
            <a:off x="896112" y="3383280"/>
            <a:ext cx="10698480" cy="402336"/>
          </a:xfrm>
          <a:prstGeom prst="rect">
            <a:avLst/>
          </a:prstGeom>
          <a:noFill/>
        </p:spPr>
        <p:txBody>
          <a:bodyPr wrap="square" lIns="0" rIns="0" tIns="0" bIns="0" anchor="ctr"/>
          <a:lstStyle/>
          <a:p>
            <a:pPr algn="l">
              <a:lnSpc>
                <a:spcPct val="112000"/>
              </a:lnSpc>
            </a:pPr>
            <a:r>
              <a:rPr sz="1600" b="0">
                <a:solidFill>
                  <a:srgbClr val="F4F7FB"/>
                </a:solidFill>
                <a:latin typeface="IBM Plex Mono"/>
              </a:rPr>
              <a:t>wc public/index.html</a:t>
            </a:r>
          </a:p>
        </p:txBody>
      </p:sp>
      <p:sp>
        <p:nvSpPr>
          <p:cNvPr id="26" name="Rounded Rectangle 25"/>
          <p:cNvSpPr/>
          <p:nvPr/>
        </p:nvSpPr>
        <p:spPr>
          <a:xfrm>
            <a:off x="329184" y="3877056"/>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7" name="Oval 26"/>
          <p:cNvSpPr/>
          <p:nvPr/>
        </p:nvSpPr>
        <p:spPr>
          <a:xfrm>
            <a:off x="457200" y="3968496"/>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5</a:t>
            </a:r>
          </a:p>
        </p:txBody>
      </p:sp>
      <p:sp>
        <p:nvSpPr>
          <p:cNvPr id="28" name="TextBox 27"/>
          <p:cNvSpPr txBox="1"/>
          <p:nvPr/>
        </p:nvSpPr>
        <p:spPr>
          <a:xfrm>
            <a:off x="896112" y="3913632"/>
            <a:ext cx="10698480" cy="402336"/>
          </a:xfrm>
          <a:prstGeom prst="rect">
            <a:avLst/>
          </a:prstGeom>
          <a:noFill/>
        </p:spPr>
        <p:txBody>
          <a:bodyPr wrap="square" lIns="0" rIns="0" tIns="0" bIns="0" anchor="ctr"/>
          <a:lstStyle/>
          <a:p>
            <a:pPr algn="l">
              <a:lnSpc>
                <a:spcPct val="112000"/>
              </a:lnSpc>
            </a:pPr>
            <a:r>
              <a:rPr sz="1600" b="0">
                <a:solidFill>
                  <a:srgbClr val="F4F7FB"/>
                </a:solidFill>
                <a:latin typeface="IBM Plex Mono"/>
              </a:rPr>
              <a:t>rms zones</a:t>
            </a:r>
          </a:p>
        </p:txBody>
      </p:sp>
      <p:sp>
        <p:nvSpPr>
          <p:cNvPr id="29" name="Rounded Rectangle 28"/>
          <p:cNvSpPr/>
          <p:nvPr/>
        </p:nvSpPr>
        <p:spPr>
          <a:xfrm>
            <a:off x="329184" y="4407408"/>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0" name="Oval 29"/>
          <p:cNvSpPr/>
          <p:nvPr/>
        </p:nvSpPr>
        <p:spPr>
          <a:xfrm>
            <a:off x="457200" y="4498848"/>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6</a:t>
            </a:r>
          </a:p>
        </p:txBody>
      </p:sp>
      <p:sp>
        <p:nvSpPr>
          <p:cNvPr id="31" name="TextBox 30"/>
          <p:cNvSpPr txBox="1"/>
          <p:nvPr/>
        </p:nvSpPr>
        <p:spPr>
          <a:xfrm>
            <a:off x="896112" y="4443984"/>
            <a:ext cx="10698480" cy="402336"/>
          </a:xfrm>
          <a:prstGeom prst="rect">
            <a:avLst/>
          </a:prstGeom>
          <a:noFill/>
        </p:spPr>
        <p:txBody>
          <a:bodyPr wrap="square" lIns="0" rIns="0" tIns="0" bIns="0" anchor="ctr"/>
          <a:lstStyle/>
          <a:p>
            <a:pPr algn="l">
              <a:lnSpc>
                <a:spcPct val="112000"/>
              </a:lnSpc>
            </a:pPr>
            <a:r>
              <a:rPr sz="1600" b="0">
                <a:solidFill>
                  <a:srgbClr val="F4F7FB"/>
                </a:solidFill>
                <a:latin typeface="IBM Plex Mono"/>
              </a:rPr>
              <a:t>rms deploy --project-name=bistro-lumi-re --zone=diyregistry.com</a:t>
            </a:r>
          </a:p>
        </p:txBody>
      </p:sp>
      <p:sp>
        <p:nvSpPr>
          <p:cNvPr id="32" name="Rounded Rectangle 31"/>
          <p:cNvSpPr/>
          <p:nvPr/>
        </p:nvSpPr>
        <p:spPr>
          <a:xfrm>
            <a:off x="329184" y="4937760"/>
            <a:ext cx="11521440" cy="475488"/>
          </a:xfrm>
          <a:prstGeom prst="roundRect">
            <a:avLst>
              <a:gd name="adj" fmla="val 10000"/>
            </a:avLst>
          </a:prstGeom>
          <a:solidFill>
            <a:srgbClr val="12161E"/>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3" name="Oval 32"/>
          <p:cNvSpPr/>
          <p:nvPr/>
        </p:nvSpPr>
        <p:spPr>
          <a:xfrm>
            <a:off x="457200" y="5029200"/>
            <a:ext cx="292608" cy="292608"/>
          </a:xfrm>
          <a:prstGeom prst="ellipse">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200" b="1">
                <a:solidFill>
                  <a:srgbClr val="04221C"/>
                </a:solidFill>
                <a:latin typeface="Inter"/>
              </a:rPr>
              <a:t>7</a:t>
            </a:r>
          </a:p>
        </p:txBody>
      </p:sp>
      <p:sp>
        <p:nvSpPr>
          <p:cNvPr id="34" name="TextBox 33"/>
          <p:cNvSpPr txBox="1"/>
          <p:nvPr/>
        </p:nvSpPr>
        <p:spPr>
          <a:xfrm>
            <a:off x="896112" y="4974336"/>
            <a:ext cx="10698480" cy="402336"/>
          </a:xfrm>
          <a:prstGeom prst="rect">
            <a:avLst/>
          </a:prstGeom>
          <a:noFill/>
        </p:spPr>
        <p:txBody>
          <a:bodyPr wrap="square" lIns="0" rIns="0" tIns="0" bIns="0" anchor="ctr"/>
          <a:lstStyle/>
          <a:p>
            <a:pPr algn="l">
              <a:lnSpc>
                <a:spcPct val="112000"/>
              </a:lnSpc>
            </a:pPr>
            <a:r>
              <a:rPr sz="1600" b="0">
                <a:solidFill>
                  <a:srgbClr val="F4F7FB"/>
                </a:solidFill>
                <a:latin typeface="IBM Plex Mono"/>
              </a:rPr>
              <a:t>Open https://diyregistry.com/s/bistro-lumi-re/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7080A"/>
        </a:solidFill>
        <a:effectLst/>
      </p:bgPr>
    </p:bg>
    <p:spTree>
      <p:nvGrpSpPr>
        <p:cNvPr id="1" name=""/>
        <p:cNvGrpSpPr/>
        <p:nvPr/>
      </p:nvGrpSpPr>
      <p:grpSpPr/>
      <p:sp>
        <p:nvSpPr>
          <p:cNvPr id="2" name="Rectangle 1"/>
          <p:cNvSpPr/>
          <p:nvPr/>
        </p:nvSpPr>
        <p:spPr>
          <a:xfrm>
            <a:off x="0" y="0"/>
            <a:ext cx="73152" cy="6858000"/>
          </a:xfrm>
          <a:prstGeom prst="rect">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3" name="Rectangle 2"/>
          <p:cNvSpPr/>
          <p:nvPr/>
        </p:nvSpPr>
        <p:spPr>
          <a:xfrm>
            <a:off x="0" y="0"/>
            <a:ext cx="12191695" cy="530352"/>
          </a:xfrm>
          <a:prstGeom prst="rect">
            <a:avLst/>
          </a:prstGeom>
          <a:solidFill>
            <a:srgbClr val="12161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4" name="Rectangle 3"/>
          <p:cNvSpPr/>
          <p:nvPr/>
        </p:nvSpPr>
        <p:spPr>
          <a:xfrm>
            <a:off x="0" y="530352"/>
            <a:ext cx="12191695" cy="13716"/>
          </a:xfrm>
          <a:prstGeom prst="rect">
            <a:avLst/>
          </a:prstGeom>
          <a:solidFill>
            <a:srgbClr val="2A334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5" name="Rounded Rectangle 4"/>
          <p:cNvSpPr/>
          <p:nvPr/>
        </p:nvSpPr>
        <p:spPr>
          <a:xfrm>
            <a:off x="256032" y="91440"/>
            <a:ext cx="347472" cy="347472"/>
          </a:xfrm>
          <a:prstGeom prst="roundRect">
            <a:avLst>
              <a:gd name="adj" fmla="val 22000"/>
            </a:avLst>
          </a:prstGeom>
          <a:solidFill>
            <a:srgbClr val="2DD4BF"/>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a:lstStyle/>
          <a:p>
            <a:pPr algn="ctr"/>
            <a:r>
              <a:rPr sz="1100" b="1">
                <a:solidFill>
                  <a:srgbClr val="04221C"/>
                </a:solidFill>
                <a:latin typeface="Inter"/>
              </a:rPr>
              <a:t>HD</a:t>
            </a:r>
          </a:p>
        </p:txBody>
      </p:sp>
      <p:sp>
        <p:nvSpPr>
          <p:cNvPr id="6" name="TextBox 5"/>
          <p:cNvSpPr txBox="1"/>
          <p:nvPr/>
        </p:nvSpPr>
        <p:spPr>
          <a:xfrm>
            <a:off x="694944" y="73152"/>
            <a:ext cx="2926080" cy="384048"/>
          </a:xfrm>
          <a:prstGeom prst="rect">
            <a:avLst/>
          </a:prstGeom>
          <a:noFill/>
        </p:spPr>
        <p:txBody>
          <a:bodyPr wrap="square" lIns="0" rIns="0" tIns="0" bIns="0" anchor="ctr"/>
          <a:lstStyle/>
          <a:p>
            <a:pPr algn="l">
              <a:lnSpc>
                <a:spcPct val="112000"/>
              </a:lnSpc>
            </a:pPr>
            <a:r>
              <a:rPr sz="1600" b="1">
                <a:solidFill>
                  <a:srgbClr val="F4F7FB"/>
                </a:solidFill>
                <a:latin typeface="Inter"/>
              </a:rPr>
              <a:t>Wrangler</a:t>
            </a:r>
          </a:p>
        </p:txBody>
      </p:sp>
      <p:sp>
        <p:nvSpPr>
          <p:cNvPr id="7" name="Rounded Rectangle 6"/>
          <p:cNvSpPr/>
          <p:nvPr/>
        </p:nvSpPr>
        <p:spPr>
          <a:xfrm>
            <a:off x="3611880" y="137160"/>
            <a:ext cx="1114314" cy="256032"/>
          </a:xfrm>
          <a:prstGeom prst="roundRect">
            <a:avLst>
              <a:gd name="adj" fmla="val 50000"/>
            </a:avLst>
          </a:prstGeom>
          <a:solidFill>
            <a:srgbClr val="0F3D38"/>
          </a:solidFill>
          <a:ln w="952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900" b="1">
                <a:solidFill>
                  <a:srgbClr val="5EEAD4"/>
                </a:solidFill>
                <a:latin typeface="Inter"/>
              </a:rPr>
              <a:t>CLIENT GUIDE</a:t>
            </a:r>
          </a:p>
        </p:txBody>
      </p:sp>
      <p:sp>
        <p:nvSpPr>
          <p:cNvPr id="8" name="TextBox 7"/>
          <p:cNvSpPr txBox="1"/>
          <p:nvPr/>
        </p:nvSpPr>
        <p:spPr>
          <a:xfrm>
            <a:off x="6035040" y="73152"/>
            <a:ext cx="5852160" cy="384048"/>
          </a:xfrm>
          <a:prstGeom prst="rect">
            <a:avLst/>
          </a:prstGeom>
          <a:noFill/>
        </p:spPr>
        <p:txBody>
          <a:bodyPr wrap="square" lIns="0" rIns="0" tIns="0" bIns="0" anchor="ctr"/>
          <a:lstStyle/>
          <a:p>
            <a:pPr algn="r">
              <a:lnSpc>
                <a:spcPct val="112000"/>
              </a:lnSpc>
            </a:pPr>
            <a:r>
              <a:rPr sz="1200" b="0">
                <a:solidFill>
                  <a:srgbClr val="A7B1C2"/>
                </a:solidFill>
                <a:latin typeface="Inter"/>
              </a:rPr>
              <a:t>RegisterMySite client guide</a:t>
            </a:r>
          </a:p>
        </p:txBody>
      </p:sp>
      <p:sp>
        <p:nvSpPr>
          <p:cNvPr id="9" name="Oval 8"/>
          <p:cNvSpPr/>
          <p:nvPr/>
        </p:nvSpPr>
        <p:spPr>
          <a:xfrm>
            <a:off x="292608" y="6388150"/>
            <a:ext cx="237744" cy="237744"/>
          </a:xfrm>
          <a:prstGeom prst="ellipse">
            <a:avLst/>
          </a:prstGeom>
          <a:solidFill>
            <a:srgbClr val="0F3D38"/>
          </a:solidFill>
          <a:ln w="12700">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1000" b="1">
                <a:solidFill>
                  <a:srgbClr val="5EEAD4"/>
                </a:solidFill>
                <a:latin typeface="Inter"/>
              </a:rPr>
              <a:t>12</a:t>
            </a:r>
          </a:p>
        </p:txBody>
      </p:sp>
      <p:sp>
        <p:nvSpPr>
          <p:cNvPr id="10" name="TextBox 9"/>
          <p:cNvSpPr txBox="1"/>
          <p:nvPr/>
        </p:nvSpPr>
        <p:spPr>
          <a:xfrm>
            <a:off x="621792" y="6369862"/>
            <a:ext cx="11140135" cy="360121"/>
          </a:xfrm>
          <a:prstGeom prst="rect">
            <a:avLst/>
          </a:prstGeom>
          <a:noFill/>
        </p:spPr>
        <p:txBody>
          <a:bodyPr wrap="square" lIns="0" rIns="0" tIns="0" bIns="0" anchor="t"/>
          <a:lstStyle/>
          <a:p>
            <a:pPr algn="l">
              <a:lnSpc>
                <a:spcPct val="112000"/>
              </a:lnSpc>
            </a:pPr>
            <a:r>
              <a:rPr sz="1200" b="0">
                <a:solidFill>
                  <a:srgbClr val="A7B1C2"/>
                </a:solidFill>
                <a:latin typeface="Inter"/>
              </a:rPr>
              <a:t>registermysite.com · (562) 751-4597 · info@registermysite.com · in person in Los Angeles and Orange County.</a:t>
            </a:r>
          </a:p>
        </p:txBody>
      </p:sp>
      <p:sp>
        <p:nvSpPr>
          <p:cNvPr id="11" name="TextBox 10"/>
          <p:cNvSpPr txBox="1"/>
          <p:nvPr/>
        </p:nvSpPr>
        <p:spPr>
          <a:xfrm>
            <a:off x="365760" y="786384"/>
            <a:ext cx="7315200" cy="219456"/>
          </a:xfrm>
          <a:prstGeom prst="rect">
            <a:avLst/>
          </a:prstGeom>
          <a:noFill/>
        </p:spPr>
        <p:txBody>
          <a:bodyPr wrap="square" lIns="0" rIns="0" tIns="0" bIns="0" anchor="t"/>
          <a:lstStyle/>
          <a:p>
            <a:pPr algn="l">
              <a:lnSpc>
                <a:spcPct val="112000"/>
              </a:lnSpc>
            </a:pPr>
            <a:r>
              <a:rPr sz="1200" b="1">
                <a:solidFill>
                  <a:srgbClr val="2DD4BF"/>
                </a:solidFill>
                <a:latin typeface="Inter"/>
              </a:rPr>
              <a:t>REGISTERMYSITE</a:t>
            </a:r>
          </a:p>
        </p:txBody>
      </p:sp>
      <p:sp>
        <p:nvSpPr>
          <p:cNvPr id="12" name="TextBox 11"/>
          <p:cNvSpPr txBox="1"/>
          <p:nvPr/>
        </p:nvSpPr>
        <p:spPr>
          <a:xfrm>
            <a:off x="365760" y="1060704"/>
            <a:ext cx="7315200" cy="777240"/>
          </a:xfrm>
          <a:prstGeom prst="rect">
            <a:avLst/>
          </a:prstGeom>
          <a:noFill/>
        </p:spPr>
        <p:txBody>
          <a:bodyPr wrap="square" lIns="0" rIns="0" tIns="0" bIns="0" anchor="t"/>
          <a:lstStyle/>
          <a:p>
            <a:pPr algn="l">
              <a:lnSpc>
                <a:spcPct val="112000"/>
              </a:lnSpc>
            </a:pPr>
            <a:r>
              <a:rPr sz="4000" b="1">
                <a:solidFill>
                  <a:srgbClr val="F4F7FB"/>
                </a:solidFill>
                <a:latin typeface="Inter"/>
              </a:rPr>
              <a:t>Contact</a:t>
            </a:r>
          </a:p>
        </p:txBody>
      </p:sp>
      <p:sp>
        <p:nvSpPr>
          <p:cNvPr id="13" name="TextBox 12"/>
          <p:cNvSpPr txBox="1"/>
          <p:nvPr/>
        </p:nvSpPr>
        <p:spPr>
          <a:xfrm>
            <a:off x="365760" y="1783080"/>
            <a:ext cx="5852160" cy="731520"/>
          </a:xfrm>
          <a:prstGeom prst="rect">
            <a:avLst/>
          </a:prstGeom>
          <a:noFill/>
        </p:spPr>
        <p:txBody>
          <a:bodyPr wrap="square" lIns="0" rIns="0" tIns="0" bIns="0" anchor="t"/>
          <a:lstStyle/>
          <a:p>
            <a:pPr algn="l">
              <a:lnSpc>
                <a:spcPct val="115000"/>
              </a:lnSpc>
            </a:pPr>
            <a:r>
              <a:rPr sz="1600" b="0">
                <a:solidFill>
                  <a:srgbClr val="A7B1C2"/>
                </a:solidFill>
                <a:latin typeface="Inter"/>
              </a:rPr>
              <a:t>If you want a hand with Send to Wrangler, or with the deploy, start here.</a:t>
            </a:r>
          </a:p>
        </p:txBody>
      </p:sp>
      <p:sp>
        <p:nvSpPr>
          <p:cNvPr id="14" name="Rounded Rectangle 13"/>
          <p:cNvSpPr/>
          <p:nvPr/>
        </p:nvSpPr>
        <p:spPr>
          <a:xfrm>
            <a:off x="365760" y="2697480"/>
            <a:ext cx="6675120" cy="3063240"/>
          </a:xfrm>
          <a:prstGeom prst="roundRect">
            <a:avLst>
              <a:gd name="adj" fmla="val 6000"/>
            </a:avLst>
          </a:prstGeom>
          <a:solidFill>
            <a:srgbClr val="12161E"/>
          </a:solidFill>
          <a:ln w="15875">
            <a:solidFill>
              <a:srgbClr val="2DD4BF"/>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15" name="TextBox 14"/>
          <p:cNvSpPr txBox="1"/>
          <p:nvPr/>
        </p:nvSpPr>
        <p:spPr>
          <a:xfrm>
            <a:off x="621792" y="2880360"/>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WEB</a:t>
            </a:r>
          </a:p>
        </p:txBody>
      </p:sp>
      <p:sp>
        <p:nvSpPr>
          <p:cNvPr id="16" name="TextBox 15"/>
          <p:cNvSpPr txBox="1"/>
          <p:nvPr/>
        </p:nvSpPr>
        <p:spPr>
          <a:xfrm>
            <a:off x="621792" y="3081528"/>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registermysite.com</a:t>
            </a:r>
          </a:p>
        </p:txBody>
      </p:sp>
      <p:sp>
        <p:nvSpPr>
          <p:cNvPr id="17" name="TextBox 16"/>
          <p:cNvSpPr txBox="1"/>
          <p:nvPr/>
        </p:nvSpPr>
        <p:spPr>
          <a:xfrm>
            <a:off x="621792" y="3557015"/>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PHONE</a:t>
            </a:r>
          </a:p>
        </p:txBody>
      </p:sp>
      <p:sp>
        <p:nvSpPr>
          <p:cNvPr id="18" name="TextBox 17"/>
          <p:cNvSpPr txBox="1"/>
          <p:nvPr/>
        </p:nvSpPr>
        <p:spPr>
          <a:xfrm>
            <a:off x="621792" y="3758183"/>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(562) 751-4597</a:t>
            </a:r>
          </a:p>
        </p:txBody>
      </p:sp>
      <p:sp>
        <p:nvSpPr>
          <p:cNvPr id="19" name="TextBox 18"/>
          <p:cNvSpPr txBox="1"/>
          <p:nvPr/>
        </p:nvSpPr>
        <p:spPr>
          <a:xfrm>
            <a:off x="621792" y="4233672"/>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EMAIL</a:t>
            </a:r>
          </a:p>
        </p:txBody>
      </p:sp>
      <p:sp>
        <p:nvSpPr>
          <p:cNvPr id="20" name="TextBox 19"/>
          <p:cNvSpPr txBox="1"/>
          <p:nvPr/>
        </p:nvSpPr>
        <p:spPr>
          <a:xfrm>
            <a:off x="621792" y="4434840"/>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info@registermysite.com</a:t>
            </a:r>
          </a:p>
        </p:txBody>
      </p:sp>
      <p:sp>
        <p:nvSpPr>
          <p:cNvPr id="21" name="TextBox 20"/>
          <p:cNvSpPr txBox="1"/>
          <p:nvPr/>
        </p:nvSpPr>
        <p:spPr>
          <a:xfrm>
            <a:off x="621792" y="4910328"/>
            <a:ext cx="6126480" cy="201168"/>
          </a:xfrm>
          <a:prstGeom prst="rect">
            <a:avLst/>
          </a:prstGeom>
          <a:noFill/>
        </p:spPr>
        <p:txBody>
          <a:bodyPr wrap="square" lIns="0" rIns="0" tIns="0" bIns="0" anchor="t"/>
          <a:lstStyle/>
          <a:p>
            <a:pPr algn="l">
              <a:lnSpc>
                <a:spcPct val="112000"/>
              </a:lnSpc>
            </a:pPr>
            <a:r>
              <a:rPr sz="1100" b="1">
                <a:solidFill>
                  <a:srgbClr val="7E8A9C"/>
                </a:solidFill>
                <a:latin typeface="Inter"/>
              </a:rPr>
              <a:t>IN PERSON</a:t>
            </a:r>
          </a:p>
        </p:txBody>
      </p:sp>
      <p:sp>
        <p:nvSpPr>
          <p:cNvPr id="22" name="TextBox 21"/>
          <p:cNvSpPr txBox="1"/>
          <p:nvPr/>
        </p:nvSpPr>
        <p:spPr>
          <a:xfrm>
            <a:off x="621792" y="5111496"/>
            <a:ext cx="6126480" cy="329184"/>
          </a:xfrm>
          <a:prstGeom prst="rect">
            <a:avLst/>
          </a:prstGeom>
          <a:noFill/>
        </p:spPr>
        <p:txBody>
          <a:bodyPr wrap="square" lIns="0" rIns="0" tIns="0" bIns="0" anchor="t"/>
          <a:lstStyle/>
          <a:p>
            <a:pPr algn="l">
              <a:lnSpc>
                <a:spcPct val="112000"/>
              </a:lnSpc>
            </a:pPr>
            <a:r>
              <a:rPr sz="2000" b="1">
                <a:solidFill>
                  <a:srgbClr val="F4F7FB"/>
                </a:solidFill>
                <a:latin typeface="Inter"/>
              </a:rPr>
              <a:t>Los Angeles and Orange County</a:t>
            </a:r>
          </a:p>
        </p:txBody>
      </p:sp>
      <p:sp>
        <p:nvSpPr>
          <p:cNvPr id="23" name="Rounded Rectangle 22"/>
          <p:cNvSpPr/>
          <p:nvPr/>
        </p:nvSpPr>
        <p:spPr>
          <a:xfrm>
            <a:off x="7360920" y="2697480"/>
            <a:ext cx="4434840" cy="3063240"/>
          </a:xfrm>
          <a:prstGeom prst="roundRect">
            <a:avLst>
              <a:gd name="adj" fmla="val 6000"/>
            </a:avLst>
          </a:prstGeom>
          <a:solidFill>
            <a:srgbClr val="1A2030"/>
          </a:solidFill>
          <a:ln w="12700">
            <a:solidFill>
              <a:srgbClr val="2A3344"/>
            </a:solidFill>
          </a:ln>
          <a:effectLst/>
        </p:spPr>
        <p:style>
          <a:lnRef idx="1">
            <a:schemeClr val="accent1"/>
          </a:lnRef>
          <a:fillRef idx="3">
            <a:schemeClr val="accent1"/>
          </a:fillRef>
          <a:effectRef idx="0">
            <a:schemeClr val="accent1"/>
          </a:effectRef>
          <a:fontRef idx="minor">
            <a:schemeClr val="lt1"/>
          </a:fontRef>
        </p:style>
        <p:txBody>
          <a:bodyPr rtlCol="0" anchor="ctr"/>
          <a:lstStyle/>
          <a:p/>
        </p:txBody>
      </p:sp>
      <p:sp>
        <p:nvSpPr>
          <p:cNvPr id="24" name="TextBox 23"/>
          <p:cNvSpPr txBox="1"/>
          <p:nvPr/>
        </p:nvSpPr>
        <p:spPr>
          <a:xfrm>
            <a:off x="7589520" y="2880360"/>
            <a:ext cx="4023360" cy="219456"/>
          </a:xfrm>
          <a:prstGeom prst="rect">
            <a:avLst/>
          </a:prstGeom>
          <a:noFill/>
        </p:spPr>
        <p:txBody>
          <a:bodyPr wrap="square" lIns="0" rIns="0" tIns="0" bIns="0" anchor="t"/>
          <a:lstStyle/>
          <a:p>
            <a:pPr algn="l">
              <a:lnSpc>
                <a:spcPct val="112000"/>
              </a:lnSpc>
            </a:pPr>
            <a:r>
              <a:rPr sz="1200" b="1">
                <a:solidFill>
                  <a:srgbClr val="2DD4BF"/>
                </a:solidFill>
                <a:latin typeface="Inter"/>
              </a:rPr>
              <a:t>WRANGLER</a:t>
            </a:r>
          </a:p>
        </p:txBody>
      </p:sp>
      <p:sp>
        <p:nvSpPr>
          <p:cNvPr id="25" name="TextBox 24"/>
          <p:cNvSpPr txBox="1"/>
          <p:nvPr/>
        </p:nvSpPr>
        <p:spPr>
          <a:xfrm>
            <a:off x="7589520" y="3200400"/>
            <a:ext cx="4023360" cy="1188720"/>
          </a:xfrm>
          <a:prstGeom prst="rect">
            <a:avLst/>
          </a:prstGeom>
          <a:noFill/>
        </p:spPr>
        <p:txBody>
          <a:bodyPr wrap="square" lIns="0" rIns="0" tIns="0" bIns="0" anchor="t"/>
          <a:lstStyle/>
          <a:p>
            <a:pPr algn="l">
              <a:lnSpc>
                <a:spcPct val="112000"/>
              </a:lnSpc>
            </a:pPr>
            <a:r>
              <a:rPr sz="1600" b="1">
                <a:solidFill>
                  <a:srgbClr val="F4F7FB"/>
                </a:solidFill>
                <a:latin typeface="IBM Plex Mono"/>
              </a:rPr>
              <a:t>wrangler.registermysite.com</a:t>
            </a:r>
          </a:p>
        </p:txBody>
      </p:sp>
      <p:sp>
        <p:nvSpPr>
          <p:cNvPr id="26" name="TextBox 25"/>
          <p:cNvSpPr txBox="1"/>
          <p:nvPr/>
        </p:nvSpPr>
        <p:spPr>
          <a:xfrm>
            <a:off x="7589520" y="4434840"/>
            <a:ext cx="4023360" cy="1051560"/>
          </a:xfrm>
          <a:prstGeom prst="rect">
            <a:avLst/>
          </a:prstGeom>
          <a:noFill/>
        </p:spPr>
        <p:txBody>
          <a:bodyPr wrap="square" lIns="0" rIns="0" tIns="0" bIns="0" anchor="t"/>
          <a:lstStyle/>
          <a:p>
            <a:pPr algn="l">
              <a:lnSpc>
                <a:spcPct val="115000"/>
              </a:lnSpc>
            </a:pPr>
            <a:r>
              <a:rPr sz="1400" b="0">
                <a:solidFill>
                  <a:srgbClr val="A7B1C2"/>
                </a:solidFill>
                <a:latin typeface="Inter"/>
              </a:rPr>
              <a:t>RMS WRANGLER v0.3. Mode LIVE. Default zone DIYREGISTRY.COM.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