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 and welcome. This is SVG Studio, at svg studio dot registermysite dot com. The header reads SVG Studio. The line under it says Workers AI, live preview, production markup. We walked through it on the third of October, 2026, to make a bakery favicon for a page built in HTML Studio. When the studio opens, the preview pane is empty, and it says the preview appears here as the SVG streams in. This guide lives at registermysite dot com slash guides slash svg studio guide. A short recording of that walk is on the recording page. I will only describe what the pictures showed.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the path, before the pictures. One, open SVG Studio and send a prompt. The buttons are Download SVG, Copy SVG, Copy data URI, Light canvas, Reset, and Send. Two, read the preview, not only the caption. The Favicon chip still says S monogram at 32 pixels, and that chip was not the control we used. Three, when the preview is a loaf, use Download SVG or Copy SVG. Four, publish the HTML Studio project. Five, check the live tab. There is no still of a favicon link inside Advanced Code, so that step stays a footnote, not a picture.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first send. The prompt asks to replace the S monogram with a small bread loaf, in a rounded square, flat and monochrome, with no trademark. The studio caption then describes a loaf. It says a rounded body with three diagonal scoring cuts, inside the dark rounded square. Look at the preview. It is a dark rounded square, and the mark is three thick diagonal bars in a white rounded shape. That is not a bread loaf. A warning: read the preview, not only the caption. A loaf file named favicon.svg that was already on disk is not this preview. Do not treat it as the studio output.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later send got a loaf. The prompt on screen says, simple bakery favicon, bread loaf, rounded square, flat monochrome, no trademark. The studio reply says a rounded square with a bread loaf and score lines, on a 24 pixel grid, using current color so it adapts. The preview is a pale rounded square, a white bread loaf, and two score marks. Copy SVG is the highlighted button. The downloaded file is 24 by 24. Its title is Bakery favicon, bread loaf in a rounded square. Current color for the square, white for the loaf, and two score strokes. That file matches this preview. It is not the first picture.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HTML Studio, at html studio dot registermysite dot com. It is not a login wall. The header says Ready, and No project id. The brand field says Maple Street Bakery, Demo, and the preview header is those same words. A separate crop of Advanced Code sits at the end of the HTML skeleton. You can read the menu handlers, render menu, and update cart UI. There is no link rel icon in that crop. Do not treat that crop as the favicon embed. The stills never show the icon link being added. The picture here is the form, not that code.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Publish is the Export and deploy dialog. This frame is from the recording. The project name is Bistro Lumière. The publish zone is sites dot registermysite dot com. The slug is bistro hyphen lumi hyphen re. Under it, the address is sites dot registermysite dot com slash bistro hyphen lumi hyphen re, and the line says the slug is available. The buttons are Download HTML, Cancel, Send to Wrangler, and Publish slug. No toast was captured after this dialog. We are not inventing one. The recording then shows a blank tab, and no confirmation message.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Ryan opened the live page at sites dot registermysite dot com slash bistro hyphen lumi hyphen re. The page header is the words Maple Street Bakery, Demo. It is not an image of the loaf. The hero reads Freshly Baked on Maple Street. The bread mark belongs in the tab, as the favicon, not in that header. In the still of this URL, the tab icon is a small dark rounded square with three light bars, like the first preview. A later tab shot does not show a readable loaf. Ryan confirmed the bread mark on that URL. The page header itself did not change. We are not drawing a fake icon.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you want a hand with a mark, or with publishing the page, start here. The web is registermysite dot com. The phone is 562, 751, 4597. Email info at registermysite dot com. We also meet in person in Los Angeles and Orange County. SVG Studio stays at svg studio dot registermysite dot com. The live page from this walk is sites dot registermysite dot com slash bistro hyphen lumi hyphen re. This guide stays at registermysite dot com slash guides slash svg studio guide. You can download the PowerPoint or the PDF from the More menu. Thanks for following the walkthrough.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560320" cy="384048"/>
          </a:xfrm>
          <a:prstGeom prst="rect">
            <a:avLst/>
          </a:prstGeom>
          <a:noFill/>
        </p:spPr>
        <p:txBody>
          <a:bodyPr wrap="square" lIns="0" rIns="0" tIns="0" bIns="0" anchor="ctr"/>
          <a:lstStyle/>
          <a:p>
            <a:pPr algn="l">
              <a:lnSpc>
                <a:spcPct val="112000"/>
              </a:lnSpc>
            </a:pPr>
            <a:r>
              <a:rPr sz="1600" b="1">
                <a:solidFill>
                  <a:srgbClr val="F4F7FB"/>
                </a:solidFill>
                <a:latin typeface="Inter"/>
              </a:rPr>
              <a:t>SVG Studio</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035040" y="73152"/>
            <a:ext cx="5852160" cy="384048"/>
          </a:xfrm>
          <a:prstGeom prst="rect">
            <a:avLst/>
          </a:prstGeom>
          <a:noFill/>
        </p:spPr>
        <p:txBody>
          <a:bodyPr wrap="square" lIns="0" rIns="0" tIns="0" bIns="0" anchor="ctr"/>
          <a:lstStyle/>
          <a:p>
            <a:pPr algn="r">
              <a:lnSpc>
                <a:spcPct val="112000"/>
              </a:lnSpc>
            </a:pPr>
            <a:r>
              <a:rPr sz="1200" b="0">
                <a:solidFill>
                  <a:srgbClr val="A7B1C2"/>
                </a:solidFill>
                <a:latin typeface="Inter"/>
              </a:rPr>
              <a:t>RegisterMySite client guide</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1</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This guide lives at https://registermysite.com/guides/svg-studio-guide/ . Open the product at https://svg-studio.registermysite.com .</a:t>
            </a:r>
          </a:p>
        </p:txBody>
      </p:sp>
      <p:sp>
        <p:nvSpPr>
          <p:cNvPr id="11" name="TextBox 10"/>
          <p:cNvSpPr txBox="1"/>
          <p:nvPr/>
        </p:nvSpPr>
        <p:spPr>
          <a:xfrm>
            <a:off x="365760" y="786384"/>
            <a:ext cx="6949440" cy="237744"/>
          </a:xfrm>
          <a:prstGeom prst="rect">
            <a:avLst/>
          </a:prstGeom>
          <a:noFill/>
        </p:spPr>
        <p:txBody>
          <a:bodyPr wrap="square" lIns="0" rIns="0" tIns="0" bIns="0" anchor="t"/>
          <a:lstStyle/>
          <a:p>
            <a:pPr algn="l">
              <a:lnSpc>
                <a:spcPct val="112000"/>
              </a:lnSpc>
            </a:pPr>
            <a:r>
              <a:rPr sz="1200" b="1">
                <a:solidFill>
                  <a:srgbClr val="2DD4BF"/>
                </a:solidFill>
                <a:latin typeface="Inter"/>
              </a:rPr>
              <a:t>REGISTERMYSITE  ·  CLIENT TRAINING</a:t>
            </a:r>
          </a:p>
        </p:txBody>
      </p:sp>
      <p:sp>
        <p:nvSpPr>
          <p:cNvPr id="12" name="TextBox 11"/>
          <p:cNvSpPr txBox="1"/>
          <p:nvPr/>
        </p:nvSpPr>
        <p:spPr>
          <a:xfrm>
            <a:off x="365760" y="1060704"/>
            <a:ext cx="6949440" cy="960120"/>
          </a:xfrm>
          <a:prstGeom prst="rect">
            <a:avLst/>
          </a:prstGeom>
          <a:noFill/>
        </p:spPr>
        <p:txBody>
          <a:bodyPr wrap="square" lIns="0" rIns="0" tIns="0" bIns="0" anchor="t"/>
          <a:lstStyle/>
          <a:p>
            <a:pPr algn="l">
              <a:lnSpc>
                <a:spcPct val="95000"/>
              </a:lnSpc>
            </a:pPr>
            <a:r>
              <a:rPr sz="4400" b="1">
                <a:solidFill>
                  <a:srgbClr val="F4F7FB"/>
                </a:solidFill>
                <a:latin typeface="Inter"/>
              </a:rPr>
              <a:t>SVG Studio</a:t>
            </a:r>
          </a:p>
        </p:txBody>
      </p:sp>
      <p:sp>
        <p:nvSpPr>
          <p:cNvPr id="13" name="Rectangle 12"/>
          <p:cNvSpPr/>
          <p:nvPr/>
        </p:nvSpPr>
        <p:spPr>
          <a:xfrm>
            <a:off x="384048" y="1993392"/>
            <a:ext cx="1234440" cy="64008"/>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4" name="TextBox 13"/>
          <p:cNvSpPr txBox="1"/>
          <p:nvPr/>
        </p:nvSpPr>
        <p:spPr>
          <a:xfrm>
            <a:off x="365760" y="2194560"/>
            <a:ext cx="6583680" cy="1051560"/>
          </a:xfrm>
          <a:prstGeom prst="rect">
            <a:avLst/>
          </a:prstGeom>
          <a:noFill/>
        </p:spPr>
        <p:txBody>
          <a:bodyPr wrap="square" lIns="0" rIns="0" tIns="0" bIns="0" anchor="t"/>
          <a:lstStyle/>
          <a:p>
            <a:pPr algn="l">
              <a:lnSpc>
                <a:spcPct val="112000"/>
              </a:lnSpc>
            </a:pPr>
            <a:r>
              <a:rPr sz="2000" b="0">
                <a:solidFill>
                  <a:srgbClr val="A7B1C2"/>
                </a:solidFill>
                <a:latin typeface="Inter"/>
              </a:rPr>
              <a:t>Workers AI, a live preview, and markup you can download. The preview is the check.</a:t>
            </a:r>
          </a:p>
        </p:txBody>
      </p:sp>
      <p:sp>
        <p:nvSpPr>
          <p:cNvPr id="15" name="TextBox 14"/>
          <p:cNvSpPr txBox="1"/>
          <p:nvPr/>
        </p:nvSpPr>
        <p:spPr>
          <a:xfrm>
            <a:off x="365760" y="3383280"/>
            <a:ext cx="6583680" cy="960120"/>
          </a:xfrm>
          <a:prstGeom prst="rect">
            <a:avLst/>
          </a:prstGeom>
          <a:noFill/>
        </p:spPr>
        <p:txBody>
          <a:bodyPr wrap="square" lIns="0" rIns="0" tIns="0" bIns="0" anchor="t"/>
          <a:lstStyle/>
          <a:p>
            <a:pPr algn="l">
              <a:lnSpc>
                <a:spcPct val="115000"/>
              </a:lnSpc>
            </a:pPr>
            <a:r>
              <a:rPr sz="1500" b="0">
                <a:solidFill>
                  <a:srgbClr val="F4F7FB"/>
                </a:solidFill>
                <a:latin typeface="Inter"/>
              </a:rPr>
              <a:t>Walkthrough on 3 October 2026. The empty preview says the SVG streams in. The bakery page is the one this guide follows.</a:t>
            </a:r>
          </a:p>
        </p:txBody>
      </p:sp>
      <p:sp>
        <p:nvSpPr>
          <p:cNvPr id="16" name="Rounded Rectangle 15"/>
          <p:cNvSpPr/>
          <p:nvPr/>
        </p:nvSpPr>
        <p:spPr>
          <a:xfrm>
            <a:off x="365760" y="4480560"/>
            <a:ext cx="1011533" cy="347472"/>
          </a:xfrm>
          <a:prstGeom prst="roundRect">
            <a:avLst>
              <a:gd name="adj" fmla="val 50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wrap="none" lIns="0" rIns="0" tIns="0" bIns="0"/>
          <a:lstStyle/>
          <a:p>
            <a:pPr algn="ctr"/>
            <a:r>
              <a:rPr sz="1300" b="1">
                <a:solidFill>
                  <a:srgbClr val="F4F7FB"/>
                </a:solidFill>
                <a:latin typeface="Inter"/>
              </a:rPr>
              <a:t>Preview</a:t>
            </a:r>
          </a:p>
        </p:txBody>
      </p:sp>
      <p:sp>
        <p:nvSpPr>
          <p:cNvPr id="17" name="Rounded Rectangle 16"/>
          <p:cNvSpPr/>
          <p:nvPr/>
        </p:nvSpPr>
        <p:spPr>
          <a:xfrm>
            <a:off x="1487021" y="4480560"/>
            <a:ext cx="723562" cy="347472"/>
          </a:xfrm>
          <a:prstGeom prst="roundRect">
            <a:avLst>
              <a:gd name="adj" fmla="val 50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wrap="none" lIns="0" rIns="0" tIns="0" bIns="0"/>
          <a:lstStyle/>
          <a:p>
            <a:pPr algn="ctr"/>
            <a:r>
              <a:rPr sz="1300" b="1">
                <a:solidFill>
                  <a:srgbClr val="F4F7FB"/>
                </a:solidFill>
                <a:latin typeface="Inter"/>
              </a:rPr>
              <a:t>Loaf</a:t>
            </a:r>
          </a:p>
        </p:txBody>
      </p:sp>
      <p:sp>
        <p:nvSpPr>
          <p:cNvPr id="18" name="Rounded Rectangle 17"/>
          <p:cNvSpPr/>
          <p:nvPr/>
        </p:nvSpPr>
        <p:spPr>
          <a:xfrm>
            <a:off x="2320311" y="4480560"/>
            <a:ext cx="964273" cy="347472"/>
          </a:xfrm>
          <a:prstGeom prst="roundRect">
            <a:avLst>
              <a:gd name="adj" fmla="val 50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wrap="none" lIns="0" rIns="0" tIns="0" bIns="0"/>
          <a:lstStyle/>
          <a:p>
            <a:pPr algn="ctr"/>
            <a:r>
              <a:rPr sz="1300" b="1">
                <a:solidFill>
                  <a:srgbClr val="F4F7FB"/>
                </a:solidFill>
                <a:latin typeface="Inter"/>
              </a:rPr>
              <a:t>Publish</a:t>
            </a:r>
          </a:p>
        </p:txBody>
      </p:sp>
      <p:sp>
        <p:nvSpPr>
          <p:cNvPr id="19" name="Rounded Rectangle 18"/>
          <p:cNvSpPr/>
          <p:nvPr/>
        </p:nvSpPr>
        <p:spPr>
          <a:xfrm>
            <a:off x="3394313" y="4480560"/>
            <a:ext cx="998557" cy="347472"/>
          </a:xfrm>
          <a:prstGeom prst="roundRect">
            <a:avLst>
              <a:gd name="adj" fmla="val 50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wrap="none" lIns="0" rIns="0" tIns="0" bIns="0"/>
          <a:lstStyle/>
          <a:p>
            <a:pPr algn="ctr"/>
            <a:r>
              <a:rPr sz="1300" b="1">
                <a:solidFill>
                  <a:srgbClr val="F4F7FB"/>
                </a:solidFill>
                <a:latin typeface="Inter"/>
              </a:rPr>
              <a:t>Live tab</a:t>
            </a:r>
          </a:p>
        </p:txBody>
      </p:sp>
      <p:sp>
        <p:nvSpPr>
          <p:cNvPr id="20" name="TextBox 19"/>
          <p:cNvSpPr txBox="1"/>
          <p:nvPr/>
        </p:nvSpPr>
        <p:spPr>
          <a:xfrm>
            <a:off x="365760" y="5010912"/>
            <a:ext cx="6583680" cy="502920"/>
          </a:xfrm>
          <a:prstGeom prst="rect">
            <a:avLst/>
          </a:prstGeom>
          <a:noFill/>
        </p:spPr>
        <p:txBody>
          <a:bodyPr wrap="square" lIns="0" rIns="0" tIns="0" bIns="0" anchor="t"/>
          <a:lstStyle/>
          <a:p>
            <a:pPr algn="l">
              <a:lnSpc>
                <a:spcPct val="112000"/>
              </a:lnSpc>
            </a:pPr>
            <a:r>
              <a:rPr sz="1400" b="0">
                <a:solidFill>
                  <a:srgbClr val="7E8A9C"/>
                </a:solidFill>
                <a:latin typeface="IBM Plex Mono"/>
              </a:rPr>
              <a:t>svg-studio.registermysite.com</a:t>
            </a:r>
          </a:p>
        </p:txBody>
      </p:sp>
      <p:sp>
        <p:nvSpPr>
          <p:cNvPr id="21" name="Rounded Rectangle 20"/>
          <p:cNvSpPr/>
          <p:nvPr/>
        </p:nvSpPr>
        <p:spPr>
          <a:xfrm>
            <a:off x="7452360" y="1097280"/>
            <a:ext cx="4343400" cy="4160520"/>
          </a:xfrm>
          <a:prstGeom prst="roundRect">
            <a:avLst>
              <a:gd name="adj" fmla="val 6000"/>
            </a:avLst>
          </a:prstGeom>
          <a:solidFill>
            <a:srgbClr val="12161E"/>
          </a:solidFill>
          <a:ln w="1587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TextBox 21"/>
          <p:cNvSpPr txBox="1"/>
          <p:nvPr/>
        </p:nvSpPr>
        <p:spPr>
          <a:xfrm>
            <a:off x="7680960" y="1298448"/>
            <a:ext cx="3931920" cy="219456"/>
          </a:xfrm>
          <a:prstGeom prst="rect">
            <a:avLst/>
          </a:prstGeom>
          <a:noFill/>
        </p:spPr>
        <p:txBody>
          <a:bodyPr wrap="square" lIns="0" rIns="0" tIns="0" bIns="0" anchor="t"/>
          <a:lstStyle/>
          <a:p>
            <a:pPr algn="l">
              <a:lnSpc>
                <a:spcPct val="112000"/>
              </a:lnSpc>
            </a:pPr>
            <a:r>
              <a:rPr sz="1200" b="1">
                <a:solidFill>
                  <a:srgbClr val="2DD4BF"/>
                </a:solidFill>
                <a:latin typeface="Inter"/>
              </a:rPr>
              <a:t>WHAT THE HEADER SAYS</a:t>
            </a:r>
          </a:p>
        </p:txBody>
      </p:sp>
      <p:sp>
        <p:nvSpPr>
          <p:cNvPr id="23" name="TextBox 22"/>
          <p:cNvSpPr txBox="1"/>
          <p:nvPr/>
        </p:nvSpPr>
        <p:spPr>
          <a:xfrm>
            <a:off x="7680960" y="1645920"/>
            <a:ext cx="3931920" cy="1371600"/>
          </a:xfrm>
          <a:prstGeom prst="rect">
            <a:avLst/>
          </a:prstGeom>
          <a:noFill/>
        </p:spPr>
        <p:txBody>
          <a:bodyPr wrap="square" lIns="0" rIns="0" tIns="0" bIns="0" anchor="t"/>
          <a:lstStyle/>
          <a:p>
            <a:pPr algn="l">
              <a:lnSpc>
                <a:spcPct val="110000"/>
              </a:lnSpc>
            </a:pPr>
            <a:r>
              <a:rPr sz="1600" b="1">
                <a:solidFill>
                  <a:srgbClr val="F4F7FB"/>
                </a:solidFill>
                <a:latin typeface="Inter"/>
              </a:rPr>
              <a:t>Workers AI · live preview · production markup.</a:t>
            </a:r>
          </a:p>
        </p:txBody>
      </p:sp>
      <p:sp>
        <p:nvSpPr>
          <p:cNvPr id="24" name="TextBox 23"/>
          <p:cNvSpPr txBox="1"/>
          <p:nvPr/>
        </p:nvSpPr>
        <p:spPr>
          <a:xfrm>
            <a:off x="7680960" y="3017520"/>
            <a:ext cx="3931920" cy="1920240"/>
          </a:xfrm>
          <a:prstGeom prst="rect">
            <a:avLst/>
          </a:prstGeom>
          <a:noFill/>
        </p:spPr>
        <p:txBody>
          <a:bodyPr wrap="square" lIns="0" rIns="0" tIns="0" bIns="0" anchor="t"/>
          <a:lstStyle/>
          <a:p>
            <a:pPr algn="l">
              <a:lnSpc>
                <a:spcPct val="115000"/>
              </a:lnSpc>
            </a:pPr>
            <a:r>
              <a:rPr sz="1500" b="0">
                <a:solidFill>
                  <a:srgbClr val="A7B1C2"/>
                </a:solidFill>
                <a:latin typeface="Inter"/>
              </a:rPr>
              <a:t>The preview is the check. A caption can describe a loaf while the picture is still three bars.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560320" cy="384048"/>
          </a:xfrm>
          <a:prstGeom prst="rect">
            <a:avLst/>
          </a:prstGeom>
          <a:noFill/>
        </p:spPr>
        <p:txBody>
          <a:bodyPr wrap="square" lIns="0" rIns="0" tIns="0" bIns="0" anchor="ctr"/>
          <a:lstStyle/>
          <a:p>
            <a:pPr algn="l">
              <a:lnSpc>
                <a:spcPct val="112000"/>
              </a:lnSpc>
            </a:pPr>
            <a:r>
              <a:rPr sz="1600" b="1">
                <a:solidFill>
                  <a:srgbClr val="F4F7FB"/>
                </a:solidFill>
                <a:latin typeface="Inter"/>
              </a:rPr>
              <a:t>SVG Studio</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035040" y="73152"/>
            <a:ext cx="5852160" cy="384048"/>
          </a:xfrm>
          <a:prstGeom prst="rect">
            <a:avLst/>
          </a:prstGeom>
          <a:noFill/>
        </p:spPr>
        <p:txBody>
          <a:bodyPr wrap="square" lIns="0" rIns="0" tIns="0" bIns="0" anchor="ctr"/>
          <a:lstStyle/>
          <a:p>
            <a:pPr algn="r">
              <a:lnSpc>
                <a:spcPct val="112000"/>
              </a:lnSpc>
            </a:pPr>
            <a:r>
              <a:rPr sz="1200" b="0">
                <a:solidFill>
                  <a:srgbClr val="A7B1C2"/>
                </a:solidFill>
                <a:latin typeface="Inter"/>
              </a:rPr>
              <a:t>RegisterMySite client guide</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2</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No still shows a favicon link in Advanced Code. Generate until the preview is a loaf, download or copy, publish, then check the live tab.</a:t>
            </a:r>
          </a:p>
        </p:txBody>
      </p:sp>
      <p:sp>
        <p:nvSpPr>
          <p:cNvPr id="11" name="TextBox 10"/>
          <p:cNvSpPr txBox="1"/>
          <p:nvPr/>
        </p:nvSpPr>
        <p:spPr>
          <a:xfrm>
            <a:off x="329184" y="676656"/>
            <a:ext cx="7315200" cy="201168"/>
          </a:xfrm>
          <a:prstGeom prst="rect">
            <a:avLst/>
          </a:prstGeom>
          <a:noFill/>
        </p:spPr>
        <p:txBody>
          <a:bodyPr wrap="square" lIns="0" rIns="0" tIns="0" bIns="0" anchor="t"/>
          <a:lstStyle/>
          <a:p>
            <a:pPr algn="l">
              <a:lnSpc>
                <a:spcPct val="112000"/>
              </a:lnSpc>
            </a:pPr>
            <a:r>
              <a:rPr sz="1200" b="1">
                <a:solidFill>
                  <a:srgbClr val="2DD4BF"/>
                </a:solidFill>
                <a:latin typeface="Inter"/>
              </a:rPr>
              <a:t>FIVE STEPS</a:t>
            </a:r>
          </a:p>
        </p:txBody>
      </p:sp>
      <p:sp>
        <p:nvSpPr>
          <p:cNvPr id="12" name="TextBox 11"/>
          <p:cNvSpPr txBox="1"/>
          <p:nvPr/>
        </p:nvSpPr>
        <p:spPr>
          <a:xfrm>
            <a:off x="329184" y="859536"/>
            <a:ext cx="10972800" cy="585216"/>
          </a:xfrm>
          <a:prstGeom prst="rect">
            <a:avLst/>
          </a:prstGeom>
          <a:noFill/>
        </p:spPr>
        <p:txBody>
          <a:bodyPr wrap="square" lIns="0" rIns="0" tIns="0" bIns="0" anchor="t"/>
          <a:lstStyle/>
          <a:p>
            <a:pPr algn="l">
              <a:lnSpc>
                <a:spcPct val="112000"/>
              </a:lnSpc>
            </a:pPr>
            <a:r>
              <a:rPr sz="3000" b="1">
                <a:solidFill>
                  <a:srgbClr val="F4F7FB"/>
                </a:solidFill>
                <a:latin typeface="Inter"/>
              </a:rPr>
              <a:t>The path, in order</a:t>
            </a:r>
          </a:p>
        </p:txBody>
      </p:sp>
      <p:sp>
        <p:nvSpPr>
          <p:cNvPr id="13" name="TextBox 12"/>
          <p:cNvSpPr txBox="1"/>
          <p:nvPr/>
        </p:nvSpPr>
        <p:spPr>
          <a:xfrm>
            <a:off x="329184" y="1389888"/>
            <a:ext cx="10972800" cy="329184"/>
          </a:xfrm>
          <a:prstGeom prst="rect">
            <a:avLst/>
          </a:prstGeom>
          <a:noFill/>
        </p:spPr>
        <p:txBody>
          <a:bodyPr wrap="square" lIns="0" rIns="0" tIns="0" bIns="0" anchor="t"/>
          <a:lstStyle/>
          <a:p>
            <a:pPr algn="l">
              <a:lnSpc>
                <a:spcPct val="112000"/>
              </a:lnSpc>
            </a:pPr>
            <a:r>
              <a:rPr sz="1400" b="0">
                <a:solidFill>
                  <a:srgbClr val="A7B1C2"/>
                </a:solidFill>
                <a:latin typeface="Inter"/>
              </a:rPr>
              <a:t>Send a prompt, read the preview, download only a loaf, publish, then check the live tab.</a:t>
            </a:r>
          </a:p>
        </p:txBody>
      </p:sp>
      <p:sp>
        <p:nvSpPr>
          <p:cNvPr id="14" name="Rounded Rectangle 13"/>
          <p:cNvSpPr/>
          <p:nvPr/>
        </p:nvSpPr>
        <p:spPr>
          <a:xfrm>
            <a:off x="329184" y="1874519"/>
            <a:ext cx="1152144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5" name="Oval 14"/>
          <p:cNvSpPr/>
          <p:nvPr/>
        </p:nvSpPr>
        <p:spPr>
          <a:xfrm>
            <a:off x="457200" y="1956815"/>
            <a:ext cx="310896" cy="310896"/>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300" b="1">
                <a:solidFill>
                  <a:srgbClr val="04221C"/>
                </a:solidFill>
                <a:latin typeface="Inter"/>
              </a:rPr>
              <a:t>1</a:t>
            </a:r>
          </a:p>
        </p:txBody>
      </p:sp>
      <p:sp>
        <p:nvSpPr>
          <p:cNvPr id="16" name="TextBox 15"/>
          <p:cNvSpPr txBox="1"/>
          <p:nvPr/>
        </p:nvSpPr>
        <p:spPr>
          <a:xfrm>
            <a:off x="914400" y="1892807"/>
            <a:ext cx="3931920" cy="438912"/>
          </a:xfrm>
          <a:prstGeom prst="rect">
            <a:avLst/>
          </a:prstGeom>
          <a:noFill/>
        </p:spPr>
        <p:txBody>
          <a:bodyPr wrap="square" lIns="0" rIns="0" tIns="0" bIns="0" anchor="ctr"/>
          <a:lstStyle/>
          <a:p>
            <a:pPr algn="l">
              <a:lnSpc>
                <a:spcPct val="112000"/>
              </a:lnSpc>
            </a:pPr>
            <a:r>
              <a:rPr sz="1500" b="1">
                <a:solidFill>
                  <a:srgbClr val="F4F7FB"/>
                </a:solidFill>
                <a:latin typeface="Inter"/>
              </a:rPr>
              <a:t>Open SVG Studio</a:t>
            </a:r>
          </a:p>
        </p:txBody>
      </p:sp>
      <p:sp>
        <p:nvSpPr>
          <p:cNvPr id="17" name="TextBox 16"/>
          <p:cNvSpPr txBox="1"/>
          <p:nvPr/>
        </p:nvSpPr>
        <p:spPr>
          <a:xfrm>
            <a:off x="4846320" y="1892807"/>
            <a:ext cx="6766560" cy="438912"/>
          </a:xfrm>
          <a:prstGeom prst="rect">
            <a:avLst/>
          </a:prstGeom>
          <a:noFill/>
        </p:spPr>
        <p:txBody>
          <a:bodyPr wrap="square" lIns="0" rIns="0" tIns="0" bIns="0" anchor="ctr"/>
          <a:lstStyle/>
          <a:p>
            <a:pPr algn="l">
              <a:lnSpc>
                <a:spcPct val="112000"/>
              </a:lnSpc>
            </a:pPr>
            <a:r>
              <a:rPr sz="1400" b="0">
                <a:solidFill>
                  <a:srgbClr val="A7B1C2"/>
                </a:solidFill>
                <a:latin typeface="Inter"/>
              </a:rPr>
              <a:t>Send a prompt. The Favicon chip is not the control.</a:t>
            </a:r>
          </a:p>
        </p:txBody>
      </p:sp>
      <p:sp>
        <p:nvSpPr>
          <p:cNvPr id="18" name="Rounded Rectangle 17"/>
          <p:cNvSpPr/>
          <p:nvPr/>
        </p:nvSpPr>
        <p:spPr>
          <a:xfrm>
            <a:off x="329184" y="2404872"/>
            <a:ext cx="1152144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Oval 18"/>
          <p:cNvSpPr/>
          <p:nvPr/>
        </p:nvSpPr>
        <p:spPr>
          <a:xfrm>
            <a:off x="457200" y="2487168"/>
            <a:ext cx="310896" cy="310896"/>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300" b="1">
                <a:solidFill>
                  <a:srgbClr val="04221C"/>
                </a:solidFill>
                <a:latin typeface="Inter"/>
              </a:rPr>
              <a:t>2</a:t>
            </a:r>
          </a:p>
        </p:txBody>
      </p:sp>
      <p:sp>
        <p:nvSpPr>
          <p:cNvPr id="20" name="TextBox 19"/>
          <p:cNvSpPr txBox="1"/>
          <p:nvPr/>
        </p:nvSpPr>
        <p:spPr>
          <a:xfrm>
            <a:off x="914400" y="2423160"/>
            <a:ext cx="3931920" cy="438912"/>
          </a:xfrm>
          <a:prstGeom prst="rect">
            <a:avLst/>
          </a:prstGeom>
          <a:noFill/>
        </p:spPr>
        <p:txBody>
          <a:bodyPr wrap="square" lIns="0" rIns="0" tIns="0" bIns="0" anchor="ctr"/>
          <a:lstStyle/>
          <a:p>
            <a:pPr algn="l">
              <a:lnSpc>
                <a:spcPct val="112000"/>
              </a:lnSpc>
            </a:pPr>
            <a:r>
              <a:rPr sz="1500" b="1">
                <a:solidFill>
                  <a:srgbClr val="F4F7FB"/>
                </a:solidFill>
                <a:latin typeface="Inter"/>
              </a:rPr>
              <a:t>Read the preview</a:t>
            </a:r>
          </a:p>
        </p:txBody>
      </p:sp>
      <p:sp>
        <p:nvSpPr>
          <p:cNvPr id="21" name="TextBox 20"/>
          <p:cNvSpPr txBox="1"/>
          <p:nvPr/>
        </p:nvSpPr>
        <p:spPr>
          <a:xfrm>
            <a:off x="4846320" y="2423160"/>
            <a:ext cx="6766560" cy="438912"/>
          </a:xfrm>
          <a:prstGeom prst="rect">
            <a:avLst/>
          </a:prstGeom>
          <a:noFill/>
        </p:spPr>
        <p:txBody>
          <a:bodyPr wrap="square" lIns="0" rIns="0" tIns="0" bIns="0" anchor="ctr"/>
          <a:lstStyle/>
          <a:p>
            <a:pPr algn="l">
              <a:lnSpc>
                <a:spcPct val="112000"/>
              </a:lnSpc>
            </a:pPr>
            <a:r>
              <a:rPr sz="1400" b="0">
                <a:solidFill>
                  <a:srgbClr val="A7B1C2"/>
                </a:solidFill>
                <a:latin typeface="Inter"/>
              </a:rPr>
              <a:t>The caption can say loaf while the picture is three bars.</a:t>
            </a:r>
          </a:p>
        </p:txBody>
      </p:sp>
      <p:sp>
        <p:nvSpPr>
          <p:cNvPr id="22" name="Rounded Rectangle 21"/>
          <p:cNvSpPr/>
          <p:nvPr/>
        </p:nvSpPr>
        <p:spPr>
          <a:xfrm>
            <a:off x="329184" y="2935224"/>
            <a:ext cx="1152144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Oval 22"/>
          <p:cNvSpPr/>
          <p:nvPr/>
        </p:nvSpPr>
        <p:spPr>
          <a:xfrm>
            <a:off x="457200" y="3017520"/>
            <a:ext cx="310896" cy="310896"/>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300" b="1">
                <a:solidFill>
                  <a:srgbClr val="04221C"/>
                </a:solidFill>
                <a:latin typeface="Inter"/>
              </a:rPr>
              <a:t>3</a:t>
            </a:r>
          </a:p>
        </p:txBody>
      </p:sp>
      <p:sp>
        <p:nvSpPr>
          <p:cNvPr id="24" name="TextBox 23"/>
          <p:cNvSpPr txBox="1"/>
          <p:nvPr/>
        </p:nvSpPr>
        <p:spPr>
          <a:xfrm>
            <a:off x="914400" y="2953512"/>
            <a:ext cx="3931920" cy="438912"/>
          </a:xfrm>
          <a:prstGeom prst="rect">
            <a:avLst/>
          </a:prstGeom>
          <a:noFill/>
        </p:spPr>
        <p:txBody>
          <a:bodyPr wrap="square" lIns="0" rIns="0" tIns="0" bIns="0" anchor="ctr"/>
          <a:lstStyle/>
          <a:p>
            <a:pPr algn="l">
              <a:lnSpc>
                <a:spcPct val="112000"/>
              </a:lnSpc>
            </a:pPr>
            <a:r>
              <a:rPr sz="1500" b="1">
                <a:solidFill>
                  <a:srgbClr val="F4F7FB"/>
                </a:solidFill>
                <a:latin typeface="Inter"/>
              </a:rPr>
              <a:t>Download the loaf</a:t>
            </a:r>
          </a:p>
        </p:txBody>
      </p:sp>
      <p:sp>
        <p:nvSpPr>
          <p:cNvPr id="25" name="TextBox 24"/>
          <p:cNvSpPr txBox="1"/>
          <p:nvPr/>
        </p:nvSpPr>
        <p:spPr>
          <a:xfrm>
            <a:off x="4846320" y="2953512"/>
            <a:ext cx="6766560" cy="438912"/>
          </a:xfrm>
          <a:prstGeom prst="rect">
            <a:avLst/>
          </a:prstGeom>
          <a:noFill/>
        </p:spPr>
        <p:txBody>
          <a:bodyPr wrap="square" lIns="0" rIns="0" tIns="0" bIns="0" anchor="ctr"/>
          <a:lstStyle/>
          <a:p>
            <a:pPr algn="l">
              <a:lnSpc>
                <a:spcPct val="112000"/>
              </a:lnSpc>
            </a:pPr>
            <a:r>
              <a:rPr sz="1400" b="0">
                <a:solidFill>
                  <a:srgbClr val="A7B1C2"/>
                </a:solidFill>
                <a:latin typeface="Inter"/>
              </a:rPr>
              <a:t>Download SVG or Copy SVG, only when the preview is a loaf.</a:t>
            </a:r>
          </a:p>
        </p:txBody>
      </p:sp>
      <p:sp>
        <p:nvSpPr>
          <p:cNvPr id="26" name="Rounded Rectangle 25"/>
          <p:cNvSpPr/>
          <p:nvPr/>
        </p:nvSpPr>
        <p:spPr>
          <a:xfrm>
            <a:off x="329184" y="3465576"/>
            <a:ext cx="1152144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7" name="Oval 26"/>
          <p:cNvSpPr/>
          <p:nvPr/>
        </p:nvSpPr>
        <p:spPr>
          <a:xfrm>
            <a:off x="457200" y="3547872"/>
            <a:ext cx="310896" cy="310896"/>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300" b="1">
                <a:solidFill>
                  <a:srgbClr val="04221C"/>
                </a:solidFill>
                <a:latin typeface="Inter"/>
              </a:rPr>
              <a:t>4</a:t>
            </a:r>
          </a:p>
        </p:txBody>
      </p:sp>
      <p:sp>
        <p:nvSpPr>
          <p:cNvPr id="28" name="TextBox 27"/>
          <p:cNvSpPr txBox="1"/>
          <p:nvPr/>
        </p:nvSpPr>
        <p:spPr>
          <a:xfrm>
            <a:off x="914400" y="3483864"/>
            <a:ext cx="3931920" cy="438912"/>
          </a:xfrm>
          <a:prstGeom prst="rect">
            <a:avLst/>
          </a:prstGeom>
          <a:noFill/>
        </p:spPr>
        <p:txBody>
          <a:bodyPr wrap="square" lIns="0" rIns="0" tIns="0" bIns="0" anchor="ctr"/>
          <a:lstStyle/>
          <a:p>
            <a:pPr algn="l">
              <a:lnSpc>
                <a:spcPct val="112000"/>
              </a:lnSpc>
            </a:pPr>
            <a:r>
              <a:rPr sz="1500" b="1">
                <a:solidFill>
                  <a:srgbClr val="F4F7FB"/>
                </a:solidFill>
                <a:latin typeface="Inter"/>
              </a:rPr>
              <a:t>Publish the page</a:t>
            </a:r>
          </a:p>
        </p:txBody>
      </p:sp>
      <p:sp>
        <p:nvSpPr>
          <p:cNvPr id="29" name="TextBox 28"/>
          <p:cNvSpPr txBox="1"/>
          <p:nvPr/>
        </p:nvSpPr>
        <p:spPr>
          <a:xfrm>
            <a:off x="4846320" y="3483864"/>
            <a:ext cx="6766560" cy="438912"/>
          </a:xfrm>
          <a:prstGeom prst="rect">
            <a:avLst/>
          </a:prstGeom>
          <a:noFill/>
        </p:spPr>
        <p:txBody>
          <a:bodyPr wrap="square" lIns="0" rIns="0" tIns="0" bIns="0" anchor="ctr"/>
          <a:lstStyle/>
          <a:p>
            <a:pPr algn="l">
              <a:lnSpc>
                <a:spcPct val="112000"/>
              </a:lnSpc>
            </a:pPr>
            <a:r>
              <a:rPr sz="1400" b="0">
                <a:solidFill>
                  <a:srgbClr val="A7B1C2"/>
                </a:solidFill>
                <a:latin typeface="Inter"/>
              </a:rPr>
              <a:t>HTML Studio. Zone sites.registermysite.com. Slug bistro-lumi-re.</a:t>
            </a:r>
          </a:p>
        </p:txBody>
      </p:sp>
      <p:sp>
        <p:nvSpPr>
          <p:cNvPr id="30" name="Rounded Rectangle 29"/>
          <p:cNvSpPr/>
          <p:nvPr/>
        </p:nvSpPr>
        <p:spPr>
          <a:xfrm>
            <a:off x="329184" y="3995928"/>
            <a:ext cx="1152144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1" name="Oval 30"/>
          <p:cNvSpPr/>
          <p:nvPr/>
        </p:nvSpPr>
        <p:spPr>
          <a:xfrm>
            <a:off x="457200" y="4078224"/>
            <a:ext cx="310896" cy="310896"/>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300" b="1">
                <a:solidFill>
                  <a:srgbClr val="04221C"/>
                </a:solidFill>
                <a:latin typeface="Inter"/>
              </a:rPr>
              <a:t>5</a:t>
            </a:r>
          </a:p>
        </p:txBody>
      </p:sp>
      <p:sp>
        <p:nvSpPr>
          <p:cNvPr id="32" name="TextBox 31"/>
          <p:cNvSpPr txBox="1"/>
          <p:nvPr/>
        </p:nvSpPr>
        <p:spPr>
          <a:xfrm>
            <a:off x="914400" y="4014215"/>
            <a:ext cx="3931920" cy="438912"/>
          </a:xfrm>
          <a:prstGeom prst="rect">
            <a:avLst/>
          </a:prstGeom>
          <a:noFill/>
        </p:spPr>
        <p:txBody>
          <a:bodyPr wrap="square" lIns="0" rIns="0" tIns="0" bIns="0" anchor="ctr"/>
          <a:lstStyle/>
          <a:p>
            <a:pPr algn="l">
              <a:lnSpc>
                <a:spcPct val="112000"/>
              </a:lnSpc>
            </a:pPr>
            <a:r>
              <a:rPr sz="1500" b="1">
                <a:solidFill>
                  <a:srgbClr val="F4F7FB"/>
                </a:solidFill>
                <a:latin typeface="Inter"/>
              </a:rPr>
              <a:t>Check the live tab</a:t>
            </a:r>
          </a:p>
        </p:txBody>
      </p:sp>
      <p:sp>
        <p:nvSpPr>
          <p:cNvPr id="33" name="TextBox 32"/>
          <p:cNvSpPr txBox="1"/>
          <p:nvPr/>
        </p:nvSpPr>
        <p:spPr>
          <a:xfrm>
            <a:off x="4846320" y="4014215"/>
            <a:ext cx="6766560" cy="438912"/>
          </a:xfrm>
          <a:prstGeom prst="rect">
            <a:avLst/>
          </a:prstGeom>
          <a:noFill/>
        </p:spPr>
        <p:txBody>
          <a:bodyPr wrap="square" lIns="0" rIns="0" tIns="0" bIns="0" anchor="ctr"/>
          <a:lstStyle/>
          <a:p>
            <a:pPr algn="l">
              <a:lnSpc>
                <a:spcPct val="112000"/>
              </a:lnSpc>
            </a:pPr>
            <a:r>
              <a:rPr sz="1400" b="0">
                <a:solidFill>
                  <a:srgbClr val="A7B1C2"/>
                </a:solidFill>
                <a:latin typeface="Inter"/>
              </a:rPr>
              <a:t>The header stays words. The mark is the favicon, not a logo.</a:t>
            </a:r>
          </a:p>
        </p:txBody>
      </p:sp>
      <p:sp>
        <p:nvSpPr>
          <p:cNvPr id="34" name="Rounded Rectangle 33"/>
          <p:cNvSpPr/>
          <p:nvPr/>
        </p:nvSpPr>
        <p:spPr>
          <a:xfrm>
            <a:off x="329184" y="4599432"/>
            <a:ext cx="11521440" cy="681857"/>
          </a:xfrm>
          <a:prstGeom prst="roundRect">
            <a:avLst>
              <a:gd name="adj" fmla="val 8000"/>
            </a:avLst>
          </a:prstGeom>
          <a:solidFill>
            <a:srgbClr val="2A2416"/>
          </a:solidFill>
          <a:ln w="15875">
            <a:solidFill>
              <a:srgbClr val="92650A"/>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5" name="Rectangle 34"/>
          <p:cNvSpPr/>
          <p:nvPr/>
        </p:nvSpPr>
        <p:spPr>
          <a:xfrm>
            <a:off x="329184" y="4709160"/>
            <a:ext cx="64008" cy="462401"/>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6" name="Oval 35"/>
          <p:cNvSpPr/>
          <p:nvPr/>
        </p:nvSpPr>
        <p:spPr>
          <a:xfrm>
            <a:off x="539496" y="4709160"/>
            <a:ext cx="201168" cy="201168"/>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7" name="Rectangle 36"/>
          <p:cNvSpPr/>
          <p:nvPr/>
        </p:nvSpPr>
        <p:spPr>
          <a:xfrm>
            <a:off x="585216" y="4873752"/>
            <a:ext cx="109728" cy="64008"/>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8" name="Rectangle 37"/>
          <p:cNvSpPr/>
          <p:nvPr/>
        </p:nvSpPr>
        <p:spPr>
          <a:xfrm>
            <a:off x="594360" y="4928616"/>
            <a:ext cx="91440" cy="32004"/>
          </a:xfrm>
          <a:prstGeom prst="rect">
            <a:avLst/>
          </a:prstGeom>
          <a:solidFill>
            <a:srgbClr val="F59E0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9" name="Oval 38"/>
          <p:cNvSpPr/>
          <p:nvPr/>
        </p:nvSpPr>
        <p:spPr>
          <a:xfrm>
            <a:off x="626364" y="4764024"/>
            <a:ext cx="27432" cy="91440"/>
          </a:xfrm>
          <a:prstGeom prst="ellipse">
            <a:avLst/>
          </a:prstGeom>
          <a:solidFill>
            <a:srgbClr val="2A241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0" name="TextBox 39"/>
          <p:cNvSpPr txBox="1"/>
          <p:nvPr/>
        </p:nvSpPr>
        <p:spPr>
          <a:xfrm>
            <a:off x="841248" y="4672584"/>
            <a:ext cx="10863072" cy="256032"/>
          </a:xfrm>
          <a:prstGeom prst="rect">
            <a:avLst/>
          </a:prstGeom>
          <a:noFill/>
        </p:spPr>
        <p:txBody>
          <a:bodyPr wrap="square" lIns="0" rIns="0" tIns="0" bIns="0" anchor="t"/>
          <a:lstStyle/>
          <a:p>
            <a:pPr algn="l">
              <a:lnSpc>
                <a:spcPct val="112000"/>
              </a:lnSpc>
            </a:pPr>
            <a:r>
              <a:rPr sz="1200" b="1">
                <a:solidFill>
                  <a:srgbClr val="FBBF24"/>
                </a:solidFill>
                <a:latin typeface="Inter"/>
              </a:rPr>
              <a:t>Tip</a:t>
            </a:r>
          </a:p>
        </p:txBody>
      </p:sp>
      <p:sp>
        <p:nvSpPr>
          <p:cNvPr id="41" name="TextBox 40"/>
          <p:cNvSpPr txBox="1"/>
          <p:nvPr/>
        </p:nvSpPr>
        <p:spPr>
          <a:xfrm>
            <a:off x="841248" y="4910328"/>
            <a:ext cx="10863072" cy="297809"/>
          </a:xfrm>
          <a:prstGeom prst="rect">
            <a:avLst/>
          </a:prstGeom>
          <a:noFill/>
        </p:spPr>
        <p:txBody>
          <a:bodyPr wrap="square" lIns="0" rIns="0" tIns="0" bIns="0" anchor="t"/>
          <a:lstStyle/>
          <a:p>
            <a:pPr algn="l">
              <a:lnSpc>
                <a:spcPct val="110000"/>
              </a:lnSpc>
            </a:pPr>
            <a:r>
              <a:rPr sz="1400" b="0">
                <a:solidFill>
                  <a:srgbClr val="F4F7FB"/>
                </a:solidFill>
                <a:latin typeface="Inter"/>
              </a:rPr>
              <a:t>The Favicon chip still says “S monogram at 32px”. It was not the control used on this walk.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560320" cy="384048"/>
          </a:xfrm>
          <a:prstGeom prst="rect">
            <a:avLst/>
          </a:prstGeom>
          <a:noFill/>
        </p:spPr>
        <p:txBody>
          <a:bodyPr wrap="square" lIns="0" rIns="0" tIns="0" bIns="0" anchor="ctr"/>
          <a:lstStyle/>
          <a:p>
            <a:pPr algn="l">
              <a:lnSpc>
                <a:spcPct val="112000"/>
              </a:lnSpc>
            </a:pPr>
            <a:r>
              <a:rPr sz="1600" b="1">
                <a:solidFill>
                  <a:srgbClr val="F4F7FB"/>
                </a:solidFill>
                <a:latin typeface="Inter"/>
              </a:rPr>
              <a:t>SVG Studio</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5669280" y="73152"/>
            <a:ext cx="621792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2 OF 5</a:t>
            </a:r>
            <a:r>
              <a:rPr sz="1100" b="0">
                <a:solidFill>
                  <a:srgbClr val="A7B1C2"/>
                </a:solidFill>
                <a:latin typeface="Inter"/>
              </a:rPr>
              <a:t>   ·   READ PREVIEW</a:t>
            </a:r>
          </a:p>
        </p:txBody>
      </p:sp>
      <p:sp>
        <p:nvSpPr>
          <p:cNvPr id="9" name="Oval 8"/>
          <p:cNvSpPr/>
          <p:nvPr/>
        </p:nvSpPr>
        <p:spPr>
          <a:xfrm>
            <a:off x="292608" y="6174333"/>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3</a:t>
            </a:r>
          </a:p>
        </p:txBody>
      </p:sp>
      <p:sp>
        <p:nvSpPr>
          <p:cNvPr id="10" name="TextBox 9"/>
          <p:cNvSpPr txBox="1"/>
          <p:nvPr/>
        </p:nvSpPr>
        <p:spPr>
          <a:xfrm>
            <a:off x="621792" y="6156045"/>
            <a:ext cx="11140135" cy="573938"/>
          </a:xfrm>
          <a:prstGeom prst="rect">
            <a:avLst/>
          </a:prstGeom>
          <a:noFill/>
        </p:spPr>
        <p:txBody>
          <a:bodyPr wrap="square" lIns="0" rIns="0" tIns="0" bIns="0" anchor="t"/>
          <a:lstStyle/>
          <a:p>
            <a:pPr algn="l">
              <a:lnSpc>
                <a:spcPct val="112000"/>
              </a:lnSpc>
            </a:pPr>
            <a:r>
              <a:rPr sz="1200" b="0">
                <a:solidFill>
                  <a:srgbClr val="A7B1C2"/>
                </a:solidFill>
                <a:latin typeface="Inter"/>
              </a:rPr>
              <a:t>Prompt asked for a loaf. Studio text describes a loaf. Preview: three thick diagonal bars in a dark rounded square. favicon.svg on disk is not this preview.</a:t>
            </a:r>
          </a:p>
        </p:txBody>
      </p:sp>
      <p:sp>
        <p:nvSpPr>
          <p:cNvPr id="11" name="Rounded Rectangle 10"/>
          <p:cNvSpPr/>
          <p:nvPr/>
        </p:nvSpPr>
        <p:spPr>
          <a:xfrm>
            <a:off x="4721047" y="749808"/>
            <a:ext cx="7223760" cy="3961780"/>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3961780"/>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3 OF 8</a:t>
            </a:r>
          </a:p>
        </p:txBody>
      </p:sp>
      <p:sp>
        <p:nvSpPr>
          <p:cNvPr id="14" name="TextBox 13"/>
          <p:cNvSpPr txBox="1"/>
          <p:nvPr/>
        </p:nvSpPr>
        <p:spPr>
          <a:xfrm>
            <a:off x="292608" y="950976"/>
            <a:ext cx="4126687" cy="858377"/>
          </a:xfrm>
          <a:prstGeom prst="rect">
            <a:avLst/>
          </a:prstGeom>
          <a:noFill/>
        </p:spPr>
        <p:txBody>
          <a:bodyPr wrap="square" lIns="0" rIns="0" tIns="0" bIns="0" anchor="t"/>
          <a:lstStyle/>
          <a:p>
            <a:pPr algn="l">
              <a:lnSpc>
                <a:spcPct val="98000"/>
              </a:lnSpc>
            </a:pPr>
            <a:r>
              <a:rPr sz="2600" b="1">
                <a:solidFill>
                  <a:srgbClr val="F4F7FB"/>
                </a:solidFill>
                <a:latin typeface="Inter"/>
              </a:rPr>
              <a:t>The first preview is not a loaf</a:t>
            </a:r>
          </a:p>
        </p:txBody>
      </p:sp>
      <p:sp>
        <p:nvSpPr>
          <p:cNvPr id="15" name="Rectangle 14"/>
          <p:cNvSpPr/>
          <p:nvPr/>
        </p:nvSpPr>
        <p:spPr>
          <a:xfrm>
            <a:off x="292608" y="1900793"/>
            <a:ext cx="64008" cy="766876"/>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864217"/>
            <a:ext cx="3962095" cy="876604"/>
          </a:xfrm>
          <a:prstGeom prst="rect">
            <a:avLst/>
          </a:prstGeom>
          <a:noFill/>
        </p:spPr>
        <p:txBody>
          <a:bodyPr wrap="square" lIns="0" rIns="0" tIns="0" bIns="0" anchor="t"/>
          <a:lstStyle/>
          <a:p>
            <a:pPr algn="l">
              <a:lnSpc>
                <a:spcPct val="112000"/>
              </a:lnSpc>
            </a:pPr>
            <a:r>
              <a:rPr sz="1400" b="0">
                <a:solidFill>
                  <a:srgbClr val="A7B1C2"/>
                </a:solidFill>
                <a:latin typeface="Inter"/>
              </a:rPr>
              <a:t>The caption describes a loaf. The preview is three thick diagonal bars in a dark rounded square.</a:t>
            </a:r>
          </a:p>
        </p:txBody>
      </p:sp>
      <p:sp>
        <p:nvSpPr>
          <p:cNvPr id="17" name="Rounded Rectangle 16"/>
          <p:cNvSpPr/>
          <p:nvPr/>
        </p:nvSpPr>
        <p:spPr>
          <a:xfrm>
            <a:off x="292608" y="2832262"/>
            <a:ext cx="4126687" cy="1410695"/>
          </a:xfrm>
          <a:prstGeom prst="roundRect">
            <a:avLst>
              <a:gd name="adj" fmla="val 8000"/>
            </a:avLst>
          </a:prstGeom>
          <a:solidFill>
            <a:srgbClr val="2C161A"/>
          </a:solidFill>
          <a:ln w="15875">
            <a:solidFill>
              <a:srgbClr val="9F1239"/>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941990"/>
            <a:ext cx="64008" cy="1191239"/>
          </a:xfrm>
          <a:prstGeom prst="rect">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Isosceles Triangle 18"/>
          <p:cNvSpPr/>
          <p:nvPr/>
        </p:nvSpPr>
        <p:spPr>
          <a:xfrm>
            <a:off x="438912" y="2941990"/>
            <a:ext cx="274320" cy="237744"/>
          </a:xfrm>
          <a:prstGeom prst="triangl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TextBox 19"/>
          <p:cNvSpPr txBox="1"/>
          <p:nvPr/>
        </p:nvSpPr>
        <p:spPr>
          <a:xfrm>
            <a:off x="438912" y="2987710"/>
            <a:ext cx="274320" cy="182880"/>
          </a:xfrm>
          <a:prstGeom prst="rect">
            <a:avLst/>
          </a:prstGeom>
          <a:noFill/>
        </p:spPr>
        <p:txBody>
          <a:bodyPr wrap="square" lIns="0" rIns="0" tIns="0" bIns="0" anchor="ctr"/>
          <a:lstStyle/>
          <a:p>
            <a:pPr algn="ctr">
              <a:lnSpc>
                <a:spcPct val="112000"/>
              </a:lnSpc>
            </a:pPr>
            <a:r>
              <a:rPr sz="1300" b="1">
                <a:solidFill>
                  <a:srgbClr val="FFFFFF"/>
                </a:solidFill>
                <a:latin typeface="Inter"/>
              </a:rPr>
              <a:t>!</a:t>
            </a:r>
          </a:p>
        </p:txBody>
      </p:sp>
      <p:sp>
        <p:nvSpPr>
          <p:cNvPr id="21" name="TextBox 20"/>
          <p:cNvSpPr txBox="1"/>
          <p:nvPr/>
        </p:nvSpPr>
        <p:spPr>
          <a:xfrm>
            <a:off x="804672" y="2905414"/>
            <a:ext cx="3468319" cy="256032"/>
          </a:xfrm>
          <a:prstGeom prst="rect">
            <a:avLst/>
          </a:prstGeom>
          <a:noFill/>
        </p:spPr>
        <p:txBody>
          <a:bodyPr wrap="square" lIns="0" rIns="0" tIns="0" bIns="0" anchor="t"/>
          <a:lstStyle/>
          <a:p>
            <a:pPr algn="l">
              <a:lnSpc>
                <a:spcPct val="112000"/>
              </a:lnSpc>
            </a:pPr>
            <a:r>
              <a:rPr sz="1200" b="1">
                <a:solidFill>
                  <a:srgbClr val="F87171"/>
                </a:solidFill>
                <a:latin typeface="Inter"/>
              </a:rPr>
              <a:t>Warning</a:t>
            </a:r>
          </a:p>
        </p:txBody>
      </p:sp>
      <p:sp>
        <p:nvSpPr>
          <p:cNvPr id="22" name="TextBox 21"/>
          <p:cNvSpPr txBox="1"/>
          <p:nvPr/>
        </p:nvSpPr>
        <p:spPr>
          <a:xfrm>
            <a:off x="804672" y="3143158"/>
            <a:ext cx="3468319" cy="1026647"/>
          </a:xfrm>
          <a:prstGeom prst="rect">
            <a:avLst/>
          </a:prstGeom>
          <a:noFill/>
        </p:spPr>
        <p:txBody>
          <a:bodyPr wrap="square" lIns="0" rIns="0" tIns="0" bIns="0" anchor="t"/>
          <a:lstStyle/>
          <a:p>
            <a:pPr algn="l">
              <a:lnSpc>
                <a:spcPct val="110000"/>
              </a:lnSpc>
            </a:pPr>
            <a:r>
              <a:rPr sz="1400" b="0">
                <a:solidFill>
                  <a:srgbClr val="F4F7FB"/>
                </a:solidFill>
                <a:latin typeface="Inter"/>
              </a:rPr>
              <a:t>Read the preview, not only the caption. Three bars are not a loaf, even when the studio text says they 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560320" cy="384048"/>
          </a:xfrm>
          <a:prstGeom prst="rect">
            <a:avLst/>
          </a:prstGeom>
          <a:noFill/>
        </p:spPr>
        <p:txBody>
          <a:bodyPr wrap="square" lIns="0" rIns="0" tIns="0" bIns="0" anchor="ctr"/>
          <a:lstStyle/>
          <a:p>
            <a:pPr algn="l">
              <a:lnSpc>
                <a:spcPct val="112000"/>
              </a:lnSpc>
            </a:pPr>
            <a:r>
              <a:rPr sz="1600" b="1">
                <a:solidFill>
                  <a:srgbClr val="F4F7FB"/>
                </a:solidFill>
                <a:latin typeface="Inter"/>
              </a:rPr>
              <a:t>SVG Studio</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5669280" y="73152"/>
            <a:ext cx="621792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3 OF 5</a:t>
            </a:r>
            <a:r>
              <a:rPr sz="1100" b="0">
                <a:solidFill>
                  <a:srgbClr val="A7B1C2"/>
                </a:solidFill>
                <a:latin typeface="Inter"/>
              </a:rPr>
              <a:t>   ·   DOWNLOAD</a:t>
            </a:r>
          </a:p>
        </p:txBody>
      </p:sp>
      <p:sp>
        <p:nvSpPr>
          <p:cNvPr id="9" name="Oval 8"/>
          <p:cNvSpPr/>
          <p:nvPr/>
        </p:nvSpPr>
        <p:spPr>
          <a:xfrm>
            <a:off x="292608" y="6174333"/>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4</a:t>
            </a:r>
          </a:p>
        </p:txBody>
      </p:sp>
      <p:sp>
        <p:nvSpPr>
          <p:cNvPr id="10" name="TextBox 9"/>
          <p:cNvSpPr txBox="1"/>
          <p:nvPr/>
        </p:nvSpPr>
        <p:spPr>
          <a:xfrm>
            <a:off x="621792" y="6156045"/>
            <a:ext cx="11140135" cy="573938"/>
          </a:xfrm>
          <a:prstGeom prst="rect">
            <a:avLst/>
          </a:prstGeom>
          <a:noFill/>
        </p:spPr>
        <p:txBody>
          <a:bodyPr wrap="square" lIns="0" rIns="0" tIns="0" bIns="0" anchor="t"/>
          <a:lstStyle/>
          <a:p>
            <a:pPr algn="l">
              <a:lnSpc>
                <a:spcPct val="112000"/>
              </a:lnSpc>
            </a:pPr>
            <a:r>
              <a:rPr sz="1200" b="0">
                <a:solidFill>
                  <a:srgbClr val="A7B1C2"/>
                </a:solidFill>
                <a:latin typeface="Inter"/>
              </a:rPr>
              <a:t>Studio: “Monochrome flat mark: a rounded square with a bread loaf and score lines, on a 24px grid with currentColor fill so it adapts to light or dark themes.” Download: favicon-from-studio.svg matches this loaf.</a:t>
            </a:r>
          </a:p>
        </p:txBody>
      </p:sp>
      <p:sp>
        <p:nvSpPr>
          <p:cNvPr id="11" name="Rounded Rectangle 10"/>
          <p:cNvSpPr/>
          <p:nvPr/>
        </p:nvSpPr>
        <p:spPr>
          <a:xfrm>
            <a:off x="4721047" y="749808"/>
            <a:ext cx="7223760" cy="4021038"/>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4021038"/>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4 OF 8</a:t>
            </a:r>
          </a:p>
        </p:txBody>
      </p:sp>
      <p:sp>
        <p:nvSpPr>
          <p:cNvPr id="14" name="TextBox 13"/>
          <p:cNvSpPr txBox="1"/>
          <p:nvPr/>
        </p:nvSpPr>
        <p:spPr>
          <a:xfrm>
            <a:off x="292608" y="950976"/>
            <a:ext cx="4126687" cy="479084"/>
          </a:xfrm>
          <a:prstGeom prst="rect">
            <a:avLst/>
          </a:prstGeom>
          <a:noFill/>
        </p:spPr>
        <p:txBody>
          <a:bodyPr wrap="square" lIns="0" rIns="0" tIns="0" bIns="0" anchor="t"/>
          <a:lstStyle/>
          <a:p>
            <a:pPr algn="l">
              <a:lnSpc>
                <a:spcPct val="98000"/>
              </a:lnSpc>
            </a:pPr>
            <a:r>
              <a:rPr sz="2800" b="1">
                <a:solidFill>
                  <a:srgbClr val="F4F7FB"/>
                </a:solidFill>
                <a:latin typeface="Inter"/>
              </a:rPr>
              <a:t>The loaf mark</a:t>
            </a:r>
          </a:p>
        </p:txBody>
      </p:sp>
      <p:sp>
        <p:nvSpPr>
          <p:cNvPr id="15" name="Rectangle 14"/>
          <p:cNvSpPr/>
          <p:nvPr/>
        </p:nvSpPr>
        <p:spPr>
          <a:xfrm>
            <a:off x="292608" y="1521500"/>
            <a:ext cx="64008" cy="766876"/>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84924"/>
            <a:ext cx="3962095" cy="876604"/>
          </a:xfrm>
          <a:prstGeom prst="rect">
            <a:avLst/>
          </a:prstGeom>
          <a:noFill/>
        </p:spPr>
        <p:txBody>
          <a:bodyPr wrap="square" lIns="0" rIns="0" tIns="0" bIns="0" anchor="t"/>
          <a:lstStyle/>
          <a:p>
            <a:pPr algn="l">
              <a:lnSpc>
                <a:spcPct val="112000"/>
              </a:lnSpc>
            </a:pPr>
            <a:r>
              <a:rPr sz="1400" b="0">
                <a:solidFill>
                  <a:srgbClr val="A7B1C2"/>
                </a:solidFill>
                <a:latin typeface="Inter"/>
              </a:rPr>
              <a:t>A later send. Pale rounded square, a white loaf, two score marks. Copy SVG is the highlighted button.</a:t>
            </a:r>
          </a:p>
        </p:txBody>
      </p:sp>
      <p:sp>
        <p:nvSpPr>
          <p:cNvPr id="17" name="Rounded Rectangle 16"/>
          <p:cNvSpPr/>
          <p:nvPr/>
        </p:nvSpPr>
        <p:spPr>
          <a:xfrm>
            <a:off x="292608" y="2452969"/>
            <a:ext cx="4126687" cy="1410695"/>
          </a:xfrm>
          <a:prstGeom prst="roundRect">
            <a:avLst>
              <a:gd name="adj" fmla="val 8000"/>
            </a:avLst>
          </a:prstGeom>
          <a:solidFill>
            <a:srgbClr val="2A2416"/>
          </a:solidFill>
          <a:ln w="15875">
            <a:solidFill>
              <a:srgbClr val="92650A"/>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562697"/>
            <a:ext cx="64008" cy="1191239"/>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Oval 18"/>
          <p:cNvSpPr/>
          <p:nvPr/>
        </p:nvSpPr>
        <p:spPr>
          <a:xfrm>
            <a:off x="502920" y="2562697"/>
            <a:ext cx="201168" cy="201168"/>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Rectangle 19"/>
          <p:cNvSpPr/>
          <p:nvPr/>
        </p:nvSpPr>
        <p:spPr>
          <a:xfrm>
            <a:off x="548640" y="2727289"/>
            <a:ext cx="109728" cy="64008"/>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1" name="Rectangle 20"/>
          <p:cNvSpPr/>
          <p:nvPr/>
        </p:nvSpPr>
        <p:spPr>
          <a:xfrm>
            <a:off x="557784" y="2782153"/>
            <a:ext cx="91440" cy="32004"/>
          </a:xfrm>
          <a:prstGeom prst="rect">
            <a:avLst/>
          </a:prstGeom>
          <a:solidFill>
            <a:srgbClr val="F59E0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Oval 21"/>
          <p:cNvSpPr/>
          <p:nvPr/>
        </p:nvSpPr>
        <p:spPr>
          <a:xfrm>
            <a:off x="589788" y="2617561"/>
            <a:ext cx="27432" cy="91440"/>
          </a:xfrm>
          <a:prstGeom prst="ellipse">
            <a:avLst/>
          </a:prstGeom>
          <a:solidFill>
            <a:srgbClr val="2A241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TextBox 22"/>
          <p:cNvSpPr txBox="1"/>
          <p:nvPr/>
        </p:nvSpPr>
        <p:spPr>
          <a:xfrm>
            <a:off x="804672" y="2526121"/>
            <a:ext cx="3468319" cy="256032"/>
          </a:xfrm>
          <a:prstGeom prst="rect">
            <a:avLst/>
          </a:prstGeom>
          <a:noFill/>
        </p:spPr>
        <p:txBody>
          <a:bodyPr wrap="square" lIns="0" rIns="0" tIns="0" bIns="0" anchor="t"/>
          <a:lstStyle/>
          <a:p>
            <a:pPr algn="l">
              <a:lnSpc>
                <a:spcPct val="112000"/>
              </a:lnSpc>
            </a:pPr>
            <a:r>
              <a:rPr sz="1200" b="1">
                <a:solidFill>
                  <a:srgbClr val="FBBF24"/>
                </a:solidFill>
                <a:latin typeface="Inter"/>
              </a:rPr>
              <a:t>Tip</a:t>
            </a:r>
          </a:p>
        </p:txBody>
      </p:sp>
      <p:sp>
        <p:nvSpPr>
          <p:cNvPr id="24" name="TextBox 23"/>
          <p:cNvSpPr txBox="1"/>
          <p:nvPr/>
        </p:nvSpPr>
        <p:spPr>
          <a:xfrm>
            <a:off x="804672" y="2763865"/>
            <a:ext cx="3468319" cy="1026647"/>
          </a:xfrm>
          <a:prstGeom prst="rect">
            <a:avLst/>
          </a:prstGeom>
          <a:noFill/>
        </p:spPr>
        <p:txBody>
          <a:bodyPr wrap="square" lIns="0" rIns="0" tIns="0" bIns="0" anchor="t"/>
          <a:lstStyle/>
          <a:p>
            <a:pPr algn="l">
              <a:lnSpc>
                <a:spcPct val="110000"/>
              </a:lnSpc>
            </a:pPr>
            <a:r>
              <a:rPr sz="1400" b="0">
                <a:solidFill>
                  <a:srgbClr val="F4F7FB"/>
                </a:solidFill>
                <a:latin typeface="Inter"/>
              </a:rPr>
              <a:t>Copy SVG is highlighted. The download is 24 by 24, currentColor square, white loaf, two score strokes. Not favicon.svg.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560320" cy="384048"/>
          </a:xfrm>
          <a:prstGeom prst="rect">
            <a:avLst/>
          </a:prstGeom>
          <a:noFill/>
        </p:spPr>
        <p:txBody>
          <a:bodyPr wrap="square" lIns="0" rIns="0" tIns="0" bIns="0" anchor="ctr"/>
          <a:lstStyle/>
          <a:p>
            <a:pPr algn="l">
              <a:lnSpc>
                <a:spcPct val="112000"/>
              </a:lnSpc>
            </a:pPr>
            <a:r>
              <a:rPr sz="1600" b="1">
                <a:solidFill>
                  <a:srgbClr val="F4F7FB"/>
                </a:solidFill>
                <a:latin typeface="Inter"/>
              </a:rPr>
              <a:t>SVG Studio</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5669280" y="73152"/>
            <a:ext cx="621792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4 OF 5</a:t>
            </a:r>
            <a:r>
              <a:rPr sz="1100" b="0">
                <a:solidFill>
                  <a:srgbClr val="A7B1C2"/>
                </a:solidFill>
                <a:latin typeface="Inter"/>
              </a:rPr>
              <a:t>   ·   PUBLISH</a:t>
            </a:r>
          </a:p>
        </p:txBody>
      </p:sp>
      <p:sp>
        <p:nvSpPr>
          <p:cNvPr id="9" name="Oval 8"/>
          <p:cNvSpPr/>
          <p:nvPr/>
        </p:nvSpPr>
        <p:spPr>
          <a:xfrm>
            <a:off x="292608" y="6174333"/>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5</a:t>
            </a:r>
          </a:p>
        </p:txBody>
      </p:sp>
      <p:sp>
        <p:nvSpPr>
          <p:cNvPr id="10" name="TextBox 9"/>
          <p:cNvSpPr txBox="1"/>
          <p:nvPr/>
        </p:nvSpPr>
        <p:spPr>
          <a:xfrm>
            <a:off x="621792" y="6156045"/>
            <a:ext cx="11140135" cy="573938"/>
          </a:xfrm>
          <a:prstGeom prst="rect">
            <a:avLst/>
          </a:prstGeom>
          <a:noFill/>
        </p:spPr>
        <p:txBody>
          <a:bodyPr wrap="square" lIns="0" rIns="0" tIns="0" bIns="0" anchor="t"/>
          <a:lstStyle/>
          <a:p>
            <a:pPr algn="l">
              <a:lnSpc>
                <a:spcPct val="112000"/>
              </a:lnSpc>
            </a:pPr>
            <a:r>
              <a:rPr sz="1200" b="0">
                <a:solidFill>
                  <a:srgbClr val="A7B1C2"/>
                </a:solidFill>
                <a:latin typeface="Inter"/>
              </a:rPr>
              <a:t>Shot 03: Ready, No project id, brand Maple Street Bakery (Demo). The Advanced Code crop (menu handlers, renderMenu, updateCartUI) has no link rel icon. That crop is not shown here.</a:t>
            </a:r>
          </a:p>
        </p:txBody>
      </p:sp>
      <p:sp>
        <p:nvSpPr>
          <p:cNvPr id="11" name="Rounded Rectangle 10"/>
          <p:cNvSpPr/>
          <p:nvPr/>
        </p:nvSpPr>
        <p:spPr>
          <a:xfrm>
            <a:off x="4721047" y="749808"/>
            <a:ext cx="7223760" cy="3905345"/>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3905345"/>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5 OF 8</a:t>
            </a:r>
          </a:p>
        </p:txBody>
      </p:sp>
      <p:sp>
        <p:nvSpPr>
          <p:cNvPr id="14" name="TextBox 13"/>
          <p:cNvSpPr txBox="1"/>
          <p:nvPr/>
        </p:nvSpPr>
        <p:spPr>
          <a:xfrm>
            <a:off x="292608" y="950976"/>
            <a:ext cx="4126687" cy="858377"/>
          </a:xfrm>
          <a:prstGeom prst="rect">
            <a:avLst/>
          </a:prstGeom>
          <a:noFill/>
        </p:spPr>
        <p:txBody>
          <a:bodyPr wrap="square" lIns="0" rIns="0" tIns="0" bIns="0" anchor="t"/>
          <a:lstStyle/>
          <a:p>
            <a:pPr algn="l">
              <a:lnSpc>
                <a:spcPct val="98000"/>
              </a:lnSpc>
            </a:pPr>
            <a:r>
              <a:rPr sz="2600" b="1">
                <a:solidFill>
                  <a:srgbClr val="F4F7FB"/>
                </a:solidFill>
                <a:latin typeface="Inter"/>
              </a:rPr>
              <a:t>HTML Studio, no project id</a:t>
            </a:r>
          </a:p>
        </p:txBody>
      </p:sp>
      <p:sp>
        <p:nvSpPr>
          <p:cNvPr id="15" name="Rectangle 14"/>
          <p:cNvSpPr/>
          <p:nvPr/>
        </p:nvSpPr>
        <p:spPr>
          <a:xfrm>
            <a:off x="292608" y="1900793"/>
            <a:ext cx="64008" cy="766876"/>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864217"/>
            <a:ext cx="3962095" cy="876604"/>
          </a:xfrm>
          <a:prstGeom prst="rect">
            <a:avLst/>
          </a:prstGeom>
          <a:noFill/>
        </p:spPr>
        <p:txBody>
          <a:bodyPr wrap="square" lIns="0" rIns="0" tIns="0" bIns="0" anchor="t"/>
          <a:lstStyle/>
          <a:p>
            <a:pPr algn="l">
              <a:lnSpc>
                <a:spcPct val="112000"/>
              </a:lnSpc>
            </a:pPr>
            <a:r>
              <a:rPr sz="1400" b="0">
                <a:solidFill>
                  <a:srgbClr val="A7B1C2"/>
                </a:solidFill>
                <a:latin typeface="Inter"/>
              </a:rPr>
              <a:t>This is not a login wall. The header says Ready, and No project id. The brand is Maple Street Bakery (Demo).</a:t>
            </a:r>
          </a:p>
        </p:txBody>
      </p:sp>
      <p:sp>
        <p:nvSpPr>
          <p:cNvPr id="17" name="Rounded Rectangle 16"/>
          <p:cNvSpPr/>
          <p:nvPr/>
        </p:nvSpPr>
        <p:spPr>
          <a:xfrm>
            <a:off x="292608" y="2832262"/>
            <a:ext cx="4126687" cy="1167749"/>
          </a:xfrm>
          <a:prstGeom prst="roundRect">
            <a:avLst>
              <a:gd name="adj" fmla="val 8000"/>
            </a:avLst>
          </a:prstGeom>
          <a:solidFill>
            <a:srgbClr val="2C161A"/>
          </a:solidFill>
          <a:ln w="15875">
            <a:solidFill>
              <a:srgbClr val="9F1239"/>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941990"/>
            <a:ext cx="64008" cy="948293"/>
          </a:xfrm>
          <a:prstGeom prst="rect">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Isosceles Triangle 18"/>
          <p:cNvSpPr/>
          <p:nvPr/>
        </p:nvSpPr>
        <p:spPr>
          <a:xfrm>
            <a:off x="438912" y="2941990"/>
            <a:ext cx="274320" cy="237744"/>
          </a:xfrm>
          <a:prstGeom prst="triangl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TextBox 19"/>
          <p:cNvSpPr txBox="1"/>
          <p:nvPr/>
        </p:nvSpPr>
        <p:spPr>
          <a:xfrm>
            <a:off x="438912" y="2987710"/>
            <a:ext cx="274320" cy="182880"/>
          </a:xfrm>
          <a:prstGeom prst="rect">
            <a:avLst/>
          </a:prstGeom>
          <a:noFill/>
        </p:spPr>
        <p:txBody>
          <a:bodyPr wrap="square" lIns="0" rIns="0" tIns="0" bIns="0" anchor="ctr"/>
          <a:lstStyle/>
          <a:p>
            <a:pPr algn="ctr">
              <a:lnSpc>
                <a:spcPct val="112000"/>
              </a:lnSpc>
            </a:pPr>
            <a:r>
              <a:rPr sz="1300" b="1">
                <a:solidFill>
                  <a:srgbClr val="FFFFFF"/>
                </a:solidFill>
                <a:latin typeface="Inter"/>
              </a:rPr>
              <a:t>!</a:t>
            </a:r>
          </a:p>
        </p:txBody>
      </p:sp>
      <p:sp>
        <p:nvSpPr>
          <p:cNvPr id="21" name="TextBox 20"/>
          <p:cNvSpPr txBox="1"/>
          <p:nvPr/>
        </p:nvSpPr>
        <p:spPr>
          <a:xfrm>
            <a:off x="804672" y="2905414"/>
            <a:ext cx="3468319" cy="256032"/>
          </a:xfrm>
          <a:prstGeom prst="rect">
            <a:avLst/>
          </a:prstGeom>
          <a:noFill/>
        </p:spPr>
        <p:txBody>
          <a:bodyPr wrap="square" lIns="0" rIns="0" tIns="0" bIns="0" anchor="t"/>
          <a:lstStyle/>
          <a:p>
            <a:pPr algn="l">
              <a:lnSpc>
                <a:spcPct val="112000"/>
              </a:lnSpc>
            </a:pPr>
            <a:r>
              <a:rPr sz="1200" b="1">
                <a:solidFill>
                  <a:srgbClr val="F87171"/>
                </a:solidFill>
                <a:latin typeface="Inter"/>
              </a:rPr>
              <a:t>Warning</a:t>
            </a:r>
          </a:p>
        </p:txBody>
      </p:sp>
      <p:sp>
        <p:nvSpPr>
          <p:cNvPr id="22" name="TextBox 21"/>
          <p:cNvSpPr txBox="1"/>
          <p:nvPr/>
        </p:nvSpPr>
        <p:spPr>
          <a:xfrm>
            <a:off x="804672" y="3143158"/>
            <a:ext cx="3468319" cy="783701"/>
          </a:xfrm>
          <a:prstGeom prst="rect">
            <a:avLst/>
          </a:prstGeom>
          <a:noFill/>
        </p:spPr>
        <p:txBody>
          <a:bodyPr wrap="square" lIns="0" rIns="0" tIns="0" bIns="0" anchor="t"/>
          <a:lstStyle/>
          <a:p>
            <a:pPr algn="l">
              <a:lnSpc>
                <a:spcPct val="110000"/>
              </a:lnSpc>
            </a:pPr>
            <a:r>
              <a:rPr sz="1400" b="0">
                <a:solidFill>
                  <a:srgbClr val="F4F7FB"/>
                </a:solidFill>
                <a:latin typeface="Inter"/>
              </a:rPr>
              <a:t>Not a login wall. No project id is still on screen. The Advanced Code crop does not show the favicon link.</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560320" cy="384048"/>
          </a:xfrm>
          <a:prstGeom prst="rect">
            <a:avLst/>
          </a:prstGeom>
          <a:noFill/>
        </p:spPr>
        <p:txBody>
          <a:bodyPr wrap="square" lIns="0" rIns="0" tIns="0" bIns="0" anchor="ctr"/>
          <a:lstStyle/>
          <a:p>
            <a:pPr algn="l">
              <a:lnSpc>
                <a:spcPct val="112000"/>
              </a:lnSpc>
            </a:pPr>
            <a:r>
              <a:rPr sz="1600" b="1">
                <a:solidFill>
                  <a:srgbClr val="F4F7FB"/>
                </a:solidFill>
                <a:latin typeface="Inter"/>
              </a:rPr>
              <a:t>SVG Studio</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5669280" y="73152"/>
            <a:ext cx="621792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4 OF 5</a:t>
            </a:r>
            <a:r>
              <a:rPr sz="1100" b="0">
                <a:solidFill>
                  <a:srgbClr val="A7B1C2"/>
                </a:solidFill>
                <a:latin typeface="Inter"/>
              </a:rPr>
              <a:t>   ·   PUBLISH</a:t>
            </a:r>
          </a:p>
        </p:txBody>
      </p:sp>
      <p:sp>
        <p:nvSpPr>
          <p:cNvPr id="9" name="Oval 8"/>
          <p:cNvSpPr/>
          <p:nvPr/>
        </p:nvSpPr>
        <p:spPr>
          <a:xfrm>
            <a:off x="292608" y="6174333"/>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6</a:t>
            </a:r>
          </a:p>
        </p:txBody>
      </p:sp>
      <p:sp>
        <p:nvSpPr>
          <p:cNvPr id="10" name="TextBox 9"/>
          <p:cNvSpPr txBox="1"/>
          <p:nvPr/>
        </p:nvSpPr>
        <p:spPr>
          <a:xfrm>
            <a:off x="621792" y="6156045"/>
            <a:ext cx="11140135" cy="573938"/>
          </a:xfrm>
          <a:prstGeom prst="rect">
            <a:avLst/>
          </a:prstGeom>
          <a:noFill/>
        </p:spPr>
        <p:txBody>
          <a:bodyPr wrap="square" lIns="0" rIns="0" tIns="0" bIns="0" anchor="t"/>
          <a:lstStyle/>
          <a:p>
            <a:pPr algn="l">
              <a:lnSpc>
                <a:spcPct val="112000"/>
              </a:lnSpc>
            </a:pPr>
            <a:r>
              <a:rPr sz="1200" b="0">
                <a:solidFill>
                  <a:srgbClr val="A7B1C2"/>
                </a:solidFill>
                <a:latin typeface="Inter"/>
              </a:rPr>
              <a:t>Buttons on this dialog: Download HTML, Cancel, Send to Wrangler, Publish slug. Zone sites.registermysite.com. Slug bistro-lumi-re. No toast in the recording.</a:t>
            </a:r>
          </a:p>
        </p:txBody>
      </p:sp>
      <p:sp>
        <p:nvSpPr>
          <p:cNvPr id="11" name="Rounded Rectangle 10"/>
          <p:cNvSpPr/>
          <p:nvPr/>
        </p:nvSpPr>
        <p:spPr>
          <a:xfrm>
            <a:off x="4721047" y="749808"/>
            <a:ext cx="7223760" cy="3070098"/>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3070098"/>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6 OF 8</a:t>
            </a:r>
          </a:p>
        </p:txBody>
      </p:sp>
      <p:sp>
        <p:nvSpPr>
          <p:cNvPr id="14" name="TextBox 13"/>
          <p:cNvSpPr txBox="1"/>
          <p:nvPr/>
        </p:nvSpPr>
        <p:spPr>
          <a:xfrm>
            <a:off x="292608" y="950976"/>
            <a:ext cx="4126687" cy="447476"/>
          </a:xfrm>
          <a:prstGeom prst="rect">
            <a:avLst/>
          </a:prstGeom>
          <a:noFill/>
        </p:spPr>
        <p:txBody>
          <a:bodyPr wrap="square" lIns="0" rIns="0" tIns="0" bIns="0" anchor="t"/>
          <a:lstStyle/>
          <a:p>
            <a:pPr algn="l">
              <a:lnSpc>
                <a:spcPct val="98000"/>
              </a:lnSpc>
            </a:pPr>
            <a:r>
              <a:rPr sz="2600" b="1">
                <a:solidFill>
                  <a:srgbClr val="F4F7FB"/>
                </a:solidFill>
                <a:latin typeface="Inter"/>
              </a:rPr>
              <a:t>Publish to bistro-lumi-re</a:t>
            </a:r>
          </a:p>
        </p:txBody>
      </p:sp>
      <p:sp>
        <p:nvSpPr>
          <p:cNvPr id="15" name="Rectangle 14"/>
          <p:cNvSpPr/>
          <p:nvPr/>
        </p:nvSpPr>
        <p:spPr>
          <a:xfrm>
            <a:off x="292608" y="1489892"/>
            <a:ext cx="64008" cy="766876"/>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53316"/>
            <a:ext cx="3962095" cy="876604"/>
          </a:xfrm>
          <a:prstGeom prst="rect">
            <a:avLst/>
          </a:prstGeom>
          <a:noFill/>
        </p:spPr>
        <p:txBody>
          <a:bodyPr wrap="square" lIns="0" rIns="0" tIns="0" bIns="0" anchor="t"/>
          <a:lstStyle/>
          <a:p>
            <a:pPr algn="l">
              <a:lnSpc>
                <a:spcPct val="112000"/>
              </a:lnSpc>
            </a:pPr>
            <a:r>
              <a:rPr sz="1400" b="0">
                <a:solidFill>
                  <a:srgbClr val="A7B1C2"/>
                </a:solidFill>
                <a:latin typeface="Inter"/>
              </a:rPr>
              <a:t>Export and deploy, from the recording. Zone, slug, and four buttons. No toast was captured.</a:t>
            </a:r>
          </a:p>
        </p:txBody>
      </p:sp>
      <p:sp>
        <p:nvSpPr>
          <p:cNvPr id="17" name="Rounded Rectangle 16"/>
          <p:cNvSpPr/>
          <p:nvPr/>
        </p:nvSpPr>
        <p:spPr>
          <a:xfrm>
            <a:off x="292608" y="2421361"/>
            <a:ext cx="4126687" cy="1167749"/>
          </a:xfrm>
          <a:prstGeom prst="roundRect">
            <a:avLst>
              <a:gd name="adj" fmla="val 8000"/>
            </a:avLst>
          </a:prstGeom>
          <a:solidFill>
            <a:srgbClr val="2C161A"/>
          </a:solidFill>
          <a:ln w="15875">
            <a:solidFill>
              <a:srgbClr val="9F1239"/>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531089"/>
            <a:ext cx="64008" cy="948293"/>
          </a:xfrm>
          <a:prstGeom prst="rect">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Isosceles Triangle 18"/>
          <p:cNvSpPr/>
          <p:nvPr/>
        </p:nvSpPr>
        <p:spPr>
          <a:xfrm>
            <a:off x="438912" y="2531089"/>
            <a:ext cx="274320" cy="237744"/>
          </a:xfrm>
          <a:prstGeom prst="triangl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TextBox 19"/>
          <p:cNvSpPr txBox="1"/>
          <p:nvPr/>
        </p:nvSpPr>
        <p:spPr>
          <a:xfrm>
            <a:off x="438912" y="2576809"/>
            <a:ext cx="274320" cy="182880"/>
          </a:xfrm>
          <a:prstGeom prst="rect">
            <a:avLst/>
          </a:prstGeom>
          <a:noFill/>
        </p:spPr>
        <p:txBody>
          <a:bodyPr wrap="square" lIns="0" rIns="0" tIns="0" bIns="0" anchor="ctr"/>
          <a:lstStyle/>
          <a:p>
            <a:pPr algn="ctr">
              <a:lnSpc>
                <a:spcPct val="112000"/>
              </a:lnSpc>
            </a:pPr>
            <a:r>
              <a:rPr sz="1300" b="1">
                <a:solidFill>
                  <a:srgbClr val="FFFFFF"/>
                </a:solidFill>
                <a:latin typeface="Inter"/>
              </a:rPr>
              <a:t>!</a:t>
            </a:r>
          </a:p>
        </p:txBody>
      </p:sp>
      <p:sp>
        <p:nvSpPr>
          <p:cNvPr id="21" name="TextBox 20"/>
          <p:cNvSpPr txBox="1"/>
          <p:nvPr/>
        </p:nvSpPr>
        <p:spPr>
          <a:xfrm>
            <a:off x="804672" y="2494513"/>
            <a:ext cx="3468319" cy="256032"/>
          </a:xfrm>
          <a:prstGeom prst="rect">
            <a:avLst/>
          </a:prstGeom>
          <a:noFill/>
        </p:spPr>
        <p:txBody>
          <a:bodyPr wrap="square" lIns="0" rIns="0" tIns="0" bIns="0" anchor="t"/>
          <a:lstStyle/>
          <a:p>
            <a:pPr algn="l">
              <a:lnSpc>
                <a:spcPct val="112000"/>
              </a:lnSpc>
            </a:pPr>
            <a:r>
              <a:rPr sz="1200" b="1">
                <a:solidFill>
                  <a:srgbClr val="F87171"/>
                </a:solidFill>
                <a:latin typeface="Inter"/>
              </a:rPr>
              <a:t>Warning</a:t>
            </a:r>
          </a:p>
        </p:txBody>
      </p:sp>
      <p:sp>
        <p:nvSpPr>
          <p:cNvPr id="22" name="TextBox 21"/>
          <p:cNvSpPr txBox="1"/>
          <p:nvPr/>
        </p:nvSpPr>
        <p:spPr>
          <a:xfrm>
            <a:off x="804672" y="2732257"/>
            <a:ext cx="3468319" cy="783701"/>
          </a:xfrm>
          <a:prstGeom prst="rect">
            <a:avLst/>
          </a:prstGeom>
          <a:noFill/>
        </p:spPr>
        <p:txBody>
          <a:bodyPr wrap="square" lIns="0" rIns="0" tIns="0" bIns="0" anchor="t"/>
          <a:lstStyle/>
          <a:p>
            <a:pPr algn="l">
              <a:lnSpc>
                <a:spcPct val="110000"/>
              </a:lnSpc>
            </a:pPr>
            <a:r>
              <a:rPr sz="1400" b="0">
                <a:solidFill>
                  <a:srgbClr val="F4F7FB"/>
                </a:solidFill>
                <a:latin typeface="Inter"/>
              </a:rPr>
              <a:t>No toast was captured. Do not assume the dialog itself is the confirmation.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560320" cy="384048"/>
          </a:xfrm>
          <a:prstGeom prst="rect">
            <a:avLst/>
          </a:prstGeom>
          <a:noFill/>
        </p:spPr>
        <p:txBody>
          <a:bodyPr wrap="square" lIns="0" rIns="0" tIns="0" bIns="0" anchor="ctr"/>
          <a:lstStyle/>
          <a:p>
            <a:pPr algn="l">
              <a:lnSpc>
                <a:spcPct val="112000"/>
              </a:lnSpc>
            </a:pPr>
            <a:r>
              <a:rPr sz="1600" b="1">
                <a:solidFill>
                  <a:srgbClr val="F4F7FB"/>
                </a:solidFill>
                <a:latin typeface="Inter"/>
              </a:rPr>
              <a:t>SVG Studio</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5669280" y="73152"/>
            <a:ext cx="621792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5 OF 5</a:t>
            </a:r>
            <a:r>
              <a:rPr sz="1100" b="0">
                <a:solidFill>
                  <a:srgbClr val="A7B1C2"/>
                </a:solidFill>
                <a:latin typeface="Inter"/>
              </a:rPr>
              <a:t>   ·   LIVE TAB</a:t>
            </a:r>
          </a:p>
        </p:txBody>
      </p:sp>
      <p:sp>
        <p:nvSpPr>
          <p:cNvPr id="9" name="Oval 8"/>
          <p:cNvSpPr/>
          <p:nvPr/>
        </p:nvSpPr>
        <p:spPr>
          <a:xfrm>
            <a:off x="292608" y="6174333"/>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7</a:t>
            </a:r>
          </a:p>
        </p:txBody>
      </p:sp>
      <p:sp>
        <p:nvSpPr>
          <p:cNvPr id="10" name="TextBox 9"/>
          <p:cNvSpPr txBox="1"/>
          <p:nvPr/>
        </p:nvSpPr>
        <p:spPr>
          <a:xfrm>
            <a:off x="621792" y="6156045"/>
            <a:ext cx="11140135" cy="573938"/>
          </a:xfrm>
          <a:prstGeom prst="rect">
            <a:avLst/>
          </a:prstGeom>
          <a:noFill/>
        </p:spPr>
        <p:txBody>
          <a:bodyPr wrap="square" lIns="0" rIns="0" tIns="0" bIns="0" anchor="t"/>
          <a:lstStyle/>
          <a:p>
            <a:pPr algn="l">
              <a:lnSpc>
                <a:spcPct val="112000"/>
              </a:lnSpc>
            </a:pPr>
            <a:r>
              <a:rPr sz="1200" b="0">
                <a:solidFill>
                  <a:srgbClr val="A7B1C2"/>
                </a:solidFill>
                <a:latin typeface="Inter"/>
              </a:rPr>
              <a:t>https://sites.registermysite.com/bistro-lumi-re/ . Header text did not change. Stills do not show a readable loaf in the tab. Ryan confirmed the bread mark on that URL.</a:t>
            </a:r>
          </a:p>
        </p:txBody>
      </p:sp>
      <p:sp>
        <p:nvSpPr>
          <p:cNvPr id="11" name="Rounded Rectangle 10"/>
          <p:cNvSpPr/>
          <p:nvPr/>
        </p:nvSpPr>
        <p:spPr>
          <a:xfrm>
            <a:off x="4721047" y="749808"/>
            <a:ext cx="7223760" cy="4021038"/>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4021038"/>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7 OF 8</a:t>
            </a:r>
          </a:p>
        </p:txBody>
      </p:sp>
      <p:sp>
        <p:nvSpPr>
          <p:cNvPr id="14" name="TextBox 13"/>
          <p:cNvSpPr txBox="1"/>
          <p:nvPr/>
        </p:nvSpPr>
        <p:spPr>
          <a:xfrm>
            <a:off x="292608" y="950976"/>
            <a:ext cx="4126687" cy="858377"/>
          </a:xfrm>
          <a:prstGeom prst="rect">
            <a:avLst/>
          </a:prstGeom>
          <a:noFill/>
        </p:spPr>
        <p:txBody>
          <a:bodyPr wrap="square" lIns="0" rIns="0" tIns="0" bIns="0" anchor="t"/>
          <a:lstStyle/>
          <a:p>
            <a:pPr algn="l">
              <a:lnSpc>
                <a:spcPct val="98000"/>
              </a:lnSpc>
            </a:pPr>
            <a:r>
              <a:rPr sz="2600" b="1">
                <a:solidFill>
                  <a:srgbClr val="F4F7FB"/>
                </a:solidFill>
                <a:latin typeface="Inter"/>
              </a:rPr>
              <a:t>The live page, and the tab</a:t>
            </a:r>
          </a:p>
        </p:txBody>
      </p:sp>
      <p:sp>
        <p:nvSpPr>
          <p:cNvPr id="15" name="Rectangle 14"/>
          <p:cNvSpPr/>
          <p:nvPr/>
        </p:nvSpPr>
        <p:spPr>
          <a:xfrm>
            <a:off x="292608" y="1900793"/>
            <a:ext cx="64008" cy="1028598"/>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864217"/>
            <a:ext cx="3962095" cy="1138326"/>
          </a:xfrm>
          <a:prstGeom prst="rect">
            <a:avLst/>
          </a:prstGeom>
          <a:noFill/>
        </p:spPr>
        <p:txBody>
          <a:bodyPr wrap="square" lIns="0" rIns="0" tIns="0" bIns="0" anchor="t"/>
          <a:lstStyle/>
          <a:p>
            <a:pPr algn="l">
              <a:lnSpc>
                <a:spcPct val="112000"/>
              </a:lnSpc>
            </a:pPr>
            <a:r>
              <a:rPr sz="1400" b="0">
                <a:solidFill>
                  <a:srgbClr val="A7B1C2"/>
                </a:solidFill>
                <a:latin typeface="Inter"/>
              </a:rPr>
              <a:t>The header is the words Maple Street Bakery (Demo). The hero is Freshly Baked on Maple Street. The loaf is not in the header.</a:t>
            </a:r>
          </a:p>
        </p:txBody>
      </p:sp>
      <p:sp>
        <p:nvSpPr>
          <p:cNvPr id="17" name="Rounded Rectangle 16"/>
          <p:cNvSpPr/>
          <p:nvPr/>
        </p:nvSpPr>
        <p:spPr>
          <a:xfrm>
            <a:off x="292608" y="3093984"/>
            <a:ext cx="4126687" cy="1167749"/>
          </a:xfrm>
          <a:prstGeom prst="roundRect">
            <a:avLst>
              <a:gd name="adj" fmla="val 8000"/>
            </a:avLst>
          </a:prstGeom>
          <a:solidFill>
            <a:srgbClr val="2C161A"/>
          </a:solidFill>
          <a:ln w="15875">
            <a:solidFill>
              <a:srgbClr val="9F1239"/>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3203712"/>
            <a:ext cx="64008" cy="948293"/>
          </a:xfrm>
          <a:prstGeom prst="rect">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Isosceles Triangle 18"/>
          <p:cNvSpPr/>
          <p:nvPr/>
        </p:nvSpPr>
        <p:spPr>
          <a:xfrm>
            <a:off x="438912" y="3203712"/>
            <a:ext cx="274320" cy="237744"/>
          </a:xfrm>
          <a:prstGeom prst="triangl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TextBox 19"/>
          <p:cNvSpPr txBox="1"/>
          <p:nvPr/>
        </p:nvSpPr>
        <p:spPr>
          <a:xfrm>
            <a:off x="438912" y="3249432"/>
            <a:ext cx="274320" cy="182880"/>
          </a:xfrm>
          <a:prstGeom prst="rect">
            <a:avLst/>
          </a:prstGeom>
          <a:noFill/>
        </p:spPr>
        <p:txBody>
          <a:bodyPr wrap="square" lIns="0" rIns="0" tIns="0" bIns="0" anchor="ctr"/>
          <a:lstStyle/>
          <a:p>
            <a:pPr algn="ctr">
              <a:lnSpc>
                <a:spcPct val="112000"/>
              </a:lnSpc>
            </a:pPr>
            <a:r>
              <a:rPr sz="1300" b="1">
                <a:solidFill>
                  <a:srgbClr val="FFFFFF"/>
                </a:solidFill>
                <a:latin typeface="Inter"/>
              </a:rPr>
              <a:t>!</a:t>
            </a:r>
          </a:p>
        </p:txBody>
      </p:sp>
      <p:sp>
        <p:nvSpPr>
          <p:cNvPr id="21" name="TextBox 20"/>
          <p:cNvSpPr txBox="1"/>
          <p:nvPr/>
        </p:nvSpPr>
        <p:spPr>
          <a:xfrm>
            <a:off x="804672" y="3167136"/>
            <a:ext cx="3468319" cy="256032"/>
          </a:xfrm>
          <a:prstGeom prst="rect">
            <a:avLst/>
          </a:prstGeom>
          <a:noFill/>
        </p:spPr>
        <p:txBody>
          <a:bodyPr wrap="square" lIns="0" rIns="0" tIns="0" bIns="0" anchor="t"/>
          <a:lstStyle/>
          <a:p>
            <a:pPr algn="l">
              <a:lnSpc>
                <a:spcPct val="112000"/>
              </a:lnSpc>
            </a:pPr>
            <a:r>
              <a:rPr sz="1200" b="1">
                <a:solidFill>
                  <a:srgbClr val="F87171"/>
                </a:solidFill>
                <a:latin typeface="Inter"/>
              </a:rPr>
              <a:t>Warning</a:t>
            </a:r>
          </a:p>
        </p:txBody>
      </p:sp>
      <p:sp>
        <p:nvSpPr>
          <p:cNvPr id="22" name="TextBox 21"/>
          <p:cNvSpPr txBox="1"/>
          <p:nvPr/>
        </p:nvSpPr>
        <p:spPr>
          <a:xfrm>
            <a:off x="804672" y="3404880"/>
            <a:ext cx="3468319" cy="783701"/>
          </a:xfrm>
          <a:prstGeom prst="rect">
            <a:avLst/>
          </a:prstGeom>
          <a:noFill/>
        </p:spPr>
        <p:txBody>
          <a:bodyPr wrap="square" lIns="0" rIns="0" tIns="0" bIns="0" anchor="t"/>
          <a:lstStyle/>
          <a:p>
            <a:pPr algn="l">
              <a:lnSpc>
                <a:spcPct val="110000"/>
              </a:lnSpc>
            </a:pPr>
            <a:r>
              <a:rPr sz="1400" b="0">
                <a:solidFill>
                  <a:srgbClr val="F4F7FB"/>
                </a:solidFill>
                <a:latin typeface="Inter"/>
              </a:rPr>
              <a:t>Do not draw a loaf into the tab. Shot 05’s tab icon is three bars. Shot 08 does not show a readable loaf.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560320" cy="384048"/>
          </a:xfrm>
          <a:prstGeom prst="rect">
            <a:avLst/>
          </a:prstGeom>
          <a:noFill/>
        </p:spPr>
        <p:txBody>
          <a:bodyPr wrap="square" lIns="0" rIns="0" tIns="0" bIns="0" anchor="ctr"/>
          <a:lstStyle/>
          <a:p>
            <a:pPr algn="l">
              <a:lnSpc>
                <a:spcPct val="112000"/>
              </a:lnSpc>
            </a:pPr>
            <a:r>
              <a:rPr sz="1600" b="1">
                <a:solidFill>
                  <a:srgbClr val="F4F7FB"/>
                </a:solidFill>
                <a:latin typeface="Inter"/>
              </a:rPr>
              <a:t>SVG Studio</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035040" y="73152"/>
            <a:ext cx="5852160" cy="384048"/>
          </a:xfrm>
          <a:prstGeom prst="rect">
            <a:avLst/>
          </a:prstGeom>
          <a:noFill/>
        </p:spPr>
        <p:txBody>
          <a:bodyPr wrap="square" lIns="0" rIns="0" tIns="0" bIns="0" anchor="ctr"/>
          <a:lstStyle/>
          <a:p>
            <a:pPr algn="r">
              <a:lnSpc>
                <a:spcPct val="112000"/>
              </a:lnSpc>
            </a:pPr>
            <a:r>
              <a:rPr sz="1200" b="0">
                <a:solidFill>
                  <a:srgbClr val="A7B1C2"/>
                </a:solidFill>
                <a:latin typeface="Inter"/>
              </a:rPr>
              <a:t>RegisterMySite client guide</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8</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registermysite.com · (562) 751-4597 · info@registermysite.com · in person in Los Angeles and Orange County.</a:t>
            </a:r>
          </a:p>
        </p:txBody>
      </p:sp>
      <p:sp>
        <p:nvSpPr>
          <p:cNvPr id="11" name="TextBox 10"/>
          <p:cNvSpPr txBox="1"/>
          <p:nvPr/>
        </p:nvSpPr>
        <p:spPr>
          <a:xfrm>
            <a:off x="365760" y="786384"/>
            <a:ext cx="7315200" cy="219456"/>
          </a:xfrm>
          <a:prstGeom prst="rect">
            <a:avLst/>
          </a:prstGeom>
          <a:noFill/>
        </p:spPr>
        <p:txBody>
          <a:bodyPr wrap="square" lIns="0" rIns="0" tIns="0" bIns="0" anchor="t"/>
          <a:lstStyle/>
          <a:p>
            <a:pPr algn="l">
              <a:lnSpc>
                <a:spcPct val="112000"/>
              </a:lnSpc>
            </a:pPr>
            <a:r>
              <a:rPr sz="1200" b="1">
                <a:solidFill>
                  <a:srgbClr val="2DD4BF"/>
                </a:solidFill>
                <a:latin typeface="Inter"/>
              </a:rPr>
              <a:t>REGISTERMYSITE</a:t>
            </a:r>
          </a:p>
        </p:txBody>
      </p:sp>
      <p:sp>
        <p:nvSpPr>
          <p:cNvPr id="12" name="TextBox 11"/>
          <p:cNvSpPr txBox="1"/>
          <p:nvPr/>
        </p:nvSpPr>
        <p:spPr>
          <a:xfrm>
            <a:off x="365760" y="1060704"/>
            <a:ext cx="7315200" cy="777240"/>
          </a:xfrm>
          <a:prstGeom prst="rect">
            <a:avLst/>
          </a:prstGeom>
          <a:noFill/>
        </p:spPr>
        <p:txBody>
          <a:bodyPr wrap="square" lIns="0" rIns="0" tIns="0" bIns="0" anchor="t"/>
          <a:lstStyle/>
          <a:p>
            <a:pPr algn="l">
              <a:lnSpc>
                <a:spcPct val="112000"/>
              </a:lnSpc>
            </a:pPr>
            <a:r>
              <a:rPr sz="4000" b="1">
                <a:solidFill>
                  <a:srgbClr val="F4F7FB"/>
                </a:solidFill>
                <a:latin typeface="Inter"/>
              </a:rPr>
              <a:t>Contact</a:t>
            </a:r>
          </a:p>
        </p:txBody>
      </p:sp>
      <p:sp>
        <p:nvSpPr>
          <p:cNvPr id="13" name="TextBox 12"/>
          <p:cNvSpPr txBox="1"/>
          <p:nvPr/>
        </p:nvSpPr>
        <p:spPr>
          <a:xfrm>
            <a:off x="365760" y="1783080"/>
            <a:ext cx="5852160" cy="731520"/>
          </a:xfrm>
          <a:prstGeom prst="rect">
            <a:avLst/>
          </a:prstGeom>
          <a:noFill/>
        </p:spPr>
        <p:txBody>
          <a:bodyPr wrap="square" lIns="0" rIns="0" tIns="0" bIns="0" anchor="t"/>
          <a:lstStyle/>
          <a:p>
            <a:pPr algn="l">
              <a:lnSpc>
                <a:spcPct val="115000"/>
              </a:lnSpc>
            </a:pPr>
            <a:r>
              <a:rPr sz="1600" b="0">
                <a:solidFill>
                  <a:srgbClr val="A7B1C2"/>
                </a:solidFill>
                <a:latin typeface="Inter"/>
              </a:rPr>
              <a:t>The same desk that publishes this guide. Web, phone, email, and in person in Los Angeles and Orange County.</a:t>
            </a:r>
          </a:p>
        </p:txBody>
      </p:sp>
      <p:sp>
        <p:nvSpPr>
          <p:cNvPr id="14" name="Rounded Rectangle 13"/>
          <p:cNvSpPr/>
          <p:nvPr/>
        </p:nvSpPr>
        <p:spPr>
          <a:xfrm>
            <a:off x="365760" y="2697480"/>
            <a:ext cx="6675120" cy="3063240"/>
          </a:xfrm>
          <a:prstGeom prst="roundRect">
            <a:avLst>
              <a:gd name="adj" fmla="val 6000"/>
            </a:avLst>
          </a:prstGeom>
          <a:solidFill>
            <a:srgbClr val="12161E"/>
          </a:solidFill>
          <a:ln w="1587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5" name="TextBox 14"/>
          <p:cNvSpPr txBox="1"/>
          <p:nvPr/>
        </p:nvSpPr>
        <p:spPr>
          <a:xfrm>
            <a:off x="621792" y="2880360"/>
            <a:ext cx="6126480" cy="201168"/>
          </a:xfrm>
          <a:prstGeom prst="rect">
            <a:avLst/>
          </a:prstGeom>
          <a:noFill/>
        </p:spPr>
        <p:txBody>
          <a:bodyPr wrap="square" lIns="0" rIns="0" tIns="0" bIns="0" anchor="t"/>
          <a:lstStyle/>
          <a:p>
            <a:pPr algn="l">
              <a:lnSpc>
                <a:spcPct val="112000"/>
              </a:lnSpc>
            </a:pPr>
            <a:r>
              <a:rPr sz="1100" b="1">
                <a:solidFill>
                  <a:srgbClr val="7E8A9C"/>
                </a:solidFill>
                <a:latin typeface="Inter"/>
              </a:rPr>
              <a:t>WEB</a:t>
            </a:r>
          </a:p>
        </p:txBody>
      </p:sp>
      <p:sp>
        <p:nvSpPr>
          <p:cNvPr id="16" name="TextBox 15"/>
          <p:cNvSpPr txBox="1"/>
          <p:nvPr/>
        </p:nvSpPr>
        <p:spPr>
          <a:xfrm>
            <a:off x="621792" y="3081528"/>
            <a:ext cx="6126480" cy="329184"/>
          </a:xfrm>
          <a:prstGeom prst="rect">
            <a:avLst/>
          </a:prstGeom>
          <a:noFill/>
        </p:spPr>
        <p:txBody>
          <a:bodyPr wrap="square" lIns="0" rIns="0" tIns="0" bIns="0" anchor="t"/>
          <a:lstStyle/>
          <a:p>
            <a:pPr algn="l">
              <a:lnSpc>
                <a:spcPct val="112000"/>
              </a:lnSpc>
            </a:pPr>
            <a:r>
              <a:rPr sz="2000" b="1">
                <a:solidFill>
                  <a:srgbClr val="F4F7FB"/>
                </a:solidFill>
                <a:latin typeface="Inter"/>
              </a:rPr>
              <a:t>registermysite.com</a:t>
            </a:r>
          </a:p>
        </p:txBody>
      </p:sp>
      <p:sp>
        <p:nvSpPr>
          <p:cNvPr id="17" name="TextBox 16"/>
          <p:cNvSpPr txBox="1"/>
          <p:nvPr/>
        </p:nvSpPr>
        <p:spPr>
          <a:xfrm>
            <a:off x="621792" y="3557015"/>
            <a:ext cx="6126480" cy="201168"/>
          </a:xfrm>
          <a:prstGeom prst="rect">
            <a:avLst/>
          </a:prstGeom>
          <a:noFill/>
        </p:spPr>
        <p:txBody>
          <a:bodyPr wrap="square" lIns="0" rIns="0" tIns="0" bIns="0" anchor="t"/>
          <a:lstStyle/>
          <a:p>
            <a:pPr algn="l">
              <a:lnSpc>
                <a:spcPct val="112000"/>
              </a:lnSpc>
            </a:pPr>
            <a:r>
              <a:rPr sz="1100" b="1">
                <a:solidFill>
                  <a:srgbClr val="7E8A9C"/>
                </a:solidFill>
                <a:latin typeface="Inter"/>
              </a:rPr>
              <a:t>PHONE</a:t>
            </a:r>
          </a:p>
        </p:txBody>
      </p:sp>
      <p:sp>
        <p:nvSpPr>
          <p:cNvPr id="18" name="TextBox 17"/>
          <p:cNvSpPr txBox="1"/>
          <p:nvPr/>
        </p:nvSpPr>
        <p:spPr>
          <a:xfrm>
            <a:off x="621792" y="3758183"/>
            <a:ext cx="6126480" cy="329184"/>
          </a:xfrm>
          <a:prstGeom prst="rect">
            <a:avLst/>
          </a:prstGeom>
          <a:noFill/>
        </p:spPr>
        <p:txBody>
          <a:bodyPr wrap="square" lIns="0" rIns="0" tIns="0" bIns="0" anchor="t"/>
          <a:lstStyle/>
          <a:p>
            <a:pPr algn="l">
              <a:lnSpc>
                <a:spcPct val="112000"/>
              </a:lnSpc>
            </a:pPr>
            <a:r>
              <a:rPr sz="2000" b="1">
                <a:solidFill>
                  <a:srgbClr val="F4F7FB"/>
                </a:solidFill>
                <a:latin typeface="Inter"/>
              </a:rPr>
              <a:t>(562) 751-4597</a:t>
            </a:r>
          </a:p>
        </p:txBody>
      </p:sp>
      <p:sp>
        <p:nvSpPr>
          <p:cNvPr id="19" name="TextBox 18"/>
          <p:cNvSpPr txBox="1"/>
          <p:nvPr/>
        </p:nvSpPr>
        <p:spPr>
          <a:xfrm>
            <a:off x="621792" y="4233672"/>
            <a:ext cx="6126480" cy="201168"/>
          </a:xfrm>
          <a:prstGeom prst="rect">
            <a:avLst/>
          </a:prstGeom>
          <a:noFill/>
        </p:spPr>
        <p:txBody>
          <a:bodyPr wrap="square" lIns="0" rIns="0" tIns="0" bIns="0" anchor="t"/>
          <a:lstStyle/>
          <a:p>
            <a:pPr algn="l">
              <a:lnSpc>
                <a:spcPct val="112000"/>
              </a:lnSpc>
            </a:pPr>
            <a:r>
              <a:rPr sz="1100" b="1">
                <a:solidFill>
                  <a:srgbClr val="7E8A9C"/>
                </a:solidFill>
                <a:latin typeface="Inter"/>
              </a:rPr>
              <a:t>EMAIL</a:t>
            </a:r>
          </a:p>
        </p:txBody>
      </p:sp>
      <p:sp>
        <p:nvSpPr>
          <p:cNvPr id="20" name="TextBox 19"/>
          <p:cNvSpPr txBox="1"/>
          <p:nvPr/>
        </p:nvSpPr>
        <p:spPr>
          <a:xfrm>
            <a:off x="621792" y="4434840"/>
            <a:ext cx="6126480" cy="329184"/>
          </a:xfrm>
          <a:prstGeom prst="rect">
            <a:avLst/>
          </a:prstGeom>
          <a:noFill/>
        </p:spPr>
        <p:txBody>
          <a:bodyPr wrap="square" lIns="0" rIns="0" tIns="0" bIns="0" anchor="t"/>
          <a:lstStyle/>
          <a:p>
            <a:pPr algn="l">
              <a:lnSpc>
                <a:spcPct val="112000"/>
              </a:lnSpc>
            </a:pPr>
            <a:r>
              <a:rPr sz="2000" b="1">
                <a:solidFill>
                  <a:srgbClr val="F4F7FB"/>
                </a:solidFill>
                <a:latin typeface="Inter"/>
              </a:rPr>
              <a:t>info@registermysite.com</a:t>
            </a:r>
          </a:p>
        </p:txBody>
      </p:sp>
      <p:sp>
        <p:nvSpPr>
          <p:cNvPr id="21" name="TextBox 20"/>
          <p:cNvSpPr txBox="1"/>
          <p:nvPr/>
        </p:nvSpPr>
        <p:spPr>
          <a:xfrm>
            <a:off x="621792" y="4910328"/>
            <a:ext cx="6126480" cy="201168"/>
          </a:xfrm>
          <a:prstGeom prst="rect">
            <a:avLst/>
          </a:prstGeom>
          <a:noFill/>
        </p:spPr>
        <p:txBody>
          <a:bodyPr wrap="square" lIns="0" rIns="0" tIns="0" bIns="0" anchor="t"/>
          <a:lstStyle/>
          <a:p>
            <a:pPr algn="l">
              <a:lnSpc>
                <a:spcPct val="112000"/>
              </a:lnSpc>
            </a:pPr>
            <a:r>
              <a:rPr sz="1100" b="1">
                <a:solidFill>
                  <a:srgbClr val="7E8A9C"/>
                </a:solidFill>
                <a:latin typeface="Inter"/>
              </a:rPr>
              <a:t>IN PERSON</a:t>
            </a:r>
          </a:p>
        </p:txBody>
      </p:sp>
      <p:sp>
        <p:nvSpPr>
          <p:cNvPr id="22" name="TextBox 21"/>
          <p:cNvSpPr txBox="1"/>
          <p:nvPr/>
        </p:nvSpPr>
        <p:spPr>
          <a:xfrm>
            <a:off x="621792" y="5111496"/>
            <a:ext cx="6126480" cy="329184"/>
          </a:xfrm>
          <a:prstGeom prst="rect">
            <a:avLst/>
          </a:prstGeom>
          <a:noFill/>
        </p:spPr>
        <p:txBody>
          <a:bodyPr wrap="square" lIns="0" rIns="0" tIns="0" bIns="0" anchor="t"/>
          <a:lstStyle/>
          <a:p>
            <a:pPr algn="l">
              <a:lnSpc>
                <a:spcPct val="112000"/>
              </a:lnSpc>
            </a:pPr>
            <a:r>
              <a:rPr sz="2000" b="1">
                <a:solidFill>
                  <a:srgbClr val="F4F7FB"/>
                </a:solidFill>
                <a:latin typeface="Inter"/>
              </a:rPr>
              <a:t>Los Angeles and Orange County</a:t>
            </a:r>
          </a:p>
        </p:txBody>
      </p:sp>
      <p:sp>
        <p:nvSpPr>
          <p:cNvPr id="23" name="Rounded Rectangle 22"/>
          <p:cNvSpPr/>
          <p:nvPr/>
        </p:nvSpPr>
        <p:spPr>
          <a:xfrm>
            <a:off x="7360920" y="2697480"/>
            <a:ext cx="4434840" cy="3063240"/>
          </a:xfrm>
          <a:prstGeom prst="roundRect">
            <a:avLst>
              <a:gd name="adj" fmla="val 6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4" name="TextBox 23"/>
          <p:cNvSpPr txBox="1"/>
          <p:nvPr/>
        </p:nvSpPr>
        <p:spPr>
          <a:xfrm>
            <a:off x="7589520" y="2880360"/>
            <a:ext cx="4023360" cy="219456"/>
          </a:xfrm>
          <a:prstGeom prst="rect">
            <a:avLst/>
          </a:prstGeom>
          <a:noFill/>
        </p:spPr>
        <p:txBody>
          <a:bodyPr wrap="square" lIns="0" rIns="0" tIns="0" bIns="0" anchor="t"/>
          <a:lstStyle/>
          <a:p>
            <a:pPr algn="l">
              <a:lnSpc>
                <a:spcPct val="112000"/>
              </a:lnSpc>
            </a:pPr>
            <a:r>
              <a:rPr sz="1200" b="1">
                <a:solidFill>
                  <a:srgbClr val="2DD4BF"/>
                </a:solidFill>
                <a:latin typeface="Inter"/>
              </a:rPr>
              <a:t>SVG STUDIO</a:t>
            </a:r>
          </a:p>
        </p:txBody>
      </p:sp>
      <p:sp>
        <p:nvSpPr>
          <p:cNvPr id="25" name="TextBox 24"/>
          <p:cNvSpPr txBox="1"/>
          <p:nvPr/>
        </p:nvSpPr>
        <p:spPr>
          <a:xfrm>
            <a:off x="7589520" y="3200400"/>
            <a:ext cx="4023360" cy="1234440"/>
          </a:xfrm>
          <a:prstGeom prst="rect">
            <a:avLst/>
          </a:prstGeom>
          <a:noFill/>
        </p:spPr>
        <p:txBody>
          <a:bodyPr wrap="square" lIns="0" rIns="0" tIns="0" bIns="0" anchor="t"/>
          <a:lstStyle/>
          <a:p>
            <a:pPr algn="l">
              <a:lnSpc>
                <a:spcPct val="112000"/>
              </a:lnSpc>
            </a:pPr>
            <a:r>
              <a:rPr sz="1500" b="1">
                <a:solidFill>
                  <a:srgbClr val="F4F7FB"/>
                </a:solidFill>
                <a:latin typeface="IBM Plex Mono"/>
              </a:rPr>
              <a:t>svg-studio.registermysite.com</a:t>
            </a:r>
          </a:p>
        </p:txBody>
      </p:sp>
      <p:sp>
        <p:nvSpPr>
          <p:cNvPr id="26" name="TextBox 25"/>
          <p:cNvSpPr txBox="1"/>
          <p:nvPr/>
        </p:nvSpPr>
        <p:spPr>
          <a:xfrm>
            <a:off x="7589520" y="4526280"/>
            <a:ext cx="4023360" cy="960120"/>
          </a:xfrm>
          <a:prstGeom prst="rect">
            <a:avLst/>
          </a:prstGeom>
          <a:noFill/>
        </p:spPr>
        <p:txBody>
          <a:bodyPr wrap="square" lIns="0" rIns="0" tIns="0" bIns="0" anchor="t"/>
          <a:lstStyle/>
          <a:p>
            <a:pPr algn="l">
              <a:lnSpc>
                <a:spcPct val="115000"/>
              </a:lnSpc>
            </a:pPr>
            <a:r>
              <a:rPr sz="1400" b="0">
                <a:solidFill>
                  <a:srgbClr val="A7B1C2"/>
                </a:solidFill>
                <a:latin typeface="Inter"/>
              </a:rPr>
              <a:t>Live page from this walk: sites.registermysite.com/bistro-lumi-re/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