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This is a step-by-step guide to HTML Studio. We'll pick a template, edit it, add a visitor counter, save a project, and publish it on a zone. The studio is at html-studio dot registermysite dot com, and the header says HTML Studio 2.0 RegisterMySite. We recorded this walkthrough on the third of October, 2026. This guide lives at registermysite dot com slash guides slash html-studio-guide. I'll point only at what that walkthrough actually showed, and we'll stay on the Free plan the whole way.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path before we touch a screen. One, create an account. Two, choose a template. Three, edit the brand and the hero heading. Four, add a visitor counter. Five, save the canvas as a project. Six, publish it and visit the page. A tip, and it's worth keeping: stay on the Free plan. This walkthrough did not buy anything. You can follow all six steps without a paid plan. HTML Studio itself is at html-studio dot registermysite dot com, and the header there says HTML Studio 2.0 RegisterMySite.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is the account. Go to registermysite dot com slash login, and open the Create Account tab. That's the tab we've marked. The login page says, new accounts require email verification. After signup, the page said: Account created. We've sent a verification link to the email. Please check your inbox and your spam, and click the link within one hour. So here's the warning. New accounts must click that verification link within one hour, and the link arrives by email. The name Jane Doe, and the address you at example dot com, are the form's own sample placeholders. They are not our account.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choose the template. The card we used is Bistro Lumière, in the category Restaurant, Hospitality. The card says: fine-dining restaurant with filterable menu, cart, online ordering links, and editable brand. On the card preview, the original hero line is Where Atmosphere Meets Gastronomy. There are two buttons under that list. View template only previews the page. Use in Studio, the button we've marked, loads that template onto the canvas. That's the one to click. Once it loads, you're on the canvas and ready to edit the brand.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we edit. Open the Restaurant nav section, and set the BRAND field to exactly Maple Street Bakery, Demo, with that capitalisation and the word Demo in parentheses. We've marked the field. The sticky nav in the preview updates to the same name. We left the other fields as the template wrote them. CTA text stayed Reserve a Table, and the CTA URL stayed hash reserve. On this screen the header says Ready, plus a project id. The crop cuts that id short. The full id is written when we save the project. Don't try to read the rest of it off this picture.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Stay in the editor and open Restaurant hero. Set the HEADING field to exactly Freshly Baked on Maple Street. That's the field we've marked. A tip from this step: we left the subheading and the kicker as the template wrote them. The subheading is still Seasonal ingredients. Timeless techniques. An unforgettable evening under warm lights. The kicker is still Welcome to. Look at the header on this crop. It says Saved, and it says No project id. A template sitting on the canvas is not a saved project until you create one. We'll do that two steps from now.</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we add anything else, look at what we did not change. This is the top of the live page, and we've marked the photograph. That photo is still the Bistro Lumière sample. Here's the warning. The menu, the phone, the address, and the photos stay as Bistro Lumière sample content until you edit those sections. Changing the brand and one heading does not replace the rest of the template. The footer still has sample data, including a phone number and a Bistro-style address. We'll point at that phone when we reach the counter.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the visitor counter. We built it in Widget Studio, at widget-studio dot registermysite dot com. We don't have a picture of Widget Studio, so this slide shows the result inside HTML Studio, not a drawing of that other screen. Over there, the buttons we used were Export to HTML Studio, and Send embed back to HTML Studio. Back here, the section title starts Widget, Launch your static site faster with RegisterMySite Widget Studio. The embedded HTML comment includes RegisterMySite Widget Studio, counter. We've marked WIDGET TYPE. It reads counter. Tip: if the type does not say counter, you exported a different widget.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Save the project, or the canvas never gets an id. Open Settings from the studio, and stay on the Projects tab. It says Free plan, two of three projects, and one of three deploys. Leave that line in view. Click Create project from canvas. That's mark one. A card appears: Maple Street Bakery Studio Guide, with four files, and Files, Edit, and Delete. That's mark two. Warning: until you do this, the header can say No project id. The other card, html-studio tattoo guide, was already on the account. It isn't part of this walkthrough. The full project id is in the footnote. The header crops only show the start of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dialog from the Export and Deploy button. The title is Export and deploy. The body says HTML is published to a path slug on the zone you pick, and no new Worker is created. We've marked the zone and the slug. The zone is sites dot registermysite dot com. The slug is maple-street-bakery-studio-guide. Under the URL, the dialog says you own this slug, publish will update it. Download HTML saves a file. Publish slug is the button that publishes. Cancel does not publish. The project name in this dialog still said Bistro Lumière. The public URL uses the slug, not that name.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Publish slug, open the page. The address is https://sites.registermysite.com/maple-street-bakery-studio-guide/ with the slash at the end. We've marked the two edits you should see straight away. In the nav, the brand reads Maple Street Bakery, Demo. The headline reads Freshly Baked on Maple Street. If those two match, the slug published the project you saved. Don't stop at the headline. The rest of the page can still be the template, The next slide is the counter, still on that same live page.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Scroll the live page until you find the visitor counter. It's labeled Live Visitors, and we've marked it. There are four boxes: last 24 hours, last 7 days, last 30 days, and total visits. In this screenshot, each box shows 1. That is only what was on the screen when we captured it. It is not a typical count, and there is nothing else on the screen to explain the number. Warning: the phone number above the widget is still the template's, 555, 123, 4567. The footer still has other Bistro-style sample data too, including the address. Changing the brand and one heading did not replace the rest of the template.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the whole path, one line at a time. Create the account, and click the verification link within one hour. Choose Bistro Lumière, and click Use in Studio. Set the brand and the hero heading, and remember the rest is still the template. Add the visitor counter, and check the type says counter. Save the project from the canvas, so the header has a project id. Publish the slug, and open the live page. If you'd like a hand with any of that, you can reach us at registermysite dot com, call 562, 751, 4597, or email info at registermysite dot com. We also meet in person in Los Angeles and Orange County. Thanks for following the walkthrough.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69862"/>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a:t>
            </a:r>
          </a:p>
        </p:txBody>
      </p:sp>
      <p:sp>
        <p:nvSpPr>
          <p:cNvPr id="10" name="TextBox 9"/>
          <p:cNvSpPr txBox="1"/>
          <p:nvPr/>
        </p:nvSpPr>
        <p:spPr>
          <a:xfrm>
            <a:off x="621792" y="6351574"/>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This guide lives at https://registermysite.com/guides/html-studio-guide</a:t>
            </a:r>
          </a:p>
        </p:txBody>
      </p:sp>
      <p:sp>
        <p:nvSpPr>
          <p:cNvPr id="11" name="TextBox 10"/>
          <p:cNvSpPr txBox="1"/>
          <p:nvPr/>
        </p:nvSpPr>
        <p:spPr>
          <a:xfrm>
            <a:off x="365760" y="1051560"/>
            <a:ext cx="5760720" cy="256032"/>
          </a:xfrm>
          <a:prstGeom prst="rect">
            <a:avLst/>
          </a:prstGeom>
          <a:noFill/>
        </p:spPr>
        <p:txBody>
          <a:bodyPr wrap="square" lIns="0" rIns="0" tIns="0" bIns="0" anchor="t"/>
          <a:lstStyle/>
          <a:p>
            <a:pPr algn="l">
              <a:lnSpc>
                <a:spcPct val="112000"/>
              </a:lnSpc>
            </a:pPr>
            <a:r>
              <a:rPr sz="1200" b="1">
                <a:solidFill>
                  <a:srgbClr val="2DD4BF"/>
                </a:solidFill>
                <a:latin typeface="Inter"/>
              </a:rPr>
              <a:t>REGISTERMYSITE  ·  CLIENT TRAINING</a:t>
            </a:r>
          </a:p>
        </p:txBody>
      </p:sp>
      <p:sp>
        <p:nvSpPr>
          <p:cNvPr id="12" name="TextBox 11"/>
          <p:cNvSpPr txBox="1"/>
          <p:nvPr/>
        </p:nvSpPr>
        <p:spPr>
          <a:xfrm>
            <a:off x="365760" y="1417320"/>
            <a:ext cx="5852160" cy="1234440"/>
          </a:xfrm>
          <a:prstGeom prst="rect">
            <a:avLst/>
          </a:prstGeom>
          <a:noFill/>
        </p:spPr>
        <p:txBody>
          <a:bodyPr wrap="square" lIns="0" rIns="0" tIns="0" bIns="0" anchor="t"/>
          <a:lstStyle/>
          <a:p>
            <a:pPr algn="l">
              <a:lnSpc>
                <a:spcPct val="95000"/>
              </a:lnSpc>
            </a:pPr>
            <a:r>
              <a:rPr sz="6000" b="1">
                <a:solidFill>
                  <a:srgbClr val="F4F7FB"/>
                </a:solidFill>
                <a:latin typeface="Inter"/>
              </a:rPr>
              <a:t>HTML Studio</a:t>
            </a:r>
          </a:p>
        </p:txBody>
      </p:sp>
      <p:sp>
        <p:nvSpPr>
          <p:cNvPr id="13" name="Rectangle 12"/>
          <p:cNvSpPr/>
          <p:nvPr/>
        </p:nvSpPr>
        <p:spPr>
          <a:xfrm>
            <a:off x="384048" y="2788920"/>
            <a:ext cx="1280160" cy="6400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TextBox 13"/>
          <p:cNvSpPr txBox="1"/>
          <p:nvPr/>
        </p:nvSpPr>
        <p:spPr>
          <a:xfrm>
            <a:off x="365760" y="2999232"/>
            <a:ext cx="5623560" cy="1234440"/>
          </a:xfrm>
          <a:prstGeom prst="rect">
            <a:avLst/>
          </a:prstGeom>
          <a:noFill/>
        </p:spPr>
        <p:txBody>
          <a:bodyPr wrap="square" lIns="0" rIns="0" tIns="0" bIns="0" anchor="t"/>
          <a:lstStyle/>
          <a:p>
            <a:pPr algn="l">
              <a:lnSpc>
                <a:spcPct val="115000"/>
              </a:lnSpc>
            </a:pPr>
            <a:r>
              <a:rPr sz="1800" b="0">
                <a:solidFill>
                  <a:srgbClr val="A7B1C2"/>
                </a:solidFill>
                <a:latin typeface="Inter"/>
              </a:rPr>
              <a:t>A step-by-step guide to pick a template, edit it, add a visitor counter, save a project, and publish it on a zone.</a:t>
            </a:r>
          </a:p>
        </p:txBody>
      </p:sp>
      <p:sp>
        <p:nvSpPr>
          <p:cNvPr id="15" name="Rounded Rectangle 14"/>
          <p:cNvSpPr/>
          <p:nvPr/>
        </p:nvSpPr>
        <p:spPr>
          <a:xfrm>
            <a:off x="365760" y="4434840"/>
            <a:ext cx="1019865" cy="329184"/>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200" b="1">
                <a:solidFill>
                  <a:srgbClr val="F4F7FB"/>
                </a:solidFill>
                <a:latin typeface="Inter"/>
              </a:rPr>
              <a:t>Template</a:t>
            </a:r>
          </a:p>
        </p:txBody>
      </p:sp>
      <p:sp>
        <p:nvSpPr>
          <p:cNvPr id="16" name="Rounded Rectangle 15"/>
          <p:cNvSpPr/>
          <p:nvPr/>
        </p:nvSpPr>
        <p:spPr>
          <a:xfrm>
            <a:off x="1477065" y="4434840"/>
            <a:ext cx="614934" cy="329184"/>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200" b="1">
                <a:solidFill>
                  <a:srgbClr val="F4F7FB"/>
                </a:solidFill>
                <a:latin typeface="Inter"/>
              </a:rPr>
              <a:t>Edit</a:t>
            </a:r>
          </a:p>
        </p:txBody>
      </p:sp>
      <p:sp>
        <p:nvSpPr>
          <p:cNvPr id="17" name="Rounded Rectangle 16"/>
          <p:cNvSpPr/>
          <p:nvPr/>
        </p:nvSpPr>
        <p:spPr>
          <a:xfrm>
            <a:off x="2183439" y="4434840"/>
            <a:ext cx="932307" cy="329184"/>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200" b="1">
                <a:solidFill>
                  <a:srgbClr val="F4F7FB"/>
                </a:solidFill>
                <a:latin typeface="Inter"/>
              </a:rPr>
              <a:t>Counter</a:t>
            </a:r>
          </a:p>
        </p:txBody>
      </p:sp>
      <p:sp>
        <p:nvSpPr>
          <p:cNvPr id="18" name="Rounded Rectangle 17"/>
          <p:cNvSpPr/>
          <p:nvPr/>
        </p:nvSpPr>
        <p:spPr>
          <a:xfrm>
            <a:off x="3207186" y="4434840"/>
            <a:ext cx="694277" cy="329184"/>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200" b="1">
                <a:solidFill>
                  <a:srgbClr val="F4F7FB"/>
                </a:solidFill>
                <a:latin typeface="Inter"/>
              </a:rPr>
              <a:t>Save</a:t>
            </a:r>
          </a:p>
        </p:txBody>
      </p:sp>
      <p:sp>
        <p:nvSpPr>
          <p:cNvPr id="19" name="Rounded Rectangle 18"/>
          <p:cNvSpPr/>
          <p:nvPr/>
        </p:nvSpPr>
        <p:spPr>
          <a:xfrm>
            <a:off x="3992903" y="4434840"/>
            <a:ext cx="881657" cy="329184"/>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200" b="1">
                <a:solidFill>
                  <a:srgbClr val="F4F7FB"/>
                </a:solidFill>
                <a:latin typeface="Inter"/>
              </a:rPr>
              <a:t>Publish</a:t>
            </a:r>
          </a:p>
        </p:txBody>
      </p:sp>
      <p:sp>
        <p:nvSpPr>
          <p:cNvPr id="20" name="TextBox 19"/>
          <p:cNvSpPr txBox="1"/>
          <p:nvPr/>
        </p:nvSpPr>
        <p:spPr>
          <a:xfrm>
            <a:off x="365760" y="4937760"/>
            <a:ext cx="5669280" cy="640080"/>
          </a:xfrm>
          <a:prstGeom prst="rect">
            <a:avLst/>
          </a:prstGeom>
          <a:noFill/>
        </p:spPr>
        <p:txBody>
          <a:bodyPr wrap="square" lIns="0" rIns="0" tIns="0" bIns="0" anchor="t"/>
          <a:lstStyle/>
          <a:p>
            <a:pPr algn="l">
              <a:lnSpc>
                <a:spcPct val="112000"/>
              </a:lnSpc>
            </a:pPr>
            <a:r>
              <a:rPr sz="1300" b="0">
                <a:solidFill>
                  <a:srgbClr val="7E8A9C"/>
                </a:solidFill>
                <a:latin typeface="Inter"/>
              </a:rPr>
              <a:t>Walkthrough recorded 3 October 2026. Free plan. Nothing on these slides was purchased.</a:t>
            </a:r>
          </a:p>
        </p:txBody>
      </p:sp>
      <p:sp>
        <p:nvSpPr>
          <p:cNvPr id="21" name="Rounded Rectangle 20"/>
          <p:cNvSpPr/>
          <p:nvPr/>
        </p:nvSpPr>
        <p:spPr>
          <a:xfrm>
            <a:off x="6309360" y="1051560"/>
            <a:ext cx="5623560" cy="292608"/>
          </a:xfrm>
          <a:prstGeom prst="roundRect">
            <a:avLst>
              <a:gd name="adj" fmla="val 40000"/>
            </a:avLst>
          </a:prstGeom>
          <a:solidFill>
            <a:srgbClr val="1A2030"/>
          </a:solidFill>
          <a:ln w="9525">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6419088" y="1143000"/>
            <a:ext cx="109728" cy="109728"/>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6583680" y="1143000"/>
            <a:ext cx="109728" cy="10972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Oval 23"/>
          <p:cNvSpPr/>
          <p:nvPr/>
        </p:nvSpPr>
        <p:spPr>
          <a:xfrm>
            <a:off x="6748272" y="1143000"/>
            <a:ext cx="109728" cy="109728"/>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5" name="TextBox 24"/>
          <p:cNvSpPr txBox="1"/>
          <p:nvPr/>
        </p:nvSpPr>
        <p:spPr>
          <a:xfrm>
            <a:off x="6967728" y="1088136"/>
            <a:ext cx="4846320" cy="219456"/>
          </a:xfrm>
          <a:prstGeom prst="rect">
            <a:avLst/>
          </a:prstGeom>
          <a:noFill/>
        </p:spPr>
        <p:txBody>
          <a:bodyPr wrap="square" lIns="0" rIns="0" tIns="0" bIns="0" anchor="ctr"/>
          <a:lstStyle/>
          <a:p>
            <a:pPr algn="l">
              <a:lnSpc>
                <a:spcPct val="112000"/>
              </a:lnSpc>
            </a:pPr>
            <a:r>
              <a:rPr sz="900" b="0">
                <a:solidFill>
                  <a:srgbClr val="A7B1C2"/>
                </a:solidFill>
                <a:latin typeface="IBM Plex Mono"/>
              </a:rPr>
              <a:t>sites.registermysite.com/maple-street-bakery-studio-guide/</a:t>
            </a:r>
          </a:p>
        </p:txBody>
      </p:sp>
      <p:pic>
        <p:nvPicPr>
          <p:cNvPr id="26" name="Picture 25" descr="image.jpg"/>
          <p:cNvPicPr>
            <a:picLocks noChangeAspect="1"/>
          </p:cNvPicPr>
          <p:nvPr/>
        </p:nvPicPr>
        <p:blipFill>
          <a:blip r:embed="rId3"/>
          <a:stretch>
            <a:fillRect/>
          </a:stretch>
        </p:blipFill>
        <p:spPr>
          <a:xfrm>
            <a:off x="6309360" y="1344168"/>
            <a:ext cx="5623560" cy="2855714"/>
          </a:xfrm>
          <a:prstGeom prst="rect">
            <a:avLst/>
          </a:prstGeom>
          <a:ln w="12700">
            <a:solidFill>
              <a:srgbClr val="2A3344"/>
            </a:solidFill>
          </a:ln>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69862"/>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2</a:t>
            </a:r>
          </a:p>
        </p:txBody>
      </p:sp>
      <p:sp>
        <p:nvSpPr>
          <p:cNvPr id="10" name="TextBox 9"/>
          <p:cNvSpPr txBox="1"/>
          <p:nvPr/>
        </p:nvSpPr>
        <p:spPr>
          <a:xfrm>
            <a:off x="621792" y="6351574"/>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HTML Studio is https://html-studio.registermysite.com. The header says HTML Studio 2.0 RegisterMySite.</a:t>
            </a:r>
          </a:p>
        </p:txBody>
      </p:sp>
      <p:sp>
        <p:nvSpPr>
          <p:cNvPr id="11" name="TextBox 10"/>
          <p:cNvSpPr txBox="1"/>
          <p:nvPr/>
        </p:nvSpPr>
        <p:spPr>
          <a:xfrm>
            <a:off x="329184" y="694944"/>
            <a:ext cx="7315200" cy="219456"/>
          </a:xfrm>
          <a:prstGeom prst="rect">
            <a:avLst/>
          </a:prstGeom>
          <a:noFill/>
        </p:spPr>
        <p:txBody>
          <a:bodyPr wrap="square" lIns="0" rIns="0" tIns="0" bIns="0" anchor="t"/>
          <a:lstStyle/>
          <a:p>
            <a:pPr algn="l">
              <a:lnSpc>
                <a:spcPct val="112000"/>
              </a:lnSpc>
            </a:pPr>
            <a:r>
              <a:rPr sz="1200" b="1">
                <a:solidFill>
                  <a:srgbClr val="2DD4BF"/>
                </a:solidFill>
                <a:latin typeface="Inter"/>
              </a:rPr>
              <a:t>SIX STEPS</a:t>
            </a:r>
          </a:p>
        </p:txBody>
      </p:sp>
      <p:sp>
        <p:nvSpPr>
          <p:cNvPr id="12" name="TextBox 11"/>
          <p:cNvSpPr txBox="1"/>
          <p:nvPr/>
        </p:nvSpPr>
        <p:spPr>
          <a:xfrm>
            <a:off x="329184" y="914400"/>
            <a:ext cx="8686800" cy="658368"/>
          </a:xfrm>
          <a:prstGeom prst="rect">
            <a:avLst/>
          </a:prstGeom>
          <a:noFill/>
        </p:spPr>
        <p:txBody>
          <a:bodyPr wrap="square" lIns="0" rIns="0" tIns="0" bIns="0" anchor="t"/>
          <a:lstStyle/>
          <a:p>
            <a:pPr algn="l">
              <a:lnSpc>
                <a:spcPct val="112000"/>
              </a:lnSpc>
            </a:pPr>
            <a:r>
              <a:rPr sz="3200" b="1">
                <a:solidFill>
                  <a:srgbClr val="F4F7FB"/>
                </a:solidFill>
                <a:latin typeface="Inter"/>
              </a:rPr>
              <a:t>The path, in order</a:t>
            </a:r>
          </a:p>
        </p:txBody>
      </p:sp>
      <p:sp>
        <p:nvSpPr>
          <p:cNvPr id="13" name="TextBox 12"/>
          <p:cNvSpPr txBox="1"/>
          <p:nvPr/>
        </p:nvSpPr>
        <p:spPr>
          <a:xfrm>
            <a:off x="329184" y="1481328"/>
            <a:ext cx="9144000" cy="365760"/>
          </a:xfrm>
          <a:prstGeom prst="rect">
            <a:avLst/>
          </a:prstGeom>
          <a:noFill/>
        </p:spPr>
        <p:txBody>
          <a:bodyPr wrap="square" lIns="0" rIns="0" tIns="0" bIns="0" anchor="t"/>
          <a:lstStyle/>
          <a:p>
            <a:pPr algn="l">
              <a:lnSpc>
                <a:spcPct val="112000"/>
              </a:lnSpc>
            </a:pPr>
            <a:r>
              <a:rPr sz="1500" b="0">
                <a:solidFill>
                  <a:srgbClr val="A7B1C2"/>
                </a:solidFill>
                <a:latin typeface="Inter"/>
              </a:rPr>
              <a:t>Six steps. Do them in this order, and you end on a page you can open.</a:t>
            </a:r>
          </a:p>
        </p:txBody>
      </p:sp>
      <p:sp>
        <p:nvSpPr>
          <p:cNvPr id="14" name="Rounded Rectangle 13"/>
          <p:cNvSpPr/>
          <p:nvPr/>
        </p:nvSpPr>
        <p:spPr>
          <a:xfrm>
            <a:off x="329184" y="201168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75488" y="217627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1</a:t>
            </a:r>
          </a:p>
        </p:txBody>
      </p:sp>
      <p:sp>
        <p:nvSpPr>
          <p:cNvPr id="16" name="TextBox 15"/>
          <p:cNvSpPr txBox="1"/>
          <p:nvPr/>
        </p:nvSpPr>
        <p:spPr>
          <a:xfrm>
            <a:off x="969264" y="217627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Account</a:t>
            </a:r>
          </a:p>
        </p:txBody>
      </p:sp>
      <p:sp>
        <p:nvSpPr>
          <p:cNvPr id="17" name="TextBox 16"/>
          <p:cNvSpPr txBox="1"/>
          <p:nvPr/>
        </p:nvSpPr>
        <p:spPr>
          <a:xfrm>
            <a:off x="493776" y="268833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Create an account and verify the email.</a:t>
            </a:r>
          </a:p>
        </p:txBody>
      </p:sp>
      <p:sp>
        <p:nvSpPr>
          <p:cNvPr id="18" name="Rounded Rectangle 17"/>
          <p:cNvSpPr/>
          <p:nvPr/>
        </p:nvSpPr>
        <p:spPr>
          <a:xfrm>
            <a:off x="4197096" y="201168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4343400" y="217627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2</a:t>
            </a:r>
          </a:p>
        </p:txBody>
      </p:sp>
      <p:sp>
        <p:nvSpPr>
          <p:cNvPr id="20" name="TextBox 19"/>
          <p:cNvSpPr txBox="1"/>
          <p:nvPr/>
        </p:nvSpPr>
        <p:spPr>
          <a:xfrm>
            <a:off x="4837176" y="217627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Template</a:t>
            </a:r>
          </a:p>
        </p:txBody>
      </p:sp>
      <p:sp>
        <p:nvSpPr>
          <p:cNvPr id="21" name="TextBox 20"/>
          <p:cNvSpPr txBox="1"/>
          <p:nvPr/>
        </p:nvSpPr>
        <p:spPr>
          <a:xfrm>
            <a:off x="4361688" y="268833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Choose Bistro Lumière. Use in Studio.</a:t>
            </a:r>
          </a:p>
        </p:txBody>
      </p:sp>
      <p:sp>
        <p:nvSpPr>
          <p:cNvPr id="22" name="Rounded Rectangle 21"/>
          <p:cNvSpPr/>
          <p:nvPr/>
        </p:nvSpPr>
        <p:spPr>
          <a:xfrm>
            <a:off x="8065007" y="201168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8211311" y="217627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3</a:t>
            </a:r>
          </a:p>
        </p:txBody>
      </p:sp>
      <p:sp>
        <p:nvSpPr>
          <p:cNvPr id="24" name="TextBox 23"/>
          <p:cNvSpPr txBox="1"/>
          <p:nvPr/>
        </p:nvSpPr>
        <p:spPr>
          <a:xfrm>
            <a:off x="8705087" y="217627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Edit</a:t>
            </a:r>
          </a:p>
        </p:txBody>
      </p:sp>
      <p:sp>
        <p:nvSpPr>
          <p:cNvPr id="25" name="TextBox 24"/>
          <p:cNvSpPr txBox="1"/>
          <p:nvPr/>
        </p:nvSpPr>
        <p:spPr>
          <a:xfrm>
            <a:off x="8229599" y="268833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Set the brand and the hero heading.</a:t>
            </a:r>
          </a:p>
        </p:txBody>
      </p:sp>
      <p:sp>
        <p:nvSpPr>
          <p:cNvPr id="26" name="Rounded Rectangle 25"/>
          <p:cNvSpPr/>
          <p:nvPr/>
        </p:nvSpPr>
        <p:spPr>
          <a:xfrm>
            <a:off x="329184" y="347472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75488" y="363931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4</a:t>
            </a:r>
          </a:p>
        </p:txBody>
      </p:sp>
      <p:sp>
        <p:nvSpPr>
          <p:cNvPr id="28" name="TextBox 27"/>
          <p:cNvSpPr txBox="1"/>
          <p:nvPr/>
        </p:nvSpPr>
        <p:spPr>
          <a:xfrm>
            <a:off x="969264" y="363931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Counter</a:t>
            </a:r>
          </a:p>
        </p:txBody>
      </p:sp>
      <p:sp>
        <p:nvSpPr>
          <p:cNvPr id="29" name="TextBox 28"/>
          <p:cNvSpPr txBox="1"/>
          <p:nvPr/>
        </p:nvSpPr>
        <p:spPr>
          <a:xfrm>
            <a:off x="493776" y="415137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Add the visitor counter. Type: counter.</a:t>
            </a:r>
          </a:p>
        </p:txBody>
      </p:sp>
      <p:sp>
        <p:nvSpPr>
          <p:cNvPr id="30" name="Rounded Rectangle 29"/>
          <p:cNvSpPr/>
          <p:nvPr/>
        </p:nvSpPr>
        <p:spPr>
          <a:xfrm>
            <a:off x="4197096" y="347472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Oval 30"/>
          <p:cNvSpPr/>
          <p:nvPr/>
        </p:nvSpPr>
        <p:spPr>
          <a:xfrm>
            <a:off x="4343400" y="363931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5</a:t>
            </a:r>
          </a:p>
        </p:txBody>
      </p:sp>
      <p:sp>
        <p:nvSpPr>
          <p:cNvPr id="32" name="TextBox 31"/>
          <p:cNvSpPr txBox="1"/>
          <p:nvPr/>
        </p:nvSpPr>
        <p:spPr>
          <a:xfrm>
            <a:off x="4837176" y="363931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Save</a:t>
            </a:r>
          </a:p>
        </p:txBody>
      </p:sp>
      <p:sp>
        <p:nvSpPr>
          <p:cNvPr id="33" name="TextBox 32"/>
          <p:cNvSpPr txBox="1"/>
          <p:nvPr/>
        </p:nvSpPr>
        <p:spPr>
          <a:xfrm>
            <a:off x="4361688" y="415137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Create the project from the canvas.</a:t>
            </a:r>
          </a:p>
        </p:txBody>
      </p:sp>
      <p:sp>
        <p:nvSpPr>
          <p:cNvPr id="34" name="Rounded Rectangle 33"/>
          <p:cNvSpPr/>
          <p:nvPr/>
        </p:nvSpPr>
        <p:spPr>
          <a:xfrm>
            <a:off x="8065007" y="3474720"/>
            <a:ext cx="3703320" cy="1298448"/>
          </a:xfrm>
          <a:prstGeom prst="roundRect">
            <a:avLst>
              <a:gd name="adj" fmla="val 8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8211311" y="3639312"/>
            <a:ext cx="384048" cy="38404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400" b="1">
                <a:solidFill>
                  <a:srgbClr val="04221C"/>
                </a:solidFill>
                <a:latin typeface="Inter"/>
              </a:rPr>
              <a:t>6</a:t>
            </a:r>
          </a:p>
        </p:txBody>
      </p:sp>
      <p:sp>
        <p:nvSpPr>
          <p:cNvPr id="36" name="TextBox 35"/>
          <p:cNvSpPr txBox="1"/>
          <p:nvPr/>
        </p:nvSpPr>
        <p:spPr>
          <a:xfrm>
            <a:off x="8705087" y="3639312"/>
            <a:ext cx="2916936" cy="384048"/>
          </a:xfrm>
          <a:prstGeom prst="rect">
            <a:avLst/>
          </a:prstGeom>
          <a:noFill/>
        </p:spPr>
        <p:txBody>
          <a:bodyPr wrap="square" lIns="0" rIns="0" tIns="0" bIns="0" anchor="ctr"/>
          <a:lstStyle/>
          <a:p>
            <a:pPr algn="l">
              <a:lnSpc>
                <a:spcPct val="112000"/>
              </a:lnSpc>
            </a:pPr>
            <a:r>
              <a:rPr sz="1800" b="1">
                <a:solidFill>
                  <a:srgbClr val="F4F7FB"/>
                </a:solidFill>
                <a:latin typeface="Inter"/>
              </a:rPr>
              <a:t>Publish</a:t>
            </a:r>
          </a:p>
        </p:txBody>
      </p:sp>
      <p:sp>
        <p:nvSpPr>
          <p:cNvPr id="37" name="TextBox 36"/>
          <p:cNvSpPr txBox="1"/>
          <p:nvPr/>
        </p:nvSpPr>
        <p:spPr>
          <a:xfrm>
            <a:off x="8229599" y="4151376"/>
            <a:ext cx="3374136" cy="530352"/>
          </a:xfrm>
          <a:prstGeom prst="rect">
            <a:avLst/>
          </a:prstGeom>
          <a:noFill/>
        </p:spPr>
        <p:txBody>
          <a:bodyPr wrap="square" lIns="0" rIns="0" tIns="0" bIns="0" anchor="t"/>
          <a:lstStyle/>
          <a:p>
            <a:pPr algn="l">
              <a:lnSpc>
                <a:spcPct val="112000"/>
              </a:lnSpc>
            </a:pPr>
            <a:r>
              <a:rPr sz="1300" b="0">
                <a:solidFill>
                  <a:srgbClr val="A7B1C2"/>
                </a:solidFill>
                <a:latin typeface="Inter"/>
              </a:rPr>
              <a:t>Publish the slug, then open the page.</a:t>
            </a:r>
          </a:p>
        </p:txBody>
      </p:sp>
      <p:sp>
        <p:nvSpPr>
          <p:cNvPr id="38" name="Rounded Rectangle 37"/>
          <p:cNvSpPr/>
          <p:nvPr/>
        </p:nvSpPr>
        <p:spPr>
          <a:xfrm>
            <a:off x="329184" y="4956048"/>
            <a:ext cx="7863840" cy="681857"/>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Rectangle 38"/>
          <p:cNvSpPr/>
          <p:nvPr/>
        </p:nvSpPr>
        <p:spPr>
          <a:xfrm>
            <a:off x="329184" y="5065776"/>
            <a:ext cx="64008" cy="462401"/>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Oval 39"/>
          <p:cNvSpPr/>
          <p:nvPr/>
        </p:nvSpPr>
        <p:spPr>
          <a:xfrm>
            <a:off x="539496" y="5065776"/>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1" name="Rectangle 40"/>
          <p:cNvSpPr/>
          <p:nvPr/>
        </p:nvSpPr>
        <p:spPr>
          <a:xfrm>
            <a:off x="585216" y="5230368"/>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2" name="Rectangle 41"/>
          <p:cNvSpPr/>
          <p:nvPr/>
        </p:nvSpPr>
        <p:spPr>
          <a:xfrm>
            <a:off x="594360" y="5285232"/>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3" name="Oval 42"/>
          <p:cNvSpPr/>
          <p:nvPr/>
        </p:nvSpPr>
        <p:spPr>
          <a:xfrm>
            <a:off x="626364" y="5120640"/>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4" name="TextBox 43"/>
          <p:cNvSpPr txBox="1"/>
          <p:nvPr/>
        </p:nvSpPr>
        <p:spPr>
          <a:xfrm>
            <a:off x="841248" y="5029200"/>
            <a:ext cx="720547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45" name="TextBox 44"/>
          <p:cNvSpPr txBox="1"/>
          <p:nvPr/>
        </p:nvSpPr>
        <p:spPr>
          <a:xfrm>
            <a:off x="841248" y="5266944"/>
            <a:ext cx="7205472" cy="297809"/>
          </a:xfrm>
          <a:prstGeom prst="rect">
            <a:avLst/>
          </a:prstGeom>
          <a:noFill/>
        </p:spPr>
        <p:txBody>
          <a:bodyPr wrap="square" lIns="0" rIns="0" tIns="0" bIns="0" anchor="t"/>
          <a:lstStyle/>
          <a:p>
            <a:pPr algn="l">
              <a:lnSpc>
                <a:spcPct val="110000"/>
              </a:lnSpc>
            </a:pPr>
            <a:r>
              <a:rPr sz="1400" b="0">
                <a:solidFill>
                  <a:srgbClr val="F4F7FB"/>
                </a:solidFill>
                <a:latin typeface="Inter"/>
              </a:rPr>
              <a:t>Stay on the Free plan. This walkthrough did not buy anything.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1 OF 6</a:t>
            </a:r>
            <a:r>
              <a:rPr sz="1100" b="0">
                <a:solidFill>
                  <a:srgbClr val="A7B1C2"/>
                </a:solidFill>
                <a:latin typeface="Inter"/>
              </a:rPr>
              <a:t>   ·   ACCOUNT</a:t>
            </a:r>
          </a:p>
        </p:txBody>
      </p:sp>
      <p:sp>
        <p:nvSpPr>
          <p:cNvPr id="9" name="Oval 8"/>
          <p:cNvSpPr/>
          <p:nvPr/>
        </p:nvSpPr>
        <p:spPr>
          <a:xfrm>
            <a:off x="292608" y="6369862"/>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3</a:t>
            </a:r>
          </a:p>
        </p:txBody>
      </p:sp>
      <p:sp>
        <p:nvSpPr>
          <p:cNvPr id="10" name="TextBox 9"/>
          <p:cNvSpPr txBox="1"/>
          <p:nvPr/>
        </p:nvSpPr>
        <p:spPr>
          <a:xfrm>
            <a:off x="621792" y="6351574"/>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The name and email in the picture are the form's sample placeholders, not an account from this walkthrough.</a:t>
            </a:r>
          </a:p>
        </p:txBody>
      </p:sp>
      <p:sp>
        <p:nvSpPr>
          <p:cNvPr id="11" name="Rounded Rectangle 10"/>
          <p:cNvSpPr/>
          <p:nvPr/>
        </p:nvSpPr>
        <p:spPr>
          <a:xfrm>
            <a:off x="7559476" y="758952"/>
            <a:ext cx="4357898" cy="4494082"/>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7504612" y="694944"/>
            <a:ext cx="4357898" cy="4494082"/>
          </a:xfrm>
          <a:prstGeom prst="rect">
            <a:avLst/>
          </a:prstGeom>
          <a:ln w="12700">
            <a:solidFill>
              <a:srgbClr val="2A3344"/>
            </a:solidFill>
          </a:ln>
        </p:spPr>
      </p:pic>
      <p:sp>
        <p:nvSpPr>
          <p:cNvPr id="13" name="TextBox 12"/>
          <p:cNvSpPr txBox="1"/>
          <p:nvPr/>
        </p:nvSpPr>
        <p:spPr>
          <a:xfrm>
            <a:off x="292608" y="694944"/>
            <a:ext cx="6919396" cy="219456"/>
          </a:xfrm>
          <a:prstGeom prst="rect">
            <a:avLst/>
          </a:prstGeom>
          <a:noFill/>
        </p:spPr>
        <p:txBody>
          <a:bodyPr wrap="square" lIns="0" rIns="0" tIns="0" bIns="0" anchor="t"/>
          <a:lstStyle/>
          <a:p>
            <a:pPr algn="l">
              <a:lnSpc>
                <a:spcPct val="112000"/>
              </a:lnSpc>
            </a:pPr>
            <a:r>
              <a:rPr sz="1100" b="1">
                <a:solidFill>
                  <a:srgbClr val="2DD4BF"/>
                </a:solidFill>
                <a:latin typeface="Inter"/>
              </a:rPr>
              <a:t>SLIDE 3 OF 13</a:t>
            </a:r>
          </a:p>
        </p:txBody>
      </p:sp>
      <p:sp>
        <p:nvSpPr>
          <p:cNvPr id="14" name="TextBox 13"/>
          <p:cNvSpPr txBox="1"/>
          <p:nvPr/>
        </p:nvSpPr>
        <p:spPr>
          <a:xfrm>
            <a:off x="292608" y="969264"/>
            <a:ext cx="6919396" cy="497372"/>
          </a:xfrm>
          <a:prstGeom prst="rect">
            <a:avLst/>
          </a:prstGeom>
          <a:noFill/>
        </p:spPr>
        <p:txBody>
          <a:bodyPr wrap="square" lIns="0" rIns="0" tIns="0" bIns="0" anchor="t"/>
          <a:lstStyle/>
          <a:p>
            <a:pPr algn="l">
              <a:lnSpc>
                <a:spcPct val="98000"/>
              </a:lnSpc>
            </a:pPr>
            <a:r>
              <a:rPr sz="2800" b="1">
                <a:solidFill>
                  <a:srgbClr val="F4F7FB"/>
                </a:solidFill>
                <a:latin typeface="Inter"/>
              </a:rPr>
              <a:t>Create the account</a:t>
            </a:r>
          </a:p>
        </p:txBody>
      </p:sp>
      <p:sp>
        <p:nvSpPr>
          <p:cNvPr id="15" name="Rectangle 14"/>
          <p:cNvSpPr/>
          <p:nvPr/>
        </p:nvSpPr>
        <p:spPr>
          <a:xfrm>
            <a:off x="292608" y="1558076"/>
            <a:ext cx="64008" cy="329184"/>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6718228" cy="371449"/>
          </a:xfrm>
          <a:prstGeom prst="rect">
            <a:avLst/>
          </a:prstGeom>
          <a:noFill/>
        </p:spPr>
        <p:txBody>
          <a:bodyPr wrap="square" lIns="0" rIns="0" tIns="0" bIns="0" anchor="t"/>
          <a:lstStyle/>
          <a:p>
            <a:pPr algn="l">
              <a:lnSpc>
                <a:spcPct val="112000"/>
              </a:lnSpc>
            </a:pPr>
            <a:r>
              <a:rPr sz="1400" b="0">
                <a:solidFill>
                  <a:srgbClr val="A7B1C2"/>
                </a:solidFill>
                <a:latin typeface="Inter"/>
              </a:rPr>
              <a:t>Sign-up is the Create Account tab at registermysite.com/login.</a:t>
            </a:r>
          </a:p>
        </p:txBody>
      </p:sp>
      <p:sp>
        <p:nvSpPr>
          <p:cNvPr id="17" name="Rounded Rectangle 16"/>
          <p:cNvSpPr/>
          <p:nvPr/>
        </p:nvSpPr>
        <p:spPr>
          <a:xfrm>
            <a:off x="292608" y="2020966"/>
            <a:ext cx="6919396" cy="924803"/>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130694"/>
            <a:ext cx="64008" cy="705347"/>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130694"/>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176414"/>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094118"/>
            <a:ext cx="6261028"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331862"/>
            <a:ext cx="6261028" cy="540755"/>
          </a:xfrm>
          <a:prstGeom prst="rect">
            <a:avLst/>
          </a:prstGeom>
          <a:noFill/>
        </p:spPr>
        <p:txBody>
          <a:bodyPr wrap="square" lIns="0" rIns="0" tIns="0" bIns="0" anchor="t"/>
          <a:lstStyle/>
          <a:p>
            <a:pPr algn="l">
              <a:lnSpc>
                <a:spcPct val="110000"/>
              </a:lnSpc>
            </a:pPr>
            <a:r>
              <a:rPr sz="1400" b="0">
                <a:solidFill>
                  <a:srgbClr val="F4F7FB"/>
                </a:solidFill>
                <a:latin typeface="Inter"/>
              </a:rPr>
              <a:t>New accounts must click the verification link within 1 hour, and the link arrives by email.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2 OF 6</a:t>
            </a:r>
            <a:r>
              <a:rPr sz="1100" b="0">
                <a:solidFill>
                  <a:srgbClr val="A7B1C2"/>
                </a:solidFill>
                <a:latin typeface="Inter"/>
              </a:rPr>
              <a:t>   ·   TEMPLATE</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4</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Card text: “Fine-dining restaurant with filterable menu, cart, online ordering links, and editable brand.” Original hero line: “Where Atmosphere Meets Gastronomy”.</a:t>
            </a:r>
          </a:p>
        </p:txBody>
      </p:sp>
      <p:sp>
        <p:nvSpPr>
          <p:cNvPr id="11" name="Rounded Rectangle 10"/>
          <p:cNvSpPr/>
          <p:nvPr/>
        </p:nvSpPr>
        <p:spPr>
          <a:xfrm>
            <a:off x="7376766" y="758952"/>
            <a:ext cx="4540608" cy="452321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7321902" y="694944"/>
            <a:ext cx="4540608" cy="4523211"/>
          </a:xfrm>
          <a:prstGeom prst="rect">
            <a:avLst/>
          </a:prstGeom>
          <a:ln w="12700">
            <a:solidFill>
              <a:srgbClr val="2A3344"/>
            </a:solidFill>
          </a:ln>
        </p:spPr>
      </p:pic>
      <p:sp>
        <p:nvSpPr>
          <p:cNvPr id="13" name="TextBox 12"/>
          <p:cNvSpPr txBox="1"/>
          <p:nvPr/>
        </p:nvSpPr>
        <p:spPr>
          <a:xfrm>
            <a:off x="292608" y="694944"/>
            <a:ext cx="6736686" cy="219456"/>
          </a:xfrm>
          <a:prstGeom prst="rect">
            <a:avLst/>
          </a:prstGeom>
          <a:noFill/>
        </p:spPr>
        <p:txBody>
          <a:bodyPr wrap="square" lIns="0" rIns="0" tIns="0" bIns="0" anchor="t"/>
          <a:lstStyle/>
          <a:p>
            <a:pPr algn="l">
              <a:lnSpc>
                <a:spcPct val="112000"/>
              </a:lnSpc>
            </a:pPr>
            <a:r>
              <a:rPr sz="1100" b="1">
                <a:solidFill>
                  <a:srgbClr val="2DD4BF"/>
                </a:solidFill>
                <a:latin typeface="Inter"/>
              </a:rPr>
              <a:t>SLIDE 4 OF 13</a:t>
            </a:r>
          </a:p>
        </p:txBody>
      </p:sp>
      <p:sp>
        <p:nvSpPr>
          <p:cNvPr id="14" name="TextBox 13"/>
          <p:cNvSpPr txBox="1"/>
          <p:nvPr/>
        </p:nvSpPr>
        <p:spPr>
          <a:xfrm>
            <a:off x="292608" y="969264"/>
            <a:ext cx="6736686" cy="497372"/>
          </a:xfrm>
          <a:prstGeom prst="rect">
            <a:avLst/>
          </a:prstGeom>
          <a:noFill/>
        </p:spPr>
        <p:txBody>
          <a:bodyPr wrap="square" lIns="0" rIns="0" tIns="0" bIns="0" anchor="t"/>
          <a:lstStyle/>
          <a:p>
            <a:pPr algn="l">
              <a:lnSpc>
                <a:spcPct val="98000"/>
              </a:lnSpc>
            </a:pPr>
            <a:r>
              <a:rPr sz="2800" b="1">
                <a:solidFill>
                  <a:srgbClr val="F4F7FB"/>
                </a:solidFill>
                <a:latin typeface="Inter"/>
              </a:rPr>
              <a:t>Choose Bistro Lumière</a:t>
            </a:r>
          </a:p>
        </p:txBody>
      </p:sp>
      <p:sp>
        <p:nvSpPr>
          <p:cNvPr id="15" name="Rectangle 14"/>
          <p:cNvSpPr/>
          <p:nvPr/>
        </p:nvSpPr>
        <p:spPr>
          <a:xfrm>
            <a:off x="292608" y="1558076"/>
            <a:ext cx="64008" cy="329184"/>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6535518" cy="371449"/>
          </a:xfrm>
          <a:prstGeom prst="rect">
            <a:avLst/>
          </a:prstGeom>
          <a:noFill/>
        </p:spPr>
        <p:txBody>
          <a:bodyPr wrap="square" lIns="0" rIns="0" tIns="0" bIns="0" anchor="t"/>
          <a:lstStyle/>
          <a:p>
            <a:pPr algn="l">
              <a:lnSpc>
                <a:spcPct val="112000"/>
              </a:lnSpc>
            </a:pPr>
            <a:r>
              <a:rPr sz="1400" b="0">
                <a:solidFill>
                  <a:srgbClr val="A7B1C2"/>
                </a:solidFill>
                <a:latin typeface="Inter"/>
              </a:rPr>
              <a:t>Category Restaurant / Hospitality. Use in Studio loads it on the canvas.</a:t>
            </a:r>
          </a:p>
        </p:txBody>
      </p:sp>
      <p:sp>
        <p:nvSpPr>
          <p:cNvPr id="17" name="Rounded Rectangle 16"/>
          <p:cNvSpPr/>
          <p:nvPr/>
        </p:nvSpPr>
        <p:spPr>
          <a:xfrm>
            <a:off x="292608" y="2020966"/>
            <a:ext cx="6736686" cy="681857"/>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130694"/>
            <a:ext cx="64008" cy="462401"/>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130694"/>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295286"/>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350150"/>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185558"/>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094118"/>
            <a:ext cx="6078318"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331862"/>
            <a:ext cx="6078318" cy="297809"/>
          </a:xfrm>
          <a:prstGeom prst="rect">
            <a:avLst/>
          </a:prstGeom>
          <a:noFill/>
        </p:spPr>
        <p:txBody>
          <a:bodyPr wrap="square" lIns="0" rIns="0" tIns="0" bIns="0" anchor="t"/>
          <a:lstStyle/>
          <a:p>
            <a:pPr algn="l">
              <a:lnSpc>
                <a:spcPct val="110000"/>
              </a:lnSpc>
            </a:pPr>
            <a:r>
              <a:rPr sz="1400" b="0">
                <a:solidFill>
                  <a:srgbClr val="F4F7FB"/>
                </a:solidFill>
                <a:latin typeface="Inter"/>
              </a:rPr>
              <a:t>View template only previews it. Use in Studio loads it on the canvas.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6</a:t>
            </a:r>
            <a:r>
              <a:rPr sz="1100" b="0">
                <a:solidFill>
                  <a:srgbClr val="A7B1C2"/>
                </a:solidFill>
                <a:latin typeface="Inter"/>
              </a:rPr>
              <a:t>   ·   EDIT</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5</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Other fields were left as the template: CTA TEXT “Reserve a Table”, CTA URL #reserve. The header shows Ready and a project id. The crop truncates it.</a:t>
            </a:r>
          </a:p>
        </p:txBody>
      </p:sp>
      <p:sp>
        <p:nvSpPr>
          <p:cNvPr id="11" name="Rounded Rectangle 10"/>
          <p:cNvSpPr/>
          <p:nvPr/>
        </p:nvSpPr>
        <p:spPr>
          <a:xfrm>
            <a:off x="5273878" y="758952"/>
            <a:ext cx="6643497" cy="5314797"/>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5219014" y="694944"/>
            <a:ext cx="6643497" cy="5314797"/>
          </a:xfrm>
          <a:prstGeom prst="rect">
            <a:avLst/>
          </a:prstGeom>
          <a:ln w="12700">
            <a:solidFill>
              <a:srgbClr val="2A3344"/>
            </a:solidFill>
          </a:ln>
        </p:spPr>
      </p:pic>
      <p:sp>
        <p:nvSpPr>
          <p:cNvPr id="13" name="TextBox 12"/>
          <p:cNvSpPr txBox="1"/>
          <p:nvPr/>
        </p:nvSpPr>
        <p:spPr>
          <a:xfrm>
            <a:off x="292608" y="694944"/>
            <a:ext cx="4633798" cy="219456"/>
          </a:xfrm>
          <a:prstGeom prst="rect">
            <a:avLst/>
          </a:prstGeom>
          <a:noFill/>
        </p:spPr>
        <p:txBody>
          <a:bodyPr wrap="square" lIns="0" rIns="0" tIns="0" bIns="0" anchor="t"/>
          <a:lstStyle/>
          <a:p>
            <a:pPr algn="l">
              <a:lnSpc>
                <a:spcPct val="112000"/>
              </a:lnSpc>
            </a:pPr>
            <a:r>
              <a:rPr sz="1100" b="1">
                <a:solidFill>
                  <a:srgbClr val="2DD4BF"/>
                </a:solidFill>
                <a:latin typeface="Inter"/>
              </a:rPr>
              <a:t>SLIDE 5 OF 13</a:t>
            </a:r>
          </a:p>
        </p:txBody>
      </p:sp>
      <p:sp>
        <p:nvSpPr>
          <p:cNvPr id="14" name="TextBox 13"/>
          <p:cNvSpPr txBox="1"/>
          <p:nvPr/>
        </p:nvSpPr>
        <p:spPr>
          <a:xfrm>
            <a:off x="292608" y="969264"/>
            <a:ext cx="4633798" cy="497372"/>
          </a:xfrm>
          <a:prstGeom prst="rect">
            <a:avLst/>
          </a:prstGeom>
          <a:noFill/>
        </p:spPr>
        <p:txBody>
          <a:bodyPr wrap="square" lIns="0" rIns="0" tIns="0" bIns="0" anchor="t"/>
          <a:lstStyle/>
          <a:p>
            <a:pPr algn="l">
              <a:lnSpc>
                <a:spcPct val="98000"/>
              </a:lnSpc>
            </a:pPr>
            <a:r>
              <a:rPr sz="2800" b="1">
                <a:solidFill>
                  <a:srgbClr val="F4F7FB"/>
                </a:solidFill>
                <a:latin typeface="Inter"/>
              </a:rPr>
              <a:t>Set the brand</a:t>
            </a:r>
          </a:p>
        </p:txBody>
      </p:sp>
      <p:sp>
        <p:nvSpPr>
          <p:cNvPr id="15" name="Rectangle 14"/>
          <p:cNvSpPr/>
          <p:nvPr/>
        </p:nvSpPr>
        <p:spPr>
          <a:xfrm>
            <a:off x="292608" y="1558076"/>
            <a:ext cx="64008" cy="523443"/>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4432630" cy="633171"/>
          </a:xfrm>
          <a:prstGeom prst="rect">
            <a:avLst/>
          </a:prstGeom>
          <a:noFill/>
        </p:spPr>
        <p:txBody>
          <a:bodyPr wrap="square" lIns="0" rIns="0" tIns="0" bIns="0" anchor="t"/>
          <a:lstStyle/>
          <a:p>
            <a:pPr algn="l">
              <a:lnSpc>
                <a:spcPct val="112000"/>
              </a:lnSpc>
            </a:pPr>
            <a:r>
              <a:rPr sz="1400" b="0">
                <a:solidFill>
                  <a:srgbClr val="A7B1C2"/>
                </a:solidFill>
                <a:latin typeface="Inter"/>
              </a:rPr>
              <a:t>The preview sticky nav updates to Maple Street Bakery (Demo).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6</a:t>
            </a:r>
            <a:r>
              <a:rPr sz="1100" b="0">
                <a:solidFill>
                  <a:srgbClr val="A7B1C2"/>
                </a:solidFill>
                <a:latin typeface="Inter"/>
              </a:rPr>
              <a:t>   ·   EDIT</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6</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Subheading left as “Seasonal ingredients. Timeless techniques. An unforgettable evening under warm lights.” Kicker left as “Welcome to”. This crop’s header says No project id.</a:t>
            </a:r>
          </a:p>
        </p:txBody>
      </p:sp>
      <p:sp>
        <p:nvSpPr>
          <p:cNvPr id="11" name="Rounded Rectangle 10"/>
          <p:cNvSpPr/>
          <p:nvPr/>
        </p:nvSpPr>
        <p:spPr>
          <a:xfrm>
            <a:off x="6263360" y="758952"/>
            <a:ext cx="5654014" cy="452321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6208496" y="694944"/>
            <a:ext cx="5654014" cy="4523211"/>
          </a:xfrm>
          <a:prstGeom prst="rect">
            <a:avLst/>
          </a:prstGeom>
          <a:ln w="12700">
            <a:solidFill>
              <a:srgbClr val="2A3344"/>
            </a:solidFill>
          </a:ln>
        </p:spPr>
      </p:pic>
      <p:sp>
        <p:nvSpPr>
          <p:cNvPr id="13" name="TextBox 12"/>
          <p:cNvSpPr txBox="1"/>
          <p:nvPr/>
        </p:nvSpPr>
        <p:spPr>
          <a:xfrm>
            <a:off x="292608" y="694944"/>
            <a:ext cx="5623280" cy="219456"/>
          </a:xfrm>
          <a:prstGeom prst="rect">
            <a:avLst/>
          </a:prstGeom>
          <a:noFill/>
        </p:spPr>
        <p:txBody>
          <a:bodyPr wrap="square" lIns="0" rIns="0" tIns="0" bIns="0" anchor="t"/>
          <a:lstStyle/>
          <a:p>
            <a:pPr algn="l">
              <a:lnSpc>
                <a:spcPct val="112000"/>
              </a:lnSpc>
            </a:pPr>
            <a:r>
              <a:rPr sz="1100" b="1">
                <a:solidFill>
                  <a:srgbClr val="2DD4BF"/>
                </a:solidFill>
                <a:latin typeface="Inter"/>
              </a:rPr>
              <a:t>SLIDE 6 OF 13</a:t>
            </a:r>
          </a:p>
        </p:txBody>
      </p:sp>
      <p:sp>
        <p:nvSpPr>
          <p:cNvPr id="14" name="TextBox 13"/>
          <p:cNvSpPr txBox="1"/>
          <p:nvPr/>
        </p:nvSpPr>
        <p:spPr>
          <a:xfrm>
            <a:off x="292608" y="969264"/>
            <a:ext cx="5623280" cy="497372"/>
          </a:xfrm>
          <a:prstGeom prst="rect">
            <a:avLst/>
          </a:prstGeom>
          <a:noFill/>
        </p:spPr>
        <p:txBody>
          <a:bodyPr wrap="square" lIns="0" rIns="0" tIns="0" bIns="0" anchor="t"/>
          <a:lstStyle/>
          <a:p>
            <a:pPr algn="l">
              <a:lnSpc>
                <a:spcPct val="98000"/>
              </a:lnSpc>
            </a:pPr>
            <a:r>
              <a:rPr sz="2800" b="1">
                <a:solidFill>
                  <a:srgbClr val="F4F7FB"/>
                </a:solidFill>
                <a:latin typeface="Inter"/>
              </a:rPr>
              <a:t>Change the hero heading</a:t>
            </a:r>
          </a:p>
        </p:txBody>
      </p:sp>
      <p:sp>
        <p:nvSpPr>
          <p:cNvPr id="15" name="Rectangle 14"/>
          <p:cNvSpPr/>
          <p:nvPr/>
        </p:nvSpPr>
        <p:spPr>
          <a:xfrm>
            <a:off x="292608" y="1558076"/>
            <a:ext cx="64008" cy="329184"/>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5422112" cy="371449"/>
          </a:xfrm>
          <a:prstGeom prst="rect">
            <a:avLst/>
          </a:prstGeom>
          <a:noFill/>
        </p:spPr>
        <p:txBody>
          <a:bodyPr wrap="square" lIns="0" rIns="0" tIns="0" bIns="0" anchor="t"/>
          <a:lstStyle/>
          <a:p>
            <a:pPr algn="l">
              <a:lnSpc>
                <a:spcPct val="112000"/>
              </a:lnSpc>
            </a:pPr>
            <a:r>
              <a:rPr sz="1400" b="0">
                <a:solidFill>
                  <a:srgbClr val="A7B1C2"/>
                </a:solidFill>
                <a:latin typeface="Inter"/>
              </a:rPr>
              <a:t>HEADING is exactly Freshly Baked on Maple Street.</a:t>
            </a:r>
          </a:p>
        </p:txBody>
      </p:sp>
      <p:sp>
        <p:nvSpPr>
          <p:cNvPr id="17" name="Rounded Rectangle 16"/>
          <p:cNvSpPr/>
          <p:nvPr/>
        </p:nvSpPr>
        <p:spPr>
          <a:xfrm>
            <a:off x="292608" y="2020966"/>
            <a:ext cx="5623280"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130694"/>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130694"/>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295286"/>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350150"/>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185558"/>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094118"/>
            <a:ext cx="496491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331862"/>
            <a:ext cx="4964912" cy="540755"/>
          </a:xfrm>
          <a:prstGeom prst="rect">
            <a:avLst/>
          </a:prstGeom>
          <a:noFill/>
        </p:spPr>
        <p:txBody>
          <a:bodyPr wrap="square" lIns="0" rIns="0" tIns="0" bIns="0" anchor="t"/>
          <a:lstStyle/>
          <a:p>
            <a:pPr algn="l">
              <a:lnSpc>
                <a:spcPct val="110000"/>
              </a:lnSpc>
            </a:pPr>
            <a:r>
              <a:rPr sz="1400" b="0">
                <a:solidFill>
                  <a:srgbClr val="F4F7FB"/>
                </a:solidFill>
                <a:latin typeface="Inter"/>
              </a:rPr>
              <a:t>The subheading and kicker were left as the template wrote them.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6</a:t>
            </a:r>
            <a:r>
              <a:rPr sz="1100" b="0">
                <a:solidFill>
                  <a:srgbClr val="A7B1C2"/>
                </a:solidFill>
                <a:latin typeface="Inter"/>
              </a:rPr>
              <a:t>   ·   EDIT</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7</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This crop is the hero. Menu, phone, and address sit further down the page and are still sample content. The phone is (555) 123-4567, shown on the counter slide.</a:t>
            </a:r>
          </a:p>
        </p:txBody>
      </p:sp>
      <p:sp>
        <p:nvSpPr>
          <p:cNvPr id="11" name="Rounded Rectangle 10"/>
          <p:cNvSpPr/>
          <p:nvPr/>
        </p:nvSpPr>
        <p:spPr>
          <a:xfrm>
            <a:off x="4739335" y="758952"/>
            <a:ext cx="7178040" cy="399558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84471" y="694944"/>
            <a:ext cx="7178040" cy="3995588"/>
          </a:xfrm>
          <a:prstGeom prst="rect">
            <a:avLst/>
          </a:prstGeom>
          <a:ln w="12700">
            <a:solidFill>
              <a:srgbClr val="2A3344"/>
            </a:solidFill>
          </a:ln>
        </p:spPr>
      </p:pic>
      <p:sp>
        <p:nvSpPr>
          <p:cNvPr id="13" name="TextBox 12"/>
          <p:cNvSpPr txBox="1"/>
          <p:nvPr/>
        </p:nvSpPr>
        <p:spPr>
          <a:xfrm>
            <a:off x="292608" y="694944"/>
            <a:ext cx="4099255" cy="219456"/>
          </a:xfrm>
          <a:prstGeom prst="rect">
            <a:avLst/>
          </a:prstGeom>
          <a:noFill/>
        </p:spPr>
        <p:txBody>
          <a:bodyPr wrap="square" lIns="0" rIns="0" tIns="0" bIns="0" anchor="t"/>
          <a:lstStyle/>
          <a:p>
            <a:pPr algn="l">
              <a:lnSpc>
                <a:spcPct val="112000"/>
              </a:lnSpc>
            </a:pPr>
            <a:r>
              <a:rPr sz="1100" b="1">
                <a:solidFill>
                  <a:srgbClr val="2DD4BF"/>
                </a:solidFill>
                <a:latin typeface="Inter"/>
              </a:rPr>
              <a:t>SLIDE 7 OF 13</a:t>
            </a:r>
          </a:p>
        </p:txBody>
      </p:sp>
      <p:sp>
        <p:nvSpPr>
          <p:cNvPr id="14" name="TextBox 13"/>
          <p:cNvSpPr txBox="1"/>
          <p:nvPr/>
        </p:nvSpPr>
        <p:spPr>
          <a:xfrm>
            <a:off x="292608" y="969264"/>
            <a:ext cx="4099255" cy="876665"/>
          </a:xfrm>
          <a:prstGeom prst="rect">
            <a:avLst/>
          </a:prstGeom>
          <a:noFill/>
        </p:spPr>
        <p:txBody>
          <a:bodyPr wrap="square" lIns="0" rIns="0" tIns="0" bIns="0" anchor="t"/>
          <a:lstStyle/>
          <a:p>
            <a:pPr algn="l">
              <a:lnSpc>
                <a:spcPct val="98000"/>
              </a:lnSpc>
            </a:pPr>
            <a:r>
              <a:rPr sz="2600" b="1">
                <a:solidFill>
                  <a:srgbClr val="F4F7FB"/>
                </a:solidFill>
                <a:latin typeface="Inter"/>
              </a:rPr>
              <a:t>The rest is still the template</a:t>
            </a:r>
          </a:p>
        </p:txBody>
      </p:sp>
      <p:sp>
        <p:nvSpPr>
          <p:cNvPr id="15" name="Rectangle 14"/>
          <p:cNvSpPr/>
          <p:nvPr/>
        </p:nvSpPr>
        <p:spPr>
          <a:xfrm>
            <a:off x="292608" y="1937369"/>
            <a:ext cx="64008" cy="523443"/>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900793"/>
            <a:ext cx="3898087" cy="633171"/>
          </a:xfrm>
          <a:prstGeom prst="rect">
            <a:avLst/>
          </a:prstGeom>
          <a:noFill/>
        </p:spPr>
        <p:txBody>
          <a:bodyPr wrap="square" lIns="0" rIns="0" tIns="0" bIns="0" anchor="t"/>
          <a:lstStyle/>
          <a:p>
            <a:pPr algn="l">
              <a:lnSpc>
                <a:spcPct val="112000"/>
              </a:lnSpc>
            </a:pPr>
            <a:r>
              <a:rPr sz="1400" b="0">
                <a:solidFill>
                  <a:srgbClr val="A7B1C2"/>
                </a:solidFill>
                <a:latin typeface="Inter"/>
              </a:rPr>
              <a:t>The brand and one heading changed. The sample page underneath did not.</a:t>
            </a:r>
          </a:p>
        </p:txBody>
      </p:sp>
      <p:sp>
        <p:nvSpPr>
          <p:cNvPr id="17" name="Rounded Rectangle 16"/>
          <p:cNvSpPr/>
          <p:nvPr/>
        </p:nvSpPr>
        <p:spPr>
          <a:xfrm>
            <a:off x="292608" y="2661980"/>
            <a:ext cx="4099255"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771708"/>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771708"/>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817428"/>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735132"/>
            <a:ext cx="3440887"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972876"/>
            <a:ext cx="3440887" cy="783701"/>
          </a:xfrm>
          <a:prstGeom prst="rect">
            <a:avLst/>
          </a:prstGeom>
          <a:noFill/>
        </p:spPr>
        <p:txBody>
          <a:bodyPr wrap="square" lIns="0" rIns="0" tIns="0" bIns="0" anchor="t"/>
          <a:lstStyle/>
          <a:p>
            <a:pPr algn="l">
              <a:lnSpc>
                <a:spcPct val="110000"/>
              </a:lnSpc>
            </a:pPr>
            <a:r>
              <a:rPr sz="1400" b="0">
                <a:solidFill>
                  <a:srgbClr val="F4F7FB"/>
                </a:solidFill>
                <a:latin typeface="Inter"/>
              </a:rPr>
              <a:t>Menu, phone, address, and photos are still Bistro Lumière sample content until you edit those sections.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6</a:t>
            </a:r>
            <a:r>
              <a:rPr sz="1100" b="0">
                <a:solidFill>
                  <a:srgbClr val="A7B1C2"/>
                </a:solidFill>
                <a:latin typeface="Inter"/>
              </a:rPr>
              <a:t>   ·   COUNTER</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8</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The embedded HTML comment includes “RegisterMySite Widget Studio - counter”. Exported with “Export to HTML Studio” and “Send embed back to HTML Studio”. No Widget Studio screenshot was captured.</a:t>
            </a:r>
          </a:p>
        </p:txBody>
      </p:sp>
      <p:sp>
        <p:nvSpPr>
          <p:cNvPr id="11" name="Rounded Rectangle 10"/>
          <p:cNvSpPr/>
          <p:nvPr/>
        </p:nvSpPr>
        <p:spPr>
          <a:xfrm>
            <a:off x="6101817" y="758952"/>
            <a:ext cx="5815557" cy="452321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6046953" y="694944"/>
            <a:ext cx="5815557" cy="4523211"/>
          </a:xfrm>
          <a:prstGeom prst="rect">
            <a:avLst/>
          </a:prstGeom>
          <a:ln w="12700">
            <a:solidFill>
              <a:srgbClr val="2A3344"/>
            </a:solidFill>
          </a:ln>
        </p:spPr>
      </p:pic>
      <p:sp>
        <p:nvSpPr>
          <p:cNvPr id="13" name="TextBox 12"/>
          <p:cNvSpPr txBox="1"/>
          <p:nvPr/>
        </p:nvSpPr>
        <p:spPr>
          <a:xfrm>
            <a:off x="292608" y="694944"/>
            <a:ext cx="546173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8 OF 13</a:t>
            </a:r>
          </a:p>
        </p:txBody>
      </p:sp>
      <p:sp>
        <p:nvSpPr>
          <p:cNvPr id="14" name="TextBox 13"/>
          <p:cNvSpPr txBox="1"/>
          <p:nvPr/>
        </p:nvSpPr>
        <p:spPr>
          <a:xfrm>
            <a:off x="292608" y="969264"/>
            <a:ext cx="5461737" cy="497372"/>
          </a:xfrm>
          <a:prstGeom prst="rect">
            <a:avLst/>
          </a:prstGeom>
          <a:noFill/>
        </p:spPr>
        <p:txBody>
          <a:bodyPr wrap="square" lIns="0" rIns="0" tIns="0" bIns="0" anchor="t"/>
          <a:lstStyle/>
          <a:p>
            <a:pPr algn="l">
              <a:lnSpc>
                <a:spcPct val="98000"/>
              </a:lnSpc>
            </a:pPr>
            <a:r>
              <a:rPr sz="2800" b="1">
                <a:solidFill>
                  <a:srgbClr val="F4F7FB"/>
                </a:solidFill>
                <a:latin typeface="Inter"/>
              </a:rPr>
              <a:t>Add the visitor counter</a:t>
            </a:r>
          </a:p>
        </p:txBody>
      </p:sp>
      <p:sp>
        <p:nvSpPr>
          <p:cNvPr id="15" name="Rectangle 14"/>
          <p:cNvSpPr/>
          <p:nvPr/>
        </p:nvSpPr>
        <p:spPr>
          <a:xfrm>
            <a:off x="292608" y="1558076"/>
            <a:ext cx="64008" cy="523443"/>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5260569" cy="633171"/>
          </a:xfrm>
          <a:prstGeom prst="rect">
            <a:avLst/>
          </a:prstGeom>
          <a:noFill/>
        </p:spPr>
        <p:txBody>
          <a:bodyPr wrap="square" lIns="0" rIns="0" tIns="0" bIns="0" anchor="t"/>
          <a:lstStyle/>
          <a:p>
            <a:pPr algn="l">
              <a:lnSpc>
                <a:spcPct val="112000"/>
              </a:lnSpc>
            </a:pPr>
            <a:r>
              <a:rPr sz="1400" b="0">
                <a:solidFill>
                  <a:srgbClr val="A7B1C2"/>
                </a:solidFill>
                <a:latin typeface="Inter"/>
              </a:rPr>
              <a:t>WIDGET TYPE reads counter. That is the widget we exported.</a:t>
            </a:r>
          </a:p>
        </p:txBody>
      </p:sp>
      <p:sp>
        <p:nvSpPr>
          <p:cNvPr id="17" name="Rounded Rectangle 16"/>
          <p:cNvSpPr/>
          <p:nvPr/>
        </p:nvSpPr>
        <p:spPr>
          <a:xfrm>
            <a:off x="292608" y="2282687"/>
            <a:ext cx="5461737"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92415"/>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9241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55700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61187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44727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355839"/>
            <a:ext cx="480336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93583"/>
            <a:ext cx="4803369" cy="540755"/>
          </a:xfrm>
          <a:prstGeom prst="rect">
            <a:avLst/>
          </a:prstGeom>
          <a:noFill/>
        </p:spPr>
        <p:txBody>
          <a:bodyPr wrap="square" lIns="0" rIns="0" tIns="0" bIns="0" anchor="t"/>
          <a:lstStyle/>
          <a:p>
            <a:pPr algn="l">
              <a:lnSpc>
                <a:spcPct val="110000"/>
              </a:lnSpc>
            </a:pPr>
            <a:r>
              <a:rPr sz="1400" b="0">
                <a:solidFill>
                  <a:srgbClr val="F4F7FB"/>
                </a:solidFill>
                <a:latin typeface="Inter"/>
              </a:rPr>
              <a:t>If the type does not say counter, you exported a different widget.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5 OF 6</a:t>
            </a:r>
            <a:r>
              <a:rPr sz="1100" b="0">
                <a:solidFill>
                  <a:srgbClr val="A7B1C2"/>
                </a:solidFill>
                <a:latin typeface="Inter"/>
              </a:rPr>
              <a:t>   ·   SAVE</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9</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Other card “html-studio tattoo guide” was already on the account, not part of this walkthrough. Full project id recorded: prj_musyoe1q_4g4822g3j4. Header crops show “ID prj_musyoe1q_4…” only.</a:t>
            </a:r>
          </a:p>
        </p:txBody>
      </p:sp>
      <p:sp>
        <p:nvSpPr>
          <p:cNvPr id="11" name="Rounded Rectangle 10"/>
          <p:cNvSpPr/>
          <p:nvPr/>
        </p:nvSpPr>
        <p:spPr>
          <a:xfrm>
            <a:off x="4739335" y="758952"/>
            <a:ext cx="7178040" cy="4171023"/>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84471" y="694944"/>
            <a:ext cx="7178040" cy="4171023"/>
          </a:xfrm>
          <a:prstGeom prst="rect">
            <a:avLst/>
          </a:prstGeom>
          <a:ln w="12700">
            <a:solidFill>
              <a:srgbClr val="2A3344"/>
            </a:solidFill>
          </a:ln>
        </p:spPr>
      </p:pic>
      <p:sp>
        <p:nvSpPr>
          <p:cNvPr id="13" name="TextBox 12"/>
          <p:cNvSpPr txBox="1"/>
          <p:nvPr/>
        </p:nvSpPr>
        <p:spPr>
          <a:xfrm>
            <a:off x="292608" y="694944"/>
            <a:ext cx="4099255" cy="219456"/>
          </a:xfrm>
          <a:prstGeom prst="rect">
            <a:avLst/>
          </a:prstGeom>
          <a:noFill/>
        </p:spPr>
        <p:txBody>
          <a:bodyPr wrap="square" lIns="0" rIns="0" tIns="0" bIns="0" anchor="t"/>
          <a:lstStyle/>
          <a:p>
            <a:pPr algn="l">
              <a:lnSpc>
                <a:spcPct val="112000"/>
              </a:lnSpc>
            </a:pPr>
            <a:r>
              <a:rPr sz="1100" b="1">
                <a:solidFill>
                  <a:srgbClr val="2DD4BF"/>
                </a:solidFill>
                <a:latin typeface="Inter"/>
              </a:rPr>
              <a:t>SLIDE 9 OF 13</a:t>
            </a:r>
          </a:p>
        </p:txBody>
      </p:sp>
      <p:sp>
        <p:nvSpPr>
          <p:cNvPr id="14" name="TextBox 13"/>
          <p:cNvSpPr txBox="1"/>
          <p:nvPr/>
        </p:nvSpPr>
        <p:spPr>
          <a:xfrm>
            <a:off x="292608" y="969264"/>
            <a:ext cx="4099255" cy="497372"/>
          </a:xfrm>
          <a:prstGeom prst="rect">
            <a:avLst/>
          </a:prstGeom>
          <a:noFill/>
        </p:spPr>
        <p:txBody>
          <a:bodyPr wrap="square" lIns="0" rIns="0" tIns="0" bIns="0" anchor="t"/>
          <a:lstStyle/>
          <a:p>
            <a:pPr algn="l">
              <a:lnSpc>
                <a:spcPct val="98000"/>
              </a:lnSpc>
            </a:pPr>
            <a:r>
              <a:rPr sz="2800" b="1">
                <a:solidFill>
                  <a:srgbClr val="F4F7FB"/>
                </a:solidFill>
                <a:latin typeface="Inter"/>
              </a:rPr>
              <a:t>Save the project</a:t>
            </a:r>
          </a:p>
        </p:txBody>
      </p:sp>
      <p:sp>
        <p:nvSpPr>
          <p:cNvPr id="15" name="Rectangle 14"/>
          <p:cNvSpPr/>
          <p:nvPr/>
        </p:nvSpPr>
        <p:spPr>
          <a:xfrm>
            <a:off x="292608" y="1558076"/>
            <a:ext cx="64008" cy="523443"/>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3898087" cy="633171"/>
          </a:xfrm>
          <a:prstGeom prst="rect">
            <a:avLst/>
          </a:prstGeom>
          <a:noFill/>
        </p:spPr>
        <p:txBody>
          <a:bodyPr wrap="square" lIns="0" rIns="0" tIns="0" bIns="0" anchor="t"/>
          <a:lstStyle/>
          <a:p>
            <a:pPr algn="l">
              <a:lnSpc>
                <a:spcPct val="112000"/>
              </a:lnSpc>
            </a:pPr>
            <a:r>
              <a:rPr sz="1400" b="0">
                <a:solidFill>
                  <a:srgbClr val="A7B1C2"/>
                </a:solidFill>
                <a:latin typeface="Inter"/>
              </a:rPr>
              <a:t>Free plan on this screen: 2/3 projects and 1/3 deploys.</a:t>
            </a:r>
          </a:p>
        </p:txBody>
      </p:sp>
      <p:sp>
        <p:nvSpPr>
          <p:cNvPr id="17" name="Rounded Rectangle 16"/>
          <p:cNvSpPr/>
          <p:nvPr/>
        </p:nvSpPr>
        <p:spPr>
          <a:xfrm>
            <a:off x="292608" y="2282687"/>
            <a:ext cx="4099255" cy="924803"/>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92415"/>
            <a:ext cx="64008" cy="705347"/>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392415"/>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438135"/>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355839"/>
            <a:ext cx="3440887"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593583"/>
            <a:ext cx="3440887" cy="540755"/>
          </a:xfrm>
          <a:prstGeom prst="rect">
            <a:avLst/>
          </a:prstGeom>
          <a:noFill/>
        </p:spPr>
        <p:txBody>
          <a:bodyPr wrap="square" lIns="0" rIns="0" tIns="0" bIns="0" anchor="t"/>
          <a:lstStyle/>
          <a:p>
            <a:pPr algn="l">
              <a:lnSpc>
                <a:spcPct val="110000"/>
              </a:lnSpc>
            </a:pPr>
            <a:r>
              <a:rPr sz="1400" b="0">
                <a:solidFill>
                  <a:srgbClr val="F4F7FB"/>
                </a:solidFill>
                <a:latin typeface="Inter"/>
              </a:rPr>
              <a:t>Until you do this, the header can say “No project id”.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PUBLISH</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10</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Project name in this dialog still said Bistro Lumière. The public URL uses the slug. “HTML is published to a path slug on the zone you pick — no new Worker is created.”</a:t>
            </a:r>
          </a:p>
        </p:txBody>
      </p:sp>
      <p:sp>
        <p:nvSpPr>
          <p:cNvPr id="11" name="Rounded Rectangle 10"/>
          <p:cNvSpPr/>
          <p:nvPr/>
        </p:nvSpPr>
        <p:spPr>
          <a:xfrm>
            <a:off x="4739335" y="758952"/>
            <a:ext cx="7178040" cy="3140392"/>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84471" y="694944"/>
            <a:ext cx="7178040" cy="3140392"/>
          </a:xfrm>
          <a:prstGeom prst="rect">
            <a:avLst/>
          </a:prstGeom>
          <a:ln w="12700">
            <a:solidFill>
              <a:srgbClr val="2A3344"/>
            </a:solidFill>
          </a:ln>
        </p:spPr>
      </p:pic>
      <p:sp>
        <p:nvSpPr>
          <p:cNvPr id="13" name="TextBox 12"/>
          <p:cNvSpPr txBox="1"/>
          <p:nvPr/>
        </p:nvSpPr>
        <p:spPr>
          <a:xfrm>
            <a:off x="292608" y="694944"/>
            <a:ext cx="4099255"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10 OF 13</a:t>
            </a:r>
          </a:p>
        </p:txBody>
      </p:sp>
      <p:sp>
        <p:nvSpPr>
          <p:cNvPr id="14" name="TextBox 13"/>
          <p:cNvSpPr txBox="1"/>
          <p:nvPr/>
        </p:nvSpPr>
        <p:spPr>
          <a:xfrm>
            <a:off x="292608" y="969264"/>
            <a:ext cx="4099255" cy="876665"/>
          </a:xfrm>
          <a:prstGeom prst="rect">
            <a:avLst/>
          </a:prstGeom>
          <a:noFill/>
        </p:spPr>
        <p:txBody>
          <a:bodyPr wrap="square" lIns="0" rIns="0" tIns="0" bIns="0" anchor="t"/>
          <a:lstStyle/>
          <a:p>
            <a:pPr algn="l">
              <a:lnSpc>
                <a:spcPct val="98000"/>
              </a:lnSpc>
            </a:pPr>
            <a:r>
              <a:rPr sz="2600" b="1">
                <a:solidFill>
                  <a:srgbClr val="F4F7FB"/>
                </a:solidFill>
                <a:latin typeface="Inter"/>
              </a:rPr>
              <a:t>Name the zone and the slug</a:t>
            </a:r>
          </a:p>
        </p:txBody>
      </p:sp>
      <p:sp>
        <p:nvSpPr>
          <p:cNvPr id="15" name="Rectangle 14"/>
          <p:cNvSpPr/>
          <p:nvPr/>
        </p:nvSpPr>
        <p:spPr>
          <a:xfrm>
            <a:off x="292608" y="1937369"/>
            <a:ext cx="64008" cy="523443"/>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900793"/>
            <a:ext cx="3898087" cy="633171"/>
          </a:xfrm>
          <a:prstGeom prst="rect">
            <a:avLst/>
          </a:prstGeom>
          <a:noFill/>
        </p:spPr>
        <p:txBody>
          <a:bodyPr wrap="square" lIns="0" rIns="0" tIns="0" bIns="0" anchor="t"/>
          <a:lstStyle/>
          <a:p>
            <a:pPr algn="l">
              <a:lnSpc>
                <a:spcPct val="112000"/>
              </a:lnSpc>
            </a:pPr>
            <a:r>
              <a:rPr sz="1400" b="0">
                <a:solidFill>
                  <a:srgbClr val="A7B1C2"/>
                </a:solidFill>
                <a:latin typeface="Inter"/>
              </a:rPr>
              <a:t>No new Worker is created. The public URL uses the slug.</a:t>
            </a:r>
          </a:p>
        </p:txBody>
      </p:sp>
      <p:sp>
        <p:nvSpPr>
          <p:cNvPr id="17" name="Rounded Rectangle 16"/>
          <p:cNvSpPr/>
          <p:nvPr/>
        </p:nvSpPr>
        <p:spPr>
          <a:xfrm>
            <a:off x="292608" y="2661980"/>
            <a:ext cx="4099255"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771708"/>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771708"/>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936300"/>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991164"/>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826572"/>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735132"/>
            <a:ext cx="3440887"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972876"/>
            <a:ext cx="3440887" cy="540755"/>
          </a:xfrm>
          <a:prstGeom prst="rect">
            <a:avLst/>
          </a:prstGeom>
          <a:noFill/>
        </p:spPr>
        <p:txBody>
          <a:bodyPr wrap="square" lIns="0" rIns="0" tIns="0" bIns="0" anchor="t"/>
          <a:lstStyle/>
          <a:p>
            <a:pPr algn="l">
              <a:lnSpc>
                <a:spcPct val="110000"/>
              </a:lnSpc>
            </a:pPr>
            <a:r>
              <a:rPr sz="1400" b="0">
                <a:solidFill>
                  <a:srgbClr val="F4F7FB"/>
                </a:solidFill>
                <a:latin typeface="Inter"/>
              </a:rPr>
              <a:t>“You own this slug — publish will update 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PUBLISH</a:t>
            </a:r>
          </a:p>
        </p:txBody>
      </p:sp>
      <p:sp>
        <p:nvSpPr>
          <p:cNvPr id="9" name="Oval 8"/>
          <p:cNvSpPr/>
          <p:nvPr/>
        </p:nvSpPr>
        <p:spPr>
          <a:xfrm>
            <a:off x="292608" y="6369862"/>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11</a:t>
            </a:r>
          </a:p>
        </p:txBody>
      </p:sp>
      <p:sp>
        <p:nvSpPr>
          <p:cNvPr id="10" name="TextBox 9"/>
          <p:cNvSpPr txBox="1"/>
          <p:nvPr/>
        </p:nvSpPr>
        <p:spPr>
          <a:xfrm>
            <a:off x="621792" y="6351574"/>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Confirmed on the live page: nav brand “Maple Street Bakery (Demo)” and headline “Freshly Baked on Maple Street”.</a:t>
            </a:r>
          </a:p>
        </p:txBody>
      </p:sp>
      <p:sp>
        <p:nvSpPr>
          <p:cNvPr id="11" name="Rounded Rectangle 10"/>
          <p:cNvSpPr/>
          <p:nvPr/>
        </p:nvSpPr>
        <p:spPr>
          <a:xfrm>
            <a:off x="4739335" y="758952"/>
            <a:ext cx="7178040" cy="399558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84471" y="694944"/>
            <a:ext cx="7178040" cy="3995588"/>
          </a:xfrm>
          <a:prstGeom prst="rect">
            <a:avLst/>
          </a:prstGeom>
          <a:ln w="12700">
            <a:solidFill>
              <a:srgbClr val="2A3344"/>
            </a:solidFill>
          </a:ln>
        </p:spPr>
      </p:pic>
      <p:sp>
        <p:nvSpPr>
          <p:cNvPr id="13" name="TextBox 12"/>
          <p:cNvSpPr txBox="1"/>
          <p:nvPr/>
        </p:nvSpPr>
        <p:spPr>
          <a:xfrm>
            <a:off x="292608" y="694944"/>
            <a:ext cx="4099255"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11 OF 13</a:t>
            </a:r>
          </a:p>
        </p:txBody>
      </p:sp>
      <p:sp>
        <p:nvSpPr>
          <p:cNvPr id="14" name="TextBox 13"/>
          <p:cNvSpPr txBox="1"/>
          <p:nvPr/>
        </p:nvSpPr>
        <p:spPr>
          <a:xfrm>
            <a:off x="292608" y="969264"/>
            <a:ext cx="4099255" cy="876665"/>
          </a:xfrm>
          <a:prstGeom prst="rect">
            <a:avLst/>
          </a:prstGeom>
          <a:noFill/>
        </p:spPr>
        <p:txBody>
          <a:bodyPr wrap="square" lIns="0" rIns="0" tIns="0" bIns="0" anchor="t"/>
          <a:lstStyle/>
          <a:p>
            <a:pPr algn="l">
              <a:lnSpc>
                <a:spcPct val="98000"/>
              </a:lnSpc>
            </a:pPr>
            <a:r>
              <a:rPr sz="2600" b="1">
                <a:solidFill>
                  <a:srgbClr val="F4F7FB"/>
                </a:solidFill>
                <a:latin typeface="Inter"/>
              </a:rPr>
              <a:t>Open the published page</a:t>
            </a:r>
          </a:p>
        </p:txBody>
      </p:sp>
      <p:sp>
        <p:nvSpPr>
          <p:cNvPr id="15" name="Rectangle 14"/>
          <p:cNvSpPr/>
          <p:nvPr/>
        </p:nvSpPr>
        <p:spPr>
          <a:xfrm>
            <a:off x="292608" y="1937369"/>
            <a:ext cx="64008" cy="329184"/>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900793"/>
            <a:ext cx="3898087" cy="371449"/>
          </a:xfrm>
          <a:prstGeom prst="rect">
            <a:avLst/>
          </a:prstGeom>
          <a:noFill/>
        </p:spPr>
        <p:txBody>
          <a:bodyPr wrap="square" lIns="0" rIns="0" tIns="0" bIns="0" anchor="t"/>
          <a:lstStyle/>
          <a:p>
            <a:pPr algn="l">
              <a:lnSpc>
                <a:spcPct val="112000"/>
              </a:lnSpc>
            </a:pPr>
            <a:r>
              <a:rPr sz="1400" b="0">
                <a:solidFill>
                  <a:srgbClr val="A7B1C2"/>
                </a:solidFill>
                <a:latin typeface="Inter"/>
              </a:rPr>
              <a:t>https://sites.registermysite.com/maple-street-bakery-studio-guide/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PUBLISH</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12</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Each box shows 1 in this screenshot only. Do not read that as a typical count. Labels on screen: LAST 24H, LAST 7 DAYS, LAST 30 DAYS, TOTAL VISITS.</a:t>
            </a:r>
          </a:p>
        </p:txBody>
      </p:sp>
      <p:sp>
        <p:nvSpPr>
          <p:cNvPr id="11" name="Rounded Rectangle 10"/>
          <p:cNvSpPr/>
          <p:nvPr/>
        </p:nvSpPr>
        <p:spPr>
          <a:xfrm>
            <a:off x="7490402" y="758952"/>
            <a:ext cx="4426973" cy="452321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7435538" y="694944"/>
            <a:ext cx="4426973" cy="4523211"/>
          </a:xfrm>
          <a:prstGeom prst="rect">
            <a:avLst/>
          </a:prstGeom>
          <a:ln w="12700">
            <a:solidFill>
              <a:srgbClr val="2A3344"/>
            </a:solidFill>
          </a:ln>
        </p:spPr>
      </p:pic>
      <p:sp>
        <p:nvSpPr>
          <p:cNvPr id="13" name="TextBox 12"/>
          <p:cNvSpPr txBox="1"/>
          <p:nvPr/>
        </p:nvSpPr>
        <p:spPr>
          <a:xfrm>
            <a:off x="292608" y="694944"/>
            <a:ext cx="6850322"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12 OF 13</a:t>
            </a:r>
          </a:p>
        </p:txBody>
      </p:sp>
      <p:sp>
        <p:nvSpPr>
          <p:cNvPr id="14" name="TextBox 13"/>
          <p:cNvSpPr txBox="1"/>
          <p:nvPr/>
        </p:nvSpPr>
        <p:spPr>
          <a:xfrm>
            <a:off x="292608" y="969264"/>
            <a:ext cx="6850322" cy="497372"/>
          </a:xfrm>
          <a:prstGeom prst="rect">
            <a:avLst/>
          </a:prstGeom>
          <a:noFill/>
        </p:spPr>
        <p:txBody>
          <a:bodyPr wrap="square" lIns="0" rIns="0" tIns="0" bIns="0" anchor="t"/>
          <a:lstStyle/>
          <a:p>
            <a:pPr algn="l">
              <a:lnSpc>
                <a:spcPct val="98000"/>
              </a:lnSpc>
            </a:pPr>
            <a:r>
              <a:rPr sz="2800" b="1">
                <a:solidFill>
                  <a:srgbClr val="F4F7FB"/>
                </a:solidFill>
                <a:latin typeface="Inter"/>
              </a:rPr>
              <a:t>Find the visitor counter</a:t>
            </a:r>
          </a:p>
        </p:txBody>
      </p:sp>
      <p:sp>
        <p:nvSpPr>
          <p:cNvPr id="15" name="Rectangle 14"/>
          <p:cNvSpPr/>
          <p:nvPr/>
        </p:nvSpPr>
        <p:spPr>
          <a:xfrm>
            <a:off x="292608" y="1558076"/>
            <a:ext cx="64008" cy="329184"/>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57200" y="1521500"/>
            <a:ext cx="6649154" cy="371449"/>
          </a:xfrm>
          <a:prstGeom prst="rect">
            <a:avLst/>
          </a:prstGeom>
          <a:noFill/>
        </p:spPr>
        <p:txBody>
          <a:bodyPr wrap="square" lIns="0" rIns="0" tIns="0" bIns="0" anchor="t"/>
          <a:lstStyle/>
          <a:p>
            <a:pPr algn="l">
              <a:lnSpc>
                <a:spcPct val="112000"/>
              </a:lnSpc>
            </a:pPr>
            <a:r>
              <a:rPr sz="1400" b="0">
                <a:solidFill>
                  <a:srgbClr val="A7B1C2"/>
                </a:solidFill>
                <a:latin typeface="Inter"/>
              </a:rPr>
              <a:t>LIVE VISITORS, four boxes. In this screenshot each box shows 1.</a:t>
            </a:r>
          </a:p>
        </p:txBody>
      </p:sp>
      <p:sp>
        <p:nvSpPr>
          <p:cNvPr id="17" name="Rounded Rectangle 16"/>
          <p:cNvSpPr/>
          <p:nvPr/>
        </p:nvSpPr>
        <p:spPr>
          <a:xfrm>
            <a:off x="292608" y="2020966"/>
            <a:ext cx="6850322" cy="681857"/>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130694"/>
            <a:ext cx="64008" cy="462401"/>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130694"/>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176414"/>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094118"/>
            <a:ext cx="6191954"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331862"/>
            <a:ext cx="6191954" cy="297809"/>
          </a:xfrm>
          <a:prstGeom prst="rect">
            <a:avLst/>
          </a:prstGeom>
          <a:noFill/>
        </p:spPr>
        <p:txBody>
          <a:bodyPr wrap="square" lIns="0" rIns="0" tIns="0" bIns="0" anchor="t"/>
          <a:lstStyle/>
          <a:p>
            <a:pPr algn="l">
              <a:lnSpc>
                <a:spcPct val="110000"/>
              </a:lnSpc>
            </a:pPr>
            <a:r>
              <a:rPr sz="1400" b="0">
                <a:solidFill>
                  <a:srgbClr val="F4F7FB"/>
                </a:solidFill>
                <a:latin typeface="Inter"/>
              </a:rPr>
              <a:t>The phone number above it is still the template’s (555) 123-4567.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108960" cy="384048"/>
          </a:xfrm>
          <a:prstGeom prst="rect">
            <a:avLst/>
          </a:prstGeom>
          <a:noFill/>
        </p:spPr>
        <p:txBody>
          <a:bodyPr wrap="square" lIns="0" rIns="0" tIns="0" bIns="0" anchor="ctr"/>
          <a:lstStyle/>
          <a:p>
            <a:pPr algn="l">
              <a:lnSpc>
                <a:spcPct val="112000"/>
              </a:lnSpc>
            </a:pPr>
            <a:r>
              <a:rPr sz="1600" b="1">
                <a:solidFill>
                  <a:srgbClr val="F4F7FB"/>
                </a:solidFill>
                <a:latin typeface="Inter"/>
              </a:rPr>
              <a:t>HTML Studio</a:t>
            </a:r>
          </a:p>
        </p:txBody>
      </p:sp>
      <p:sp>
        <p:nvSpPr>
          <p:cNvPr id="7" name="Rounded Rectangle 6"/>
          <p:cNvSpPr/>
          <p:nvPr/>
        </p:nvSpPr>
        <p:spPr>
          <a:xfrm>
            <a:off x="379476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675120" y="73152"/>
            <a:ext cx="521208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156045"/>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13</a:t>
            </a:r>
          </a:p>
        </p:txBody>
      </p:sp>
      <p:sp>
        <p:nvSpPr>
          <p:cNvPr id="10" name="TextBox 9"/>
          <p:cNvSpPr txBox="1"/>
          <p:nvPr/>
        </p:nvSpPr>
        <p:spPr>
          <a:xfrm>
            <a:off x="621792" y="6137757"/>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Walkthrough recorded 3 October 2026. Contact is registermysite.com, (562) 751-4597, info@registermysite.com, in person in Los Angeles and Orange County.</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RECAP</a:t>
            </a:r>
          </a:p>
        </p:txBody>
      </p:sp>
      <p:sp>
        <p:nvSpPr>
          <p:cNvPr id="12" name="TextBox 11"/>
          <p:cNvSpPr txBox="1"/>
          <p:nvPr/>
        </p:nvSpPr>
        <p:spPr>
          <a:xfrm>
            <a:off x="329184" y="896112"/>
            <a:ext cx="7498079" cy="502920"/>
          </a:xfrm>
          <a:prstGeom prst="rect">
            <a:avLst/>
          </a:prstGeom>
          <a:noFill/>
        </p:spPr>
        <p:txBody>
          <a:bodyPr wrap="square" lIns="0" rIns="0" tIns="0" bIns="0" anchor="t"/>
          <a:lstStyle/>
          <a:p>
            <a:pPr algn="l">
              <a:lnSpc>
                <a:spcPct val="112000"/>
              </a:lnSpc>
            </a:pPr>
            <a:r>
              <a:rPr sz="3000" b="1">
                <a:solidFill>
                  <a:srgbClr val="F4F7FB"/>
                </a:solidFill>
                <a:latin typeface="Inter"/>
              </a:rPr>
              <a:t>The six steps, again</a:t>
            </a:r>
          </a:p>
        </p:txBody>
      </p:sp>
      <p:sp>
        <p:nvSpPr>
          <p:cNvPr id="13" name="Rounded Rectangle 12"/>
          <p:cNvSpPr/>
          <p:nvPr/>
        </p:nvSpPr>
        <p:spPr>
          <a:xfrm>
            <a:off x="329184" y="1554480"/>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Oval 13"/>
          <p:cNvSpPr/>
          <p:nvPr/>
        </p:nvSpPr>
        <p:spPr>
          <a:xfrm>
            <a:off x="457200" y="1664207"/>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1</a:t>
            </a:r>
          </a:p>
        </p:txBody>
      </p:sp>
      <p:sp>
        <p:nvSpPr>
          <p:cNvPr id="15" name="TextBox 14"/>
          <p:cNvSpPr txBox="1"/>
          <p:nvPr/>
        </p:nvSpPr>
        <p:spPr>
          <a:xfrm>
            <a:off x="914400" y="1609344"/>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Create the account and click the verification link within one hour.</a:t>
            </a:r>
          </a:p>
        </p:txBody>
      </p:sp>
      <p:sp>
        <p:nvSpPr>
          <p:cNvPr id="16" name="Rounded Rectangle 15"/>
          <p:cNvSpPr/>
          <p:nvPr/>
        </p:nvSpPr>
        <p:spPr>
          <a:xfrm>
            <a:off x="329184" y="2157984"/>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7" name="Oval 16"/>
          <p:cNvSpPr/>
          <p:nvPr/>
        </p:nvSpPr>
        <p:spPr>
          <a:xfrm>
            <a:off x="457200" y="2267712"/>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2</a:t>
            </a:r>
          </a:p>
        </p:txBody>
      </p:sp>
      <p:sp>
        <p:nvSpPr>
          <p:cNvPr id="18" name="TextBox 17"/>
          <p:cNvSpPr txBox="1"/>
          <p:nvPr/>
        </p:nvSpPr>
        <p:spPr>
          <a:xfrm>
            <a:off x="914400" y="2212848"/>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Choose Bistro Lumière and click Use in Studio.</a:t>
            </a:r>
          </a:p>
        </p:txBody>
      </p:sp>
      <p:sp>
        <p:nvSpPr>
          <p:cNvPr id="19" name="Rounded Rectangle 18"/>
          <p:cNvSpPr/>
          <p:nvPr/>
        </p:nvSpPr>
        <p:spPr>
          <a:xfrm>
            <a:off x="329184" y="2761488"/>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Oval 19"/>
          <p:cNvSpPr/>
          <p:nvPr/>
        </p:nvSpPr>
        <p:spPr>
          <a:xfrm>
            <a:off x="457200" y="2871216"/>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3</a:t>
            </a:r>
          </a:p>
        </p:txBody>
      </p:sp>
      <p:sp>
        <p:nvSpPr>
          <p:cNvPr id="21" name="TextBox 20"/>
          <p:cNvSpPr txBox="1"/>
          <p:nvPr/>
        </p:nvSpPr>
        <p:spPr>
          <a:xfrm>
            <a:off x="914400" y="2816352"/>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Set the brand and the hero heading. The rest is still the template.</a:t>
            </a:r>
          </a:p>
        </p:txBody>
      </p:sp>
      <p:sp>
        <p:nvSpPr>
          <p:cNvPr id="22" name="Rounded Rectangle 21"/>
          <p:cNvSpPr/>
          <p:nvPr/>
        </p:nvSpPr>
        <p:spPr>
          <a:xfrm>
            <a:off x="329184" y="3364992"/>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457200" y="3474720"/>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4</a:t>
            </a:r>
          </a:p>
        </p:txBody>
      </p:sp>
      <p:sp>
        <p:nvSpPr>
          <p:cNvPr id="24" name="TextBox 23"/>
          <p:cNvSpPr txBox="1"/>
          <p:nvPr/>
        </p:nvSpPr>
        <p:spPr>
          <a:xfrm>
            <a:off x="914400" y="3419856"/>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Add the visitor counter and check the type says counter.</a:t>
            </a:r>
          </a:p>
        </p:txBody>
      </p:sp>
      <p:sp>
        <p:nvSpPr>
          <p:cNvPr id="25" name="Rounded Rectangle 24"/>
          <p:cNvSpPr/>
          <p:nvPr/>
        </p:nvSpPr>
        <p:spPr>
          <a:xfrm>
            <a:off x="329184" y="3968496"/>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6" name="Oval 25"/>
          <p:cNvSpPr/>
          <p:nvPr/>
        </p:nvSpPr>
        <p:spPr>
          <a:xfrm>
            <a:off x="457200" y="4078224"/>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5</a:t>
            </a:r>
          </a:p>
        </p:txBody>
      </p:sp>
      <p:sp>
        <p:nvSpPr>
          <p:cNvPr id="27" name="TextBox 26"/>
          <p:cNvSpPr txBox="1"/>
          <p:nvPr/>
        </p:nvSpPr>
        <p:spPr>
          <a:xfrm>
            <a:off x="914400" y="4023359"/>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Save the project from the canvas so the header has a project id.</a:t>
            </a:r>
          </a:p>
        </p:txBody>
      </p:sp>
      <p:sp>
        <p:nvSpPr>
          <p:cNvPr id="28" name="Rounded Rectangle 27"/>
          <p:cNvSpPr/>
          <p:nvPr/>
        </p:nvSpPr>
        <p:spPr>
          <a:xfrm>
            <a:off x="329184" y="4572000"/>
            <a:ext cx="7452360" cy="530352"/>
          </a:xfrm>
          <a:prstGeom prst="roundRect">
            <a:avLst>
              <a:gd name="adj" fmla="val 12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Oval 28"/>
          <p:cNvSpPr/>
          <p:nvPr/>
        </p:nvSpPr>
        <p:spPr>
          <a:xfrm>
            <a:off x="457200" y="4681728"/>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6</a:t>
            </a:r>
          </a:p>
        </p:txBody>
      </p:sp>
      <p:sp>
        <p:nvSpPr>
          <p:cNvPr id="30" name="TextBox 29"/>
          <p:cNvSpPr txBox="1"/>
          <p:nvPr/>
        </p:nvSpPr>
        <p:spPr>
          <a:xfrm>
            <a:off x="914400" y="4626864"/>
            <a:ext cx="6675120" cy="420624"/>
          </a:xfrm>
          <a:prstGeom prst="rect">
            <a:avLst/>
          </a:prstGeom>
          <a:noFill/>
        </p:spPr>
        <p:txBody>
          <a:bodyPr wrap="square" lIns="0" rIns="0" tIns="0" bIns="0" anchor="ctr"/>
          <a:lstStyle/>
          <a:p>
            <a:pPr algn="l">
              <a:lnSpc>
                <a:spcPct val="112000"/>
              </a:lnSpc>
            </a:pPr>
            <a:r>
              <a:rPr sz="1400" b="0">
                <a:solidFill>
                  <a:srgbClr val="F4F7FB"/>
                </a:solidFill>
                <a:latin typeface="Inter"/>
              </a:rPr>
              <a:t>Publish the slug and open the live page.</a:t>
            </a:r>
          </a:p>
        </p:txBody>
      </p:sp>
      <p:sp>
        <p:nvSpPr>
          <p:cNvPr id="31" name="Rounded Rectangle 30"/>
          <p:cNvSpPr/>
          <p:nvPr/>
        </p:nvSpPr>
        <p:spPr>
          <a:xfrm>
            <a:off x="8001000" y="1554480"/>
            <a:ext cx="3840480" cy="3520440"/>
          </a:xfrm>
          <a:prstGeom prst="roundRect">
            <a:avLst>
              <a:gd name="adj" fmla="val 8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TextBox 31"/>
          <p:cNvSpPr txBox="1"/>
          <p:nvPr/>
        </p:nvSpPr>
        <p:spPr>
          <a:xfrm>
            <a:off x="8211312" y="1719072"/>
            <a:ext cx="3474720" cy="256032"/>
          </a:xfrm>
          <a:prstGeom prst="rect">
            <a:avLst/>
          </a:prstGeom>
          <a:noFill/>
        </p:spPr>
        <p:txBody>
          <a:bodyPr wrap="square" lIns="0" rIns="0" tIns="0" bIns="0" anchor="t"/>
          <a:lstStyle/>
          <a:p>
            <a:pPr algn="l">
              <a:lnSpc>
                <a:spcPct val="112000"/>
              </a:lnSpc>
            </a:pPr>
            <a:r>
              <a:rPr sz="1200" b="1">
                <a:solidFill>
                  <a:srgbClr val="2DD4BF"/>
                </a:solidFill>
                <a:latin typeface="Inter"/>
              </a:rPr>
              <a:t>CONTACT</a:t>
            </a:r>
          </a:p>
        </p:txBody>
      </p:sp>
      <p:sp>
        <p:nvSpPr>
          <p:cNvPr id="33" name="TextBox 32"/>
          <p:cNvSpPr txBox="1"/>
          <p:nvPr/>
        </p:nvSpPr>
        <p:spPr>
          <a:xfrm>
            <a:off x="8211312" y="2011680"/>
            <a:ext cx="3474720" cy="640080"/>
          </a:xfrm>
          <a:prstGeom prst="rect">
            <a:avLst/>
          </a:prstGeom>
          <a:noFill/>
        </p:spPr>
        <p:txBody>
          <a:bodyPr wrap="square" lIns="0" rIns="0" tIns="0" bIns="0" anchor="t"/>
          <a:lstStyle/>
          <a:p>
            <a:pPr algn="l">
              <a:lnSpc>
                <a:spcPct val="112000"/>
              </a:lnSpc>
            </a:pPr>
            <a:r>
              <a:rPr sz="2000" b="1">
                <a:solidFill>
                  <a:srgbClr val="F4F7FB"/>
                </a:solidFill>
                <a:latin typeface="Inter"/>
              </a:rPr>
              <a:t>Want a hand with this?</a:t>
            </a:r>
          </a:p>
        </p:txBody>
      </p:sp>
      <p:sp>
        <p:nvSpPr>
          <p:cNvPr id="34" name="TextBox 33"/>
          <p:cNvSpPr txBox="1"/>
          <p:nvPr/>
        </p:nvSpPr>
        <p:spPr>
          <a:xfrm>
            <a:off x="8211312" y="2788920"/>
            <a:ext cx="3474720" cy="201168"/>
          </a:xfrm>
          <a:prstGeom prst="rect">
            <a:avLst/>
          </a:prstGeom>
          <a:noFill/>
        </p:spPr>
        <p:txBody>
          <a:bodyPr wrap="square" lIns="0" rIns="0" tIns="0" bIns="0" anchor="t"/>
          <a:lstStyle/>
          <a:p>
            <a:pPr algn="l">
              <a:lnSpc>
                <a:spcPct val="112000"/>
              </a:lnSpc>
            </a:pPr>
            <a:r>
              <a:rPr sz="1000" b="1">
                <a:solidFill>
                  <a:srgbClr val="7E8A9C"/>
                </a:solidFill>
                <a:latin typeface="Inter"/>
              </a:rPr>
              <a:t>WEB</a:t>
            </a:r>
          </a:p>
        </p:txBody>
      </p:sp>
      <p:sp>
        <p:nvSpPr>
          <p:cNvPr id="35" name="TextBox 34"/>
          <p:cNvSpPr txBox="1"/>
          <p:nvPr/>
        </p:nvSpPr>
        <p:spPr>
          <a:xfrm>
            <a:off x="8211312" y="2971800"/>
            <a:ext cx="3474720" cy="292608"/>
          </a:xfrm>
          <a:prstGeom prst="rect">
            <a:avLst/>
          </a:prstGeom>
          <a:noFill/>
        </p:spPr>
        <p:txBody>
          <a:bodyPr wrap="square" lIns="0" rIns="0" tIns="0" bIns="0" anchor="t"/>
          <a:lstStyle/>
          <a:p>
            <a:pPr algn="l">
              <a:lnSpc>
                <a:spcPct val="112000"/>
              </a:lnSpc>
            </a:pPr>
            <a:r>
              <a:rPr sz="1400" b="1">
                <a:solidFill>
                  <a:srgbClr val="F4F7FB"/>
                </a:solidFill>
                <a:latin typeface="Inter"/>
              </a:rPr>
              <a:t>registermysite.com</a:t>
            </a:r>
          </a:p>
        </p:txBody>
      </p:sp>
      <p:sp>
        <p:nvSpPr>
          <p:cNvPr id="36" name="TextBox 35"/>
          <p:cNvSpPr txBox="1"/>
          <p:nvPr/>
        </p:nvSpPr>
        <p:spPr>
          <a:xfrm>
            <a:off x="8211312" y="3319272"/>
            <a:ext cx="3474720" cy="201168"/>
          </a:xfrm>
          <a:prstGeom prst="rect">
            <a:avLst/>
          </a:prstGeom>
          <a:noFill/>
        </p:spPr>
        <p:txBody>
          <a:bodyPr wrap="square" lIns="0" rIns="0" tIns="0" bIns="0" anchor="t"/>
          <a:lstStyle/>
          <a:p>
            <a:pPr algn="l">
              <a:lnSpc>
                <a:spcPct val="112000"/>
              </a:lnSpc>
            </a:pPr>
            <a:r>
              <a:rPr sz="1000" b="1">
                <a:solidFill>
                  <a:srgbClr val="7E8A9C"/>
                </a:solidFill>
                <a:latin typeface="Inter"/>
              </a:rPr>
              <a:t>PHONE</a:t>
            </a:r>
          </a:p>
        </p:txBody>
      </p:sp>
      <p:sp>
        <p:nvSpPr>
          <p:cNvPr id="37" name="TextBox 36"/>
          <p:cNvSpPr txBox="1"/>
          <p:nvPr/>
        </p:nvSpPr>
        <p:spPr>
          <a:xfrm>
            <a:off x="8211312" y="3502152"/>
            <a:ext cx="3474720" cy="292608"/>
          </a:xfrm>
          <a:prstGeom prst="rect">
            <a:avLst/>
          </a:prstGeom>
          <a:noFill/>
        </p:spPr>
        <p:txBody>
          <a:bodyPr wrap="square" lIns="0" rIns="0" tIns="0" bIns="0" anchor="t"/>
          <a:lstStyle/>
          <a:p>
            <a:pPr algn="l">
              <a:lnSpc>
                <a:spcPct val="112000"/>
              </a:lnSpc>
            </a:pPr>
            <a:r>
              <a:rPr sz="1400" b="1">
                <a:solidFill>
                  <a:srgbClr val="F4F7FB"/>
                </a:solidFill>
                <a:latin typeface="Inter"/>
              </a:rPr>
              <a:t>(562) 751-4597</a:t>
            </a:r>
          </a:p>
        </p:txBody>
      </p:sp>
      <p:sp>
        <p:nvSpPr>
          <p:cNvPr id="38" name="TextBox 37"/>
          <p:cNvSpPr txBox="1"/>
          <p:nvPr/>
        </p:nvSpPr>
        <p:spPr>
          <a:xfrm>
            <a:off x="8211312" y="3849624"/>
            <a:ext cx="3474720" cy="201168"/>
          </a:xfrm>
          <a:prstGeom prst="rect">
            <a:avLst/>
          </a:prstGeom>
          <a:noFill/>
        </p:spPr>
        <p:txBody>
          <a:bodyPr wrap="square" lIns="0" rIns="0" tIns="0" bIns="0" anchor="t"/>
          <a:lstStyle/>
          <a:p>
            <a:pPr algn="l">
              <a:lnSpc>
                <a:spcPct val="112000"/>
              </a:lnSpc>
            </a:pPr>
            <a:r>
              <a:rPr sz="1000" b="1">
                <a:solidFill>
                  <a:srgbClr val="7E8A9C"/>
                </a:solidFill>
                <a:latin typeface="Inter"/>
              </a:rPr>
              <a:t>EMAIL</a:t>
            </a:r>
          </a:p>
        </p:txBody>
      </p:sp>
      <p:sp>
        <p:nvSpPr>
          <p:cNvPr id="39" name="TextBox 38"/>
          <p:cNvSpPr txBox="1"/>
          <p:nvPr/>
        </p:nvSpPr>
        <p:spPr>
          <a:xfrm>
            <a:off x="8211312" y="4032504"/>
            <a:ext cx="3474720" cy="292608"/>
          </a:xfrm>
          <a:prstGeom prst="rect">
            <a:avLst/>
          </a:prstGeom>
          <a:noFill/>
        </p:spPr>
        <p:txBody>
          <a:bodyPr wrap="square" lIns="0" rIns="0" tIns="0" bIns="0" anchor="t"/>
          <a:lstStyle/>
          <a:p>
            <a:pPr algn="l">
              <a:lnSpc>
                <a:spcPct val="112000"/>
              </a:lnSpc>
            </a:pPr>
            <a:r>
              <a:rPr sz="1400" b="1">
                <a:solidFill>
                  <a:srgbClr val="F4F7FB"/>
                </a:solidFill>
                <a:latin typeface="Inter"/>
              </a:rPr>
              <a:t>info@registermysite.com</a:t>
            </a:r>
          </a:p>
        </p:txBody>
      </p:sp>
      <p:sp>
        <p:nvSpPr>
          <p:cNvPr id="40" name="TextBox 39"/>
          <p:cNvSpPr txBox="1"/>
          <p:nvPr/>
        </p:nvSpPr>
        <p:spPr>
          <a:xfrm>
            <a:off x="8211312" y="4379976"/>
            <a:ext cx="3474720" cy="201168"/>
          </a:xfrm>
          <a:prstGeom prst="rect">
            <a:avLst/>
          </a:prstGeom>
          <a:noFill/>
        </p:spPr>
        <p:txBody>
          <a:bodyPr wrap="square" lIns="0" rIns="0" tIns="0" bIns="0" anchor="t"/>
          <a:lstStyle/>
          <a:p>
            <a:pPr algn="l">
              <a:lnSpc>
                <a:spcPct val="112000"/>
              </a:lnSpc>
            </a:pPr>
            <a:r>
              <a:rPr sz="1000" b="1">
                <a:solidFill>
                  <a:srgbClr val="7E8A9C"/>
                </a:solidFill>
                <a:latin typeface="Inter"/>
              </a:rPr>
              <a:t>IN PERSON</a:t>
            </a:r>
          </a:p>
        </p:txBody>
      </p:sp>
      <p:sp>
        <p:nvSpPr>
          <p:cNvPr id="41" name="TextBox 40"/>
          <p:cNvSpPr txBox="1"/>
          <p:nvPr/>
        </p:nvSpPr>
        <p:spPr>
          <a:xfrm>
            <a:off x="8211312" y="4562856"/>
            <a:ext cx="3474720" cy="292608"/>
          </a:xfrm>
          <a:prstGeom prst="rect">
            <a:avLst/>
          </a:prstGeom>
          <a:noFill/>
        </p:spPr>
        <p:txBody>
          <a:bodyPr wrap="square" lIns="0" rIns="0" tIns="0" bIns="0" anchor="t"/>
          <a:lstStyle/>
          <a:p>
            <a:pPr algn="l">
              <a:lnSpc>
                <a:spcPct val="112000"/>
              </a:lnSpc>
            </a:pPr>
            <a:r>
              <a:rPr sz="1400" b="1">
                <a:solidFill>
                  <a:srgbClr val="F4F7FB"/>
                </a:solidFill>
                <a:latin typeface="Inter"/>
              </a:rPr>
              <a:t>Los Angeles and Orange County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