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and welcome. In this guide I'll show you how to take a page you designed in HTML Studio and move it into GitHub Desk, as a project folder you can open, edit and preview. Everything you'll see comes from a real run with our demo business. We started from the Nightshade Tattoo template and renamed the brand to html-studio tattoo guide. Behind is the page in HTML Studio, and in front is the same page after we imported it into GitHub Desk.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is GitHub Desk? It's a light companion desk for your HTML Studio projects. Number one, your work lives in project folders, and New Project Folder makes a fresh one. Two, Import from Studio brings an HTML Studio project in. Three, each folder opens in an HTML editor. Four, a live preview sits right beside the code, so you see your changes straight away. And five, Export to HTML Studio sends your work back again.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whole trip on one slide, in seven steps. One, sign up for HTML Studio. Two, pick the Nightshade Tattoo template. Three, rename the brand in the sticky navigation. Four, make a Visitor Counter in Widget Studio and export it into that page. Five, save the canvas as a project, so it gets a project id. Six, create a project folder in GitHub Desk called html-studio-tattoos. And seven, import the page using that project id. The bar along the bottom of each slide shows which step we're 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sign up. Go to html-studio dot registermysite dot com and open the sign-in window. Fill in your name, your email and a password, then click Create account. For this demo we used a Gmail plus address, which you can see on the slide. In our run there was no verification email to click. We were signed straight in. We never show the password in this guide, and please don't share yours either. A password manager is a good home for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choose the template. Click Templates in the top bar. The Website templates window shows the same catalog as registermysite dot com slash templates, with filters along the top. Our picture shows the top of the list, so scroll down to find Nightshade Tattoo, and choose Use in Studio. That loads it right into the canvas. On the right is the page once it's loaded: a dark, editorial tattoo studio site, with the brand still reading Nightshade Tattoo.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rename the brand. In Page sections on the left, click Navigation. That's the sticky nav section. In the editor, find the field called Brand, and change it to html-studio tattoo guide, all lowercase, exactly as you see it here. Now watch the live preview on the right. The name at the top of the page updates to html-studio tattoo guide. And the header says Saved, so the change is kept.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four starts in Widget Studio, at widget-studio dot registermysite dot com. Under Widget type, choose Visitor Counter. You can pick a theme and colors if you like. The sandboxed preview shows the counter, called Live Visitors, with boxes for the last twenty four hours, the last seven days, the last thirty days, and total visits. When you're happy with it, use Export to HTML Studio at the top, or the Export, paste into HTML Studio button at the bottom left.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Back in HTML Studio, the widget arrives as a custom embed section near the bottom of the Page sections list. Click it, and you'll see its Embed HTML, and the widget type, which says counter. Now an honest note from our run. The first time we exported, HTML Studio opened a blank canvas that was signed out, so the widget had nowhere to go. We signed back in, exported again, and this time it landed in our tattoo page. So, sign in to HTML Studio before you export a widget. Notice the header still says No project id. That's our next step.</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five, give the page a project id. Click the gear icon to open Settings, and stay on the Projects tab. Type a new project name. Ours is html-studio tattoo guide. Then click Create project from canvas. A project card appears with that name and four files, and the header changes from No project id to an ID that starts with the letters P R J. Our full id is written on the slide. Copy yours, because GitHub Desk needs it in a moment.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something to check before you start. Our first account had already used its free plan: three of three projects, named Nightshade Tattoo, Guide Tattoo, and Tattoos. When we tried to create another one, HTML Studio said free accounts can create three projects, delete one or upgrade later to add more. We did not delete those projects. A new demo account was required, and that's the account behind the project id you saw on the last slide. If you hit this limit, you can delete a project you no longer need, or upgrade.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six happens in GitHub Desk, at github dot registermysite dot com. Use the same account you used in HTML Studio. On Workspace Projects, click New Project Folder, and name it html-studio-tattoos, with dashes and no spaces. GitHub Desk opens the new folder, with a green message: Project created with index dot html skeleton. There's one file, index dot html, a starter page in the editor, and a welcome page in the live preview. That's just a placeholder. Next, we'll fill it with our tattoo page.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seven, the import. Inside the folder, click Import from HTML Studio along the top. In the window that opens, find the box called HTML Studio Project ID, and paste your project id, the one that starts with P R J. In New Local Project Name, type html-studio-tattoos. Then click Import from Studio. In our run, a green message said Imported 4 files from HTML Studio, and the file list filled up with index dot html, L L M S dot T X T, robots dot T X T, and sitemap dot X M 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mistake we made first, so you don't have to. We typed the template's name, nightshade-tattoo, into the HTML Studio Project ID box. GitHub Desk answered with a red message: Failed to import HTML Studio project, Project not found. That's because a template name is not a project id. The import only works with the id HTML Studio gives you when you create a project from the canvas, the one starting with P R J.</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here's the payoff. The html-studio-tattoos folder now holds the tattoo page. On the left are the four imported files. In the middle, index dot html has the full page code, far longer than the starter skeleton. And in the live preview on the right is the tattoo page, with our brand at the top: html-studio tattoo guide. The preview is narrow, so the name is cut short with dots, but it's all there. From here you can edit the code, click Save File, and use Open Tab for a bigger view.</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few tips. Use the project id, not the template name. Ids start with P R J. Check your free plan before you begin. In our run the limit was three projects, and you'll find it under Settings, then Projects. Sign in before you export a widget, so it lands in your page and not a blank canvas. Use the same account on HTML Studio and GitHub Desk. Name folders with dashes, like html-studio-tattoos. And remember, the Brand field changes the name in the navigation, but the page title in the code still said Nightshade Tattoo. Edit it in GitHub Desk if you want it changed too.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are the real messages we saw, and what to do. Failed to import HTML Studio project, Project not found, means you typed a template name. Paste the project id instead. Free accounts can create three projects means you're at the limit. Delete one you don't need, or upgrade. A blank, signed-out canvas after exporting a widget means you weren't signed in. Sign in and export again. No project id in the header means the canvas isn't a project yet. Use Create project from canvas. Project created with index dot html skeleton is normal. It's the starter page, so go ahead and import. And if the brand looks cut off in the preview, it's just a narrow panel. Try Open Tab.</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recap. Sign up at HTML Studio. Choose the Nightshade Tattoo template. Rename the brand to html-studio tattoo guide. Make a Visitor Counter in Widget Studio, and export it into the page while you're signed in. Create a project from the canvas to get your project id. In GitHub Desk, create the html-studio-tattoos folder. Then import with the project id, and your page is ready to edit and preview.</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it from me. If you'd like a hand, we're happy to walk through this with you, from your first template to your GitHub Desk folder. You can find us at registermysite dot com, call 562 751 4597, or email info at registermysite dot com. We also meet in person in Los Angeles and Orange County. Thanks so much for your time, and happy building.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Oval 7"/>
          <p:cNvSpPr/>
          <p:nvPr/>
        </p:nvSpPr>
        <p:spPr>
          <a:xfrm>
            <a:off x="8138160" y="640080"/>
            <a:ext cx="3931920" cy="3931920"/>
          </a:xfrm>
          <a:prstGeom prst="ellipse">
            <a:avLst/>
          </a:prstGeom>
          <a:solidFill>
            <a:srgbClr val="E8F0F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9" name="Oval 8"/>
          <p:cNvSpPr/>
          <p:nvPr/>
        </p:nvSpPr>
        <p:spPr>
          <a:xfrm>
            <a:off x="228600" y="5760720"/>
            <a:ext cx="914400" cy="914400"/>
          </a:xfrm>
          <a:prstGeom prst="ellipse">
            <a:avLst/>
          </a:prstGeom>
          <a:solidFill>
            <a:srgbClr val="EEF4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0" name="TextBox 9"/>
          <p:cNvSpPr txBox="1"/>
          <p:nvPr/>
        </p:nvSpPr>
        <p:spPr>
          <a:xfrm>
            <a:off x="685800" y="1234440"/>
            <a:ext cx="5394960" cy="274320"/>
          </a:xfrm>
          <a:prstGeom prst="rect">
            <a:avLst/>
          </a:prstGeom>
          <a:noFill/>
        </p:spPr>
        <p:txBody>
          <a:bodyPr wrap="square" lIns="0" rIns="0" tIns="0" bIns="0" anchor="t"/>
          <a:lstStyle/>
          <a:p>
            <a:pPr algn="l">
              <a:lnSpc>
                <a:spcPct val="115000"/>
              </a:lnSpc>
            </a:pPr>
            <a:r>
              <a:rPr sz="1100" b="1">
                <a:solidFill>
                  <a:srgbClr val="2563EB"/>
                </a:solidFill>
                <a:latin typeface="Inter"/>
              </a:rPr>
              <a:t>REGISTERMYSITE CLIENT GUIDE</a:t>
            </a:r>
          </a:p>
        </p:txBody>
      </p:sp>
      <p:sp>
        <p:nvSpPr>
          <p:cNvPr id="11" name="TextBox 10"/>
          <p:cNvSpPr txBox="1"/>
          <p:nvPr/>
        </p:nvSpPr>
        <p:spPr>
          <a:xfrm>
            <a:off x="685800" y="1600200"/>
            <a:ext cx="5394960" cy="2103120"/>
          </a:xfrm>
          <a:prstGeom prst="rect">
            <a:avLst/>
          </a:prstGeom>
          <a:noFill/>
        </p:spPr>
        <p:txBody>
          <a:bodyPr wrap="square" lIns="0" rIns="0" tIns="0" bIns="0" anchor="t"/>
          <a:lstStyle/>
          <a:p>
            <a:pPr algn="l">
              <a:lnSpc>
                <a:spcPct val="98000"/>
              </a:lnSpc>
            </a:pPr>
            <a:r>
              <a:rPr sz="4400" b="1">
                <a:solidFill>
                  <a:srgbClr val="1F2328"/>
                </a:solidFill>
                <a:latin typeface="Inter"/>
              </a:rPr>
              <a:t>Put your HTML Studio site into GitHub Desk</a:t>
            </a:r>
          </a:p>
        </p:txBody>
      </p:sp>
      <p:sp>
        <p:nvSpPr>
          <p:cNvPr id="12" name="TextBox 11"/>
          <p:cNvSpPr txBox="1"/>
          <p:nvPr/>
        </p:nvSpPr>
        <p:spPr>
          <a:xfrm>
            <a:off x="685800" y="3794760"/>
            <a:ext cx="5120640" cy="868680"/>
          </a:xfrm>
          <a:prstGeom prst="rect">
            <a:avLst/>
          </a:prstGeom>
          <a:noFill/>
        </p:spPr>
        <p:txBody>
          <a:bodyPr wrap="square" lIns="0" rIns="0" tIns="0" bIns="0" anchor="t"/>
          <a:lstStyle/>
          <a:p>
            <a:pPr algn="l">
              <a:lnSpc>
                <a:spcPct val="120000"/>
              </a:lnSpc>
            </a:pPr>
            <a:r>
              <a:rPr sz="1700" b="0">
                <a:solidFill>
                  <a:srgbClr val="59636E"/>
                </a:solidFill>
                <a:latin typeface="Inter"/>
              </a:rPr>
              <a:t>Move a page you designed into a project folder you can open, edit, preview and export back.</a:t>
            </a:r>
          </a:p>
        </p:txBody>
      </p:sp>
      <p:sp>
        <p:nvSpPr>
          <p:cNvPr id="13" name="Rounded Rectangle 12"/>
          <p:cNvSpPr/>
          <p:nvPr/>
        </p:nvSpPr>
        <p:spPr>
          <a:xfrm>
            <a:off x="685800" y="4892040"/>
            <a:ext cx="1170988" cy="310896"/>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1100" b="1">
                <a:solidFill>
                  <a:srgbClr val="1D4ED8"/>
                </a:solidFill>
                <a:latin typeface="Inter"/>
              </a:rPr>
              <a:t>HTML Studio</a:t>
            </a:r>
          </a:p>
        </p:txBody>
      </p:sp>
      <p:sp>
        <p:nvSpPr>
          <p:cNvPr id="14" name="TextBox 13"/>
          <p:cNvSpPr txBox="1"/>
          <p:nvPr/>
        </p:nvSpPr>
        <p:spPr>
          <a:xfrm>
            <a:off x="1929940" y="4892040"/>
            <a:ext cx="365760" cy="310896"/>
          </a:xfrm>
          <a:prstGeom prst="rect">
            <a:avLst/>
          </a:prstGeom>
          <a:noFill/>
        </p:spPr>
        <p:txBody>
          <a:bodyPr wrap="square" lIns="0" rIns="0" tIns="0" bIns="0" anchor="ctr"/>
          <a:lstStyle/>
          <a:p>
            <a:pPr algn="ctr">
              <a:lnSpc>
                <a:spcPct val="115000"/>
              </a:lnSpc>
            </a:pPr>
            <a:r>
              <a:rPr sz="1600" b="1">
                <a:solidFill>
                  <a:srgbClr val="2563EB"/>
                </a:solidFill>
                <a:latin typeface="Inter"/>
              </a:rPr>
              <a:t>→</a:t>
            </a:r>
          </a:p>
        </p:txBody>
      </p:sp>
      <p:sp>
        <p:nvSpPr>
          <p:cNvPr id="15" name="Rounded Rectangle 14"/>
          <p:cNvSpPr/>
          <p:nvPr/>
        </p:nvSpPr>
        <p:spPr>
          <a:xfrm>
            <a:off x="2368852" y="4892040"/>
            <a:ext cx="1264696" cy="310896"/>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1100" b="1">
                <a:solidFill>
                  <a:srgbClr val="1D4ED8"/>
                </a:solidFill>
                <a:latin typeface="Inter"/>
              </a:rPr>
              <a:t>Widget Studio</a:t>
            </a:r>
          </a:p>
        </p:txBody>
      </p:sp>
      <p:sp>
        <p:nvSpPr>
          <p:cNvPr id="16" name="TextBox 15"/>
          <p:cNvSpPr txBox="1"/>
          <p:nvPr/>
        </p:nvSpPr>
        <p:spPr>
          <a:xfrm>
            <a:off x="3706701" y="4892040"/>
            <a:ext cx="365760" cy="310896"/>
          </a:xfrm>
          <a:prstGeom prst="rect">
            <a:avLst/>
          </a:prstGeom>
          <a:noFill/>
        </p:spPr>
        <p:txBody>
          <a:bodyPr wrap="square" lIns="0" rIns="0" tIns="0" bIns="0" anchor="ctr"/>
          <a:lstStyle/>
          <a:p>
            <a:pPr algn="ctr">
              <a:lnSpc>
                <a:spcPct val="115000"/>
              </a:lnSpc>
            </a:pPr>
            <a:r>
              <a:rPr sz="1600" b="1">
                <a:solidFill>
                  <a:srgbClr val="2563EB"/>
                </a:solidFill>
                <a:latin typeface="Inter"/>
              </a:rPr>
              <a:t>→</a:t>
            </a:r>
          </a:p>
        </p:txBody>
      </p:sp>
      <p:sp>
        <p:nvSpPr>
          <p:cNvPr id="17" name="Rounded Rectangle 16"/>
          <p:cNvSpPr/>
          <p:nvPr/>
        </p:nvSpPr>
        <p:spPr>
          <a:xfrm>
            <a:off x="4145613" y="4892040"/>
            <a:ext cx="1137560" cy="310896"/>
          </a:xfrm>
          <a:prstGeom prst="roundRect">
            <a:avLst>
              <a:gd name="adj" fmla="val 50000"/>
            </a:avLst>
          </a:prstGeom>
          <a:solidFill>
            <a:srgbClr val="2563EB"/>
          </a:solidFill>
          <a:ln w="952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1100" b="1">
                <a:solidFill>
                  <a:srgbClr val="FFFFFF"/>
                </a:solidFill>
                <a:latin typeface="Inter"/>
              </a:rPr>
              <a:t>GitHub Desk</a:t>
            </a:r>
          </a:p>
        </p:txBody>
      </p:sp>
      <p:sp>
        <p:nvSpPr>
          <p:cNvPr id="18" name="TextBox 17"/>
          <p:cNvSpPr txBox="1"/>
          <p:nvPr/>
        </p:nvSpPr>
        <p:spPr>
          <a:xfrm>
            <a:off x="685800" y="5440680"/>
            <a:ext cx="5303520" cy="548640"/>
          </a:xfrm>
          <a:prstGeom prst="rect">
            <a:avLst/>
          </a:prstGeom>
          <a:noFill/>
        </p:spPr>
        <p:txBody>
          <a:bodyPr wrap="square" lIns="0" rIns="0" tIns="0" bIns="0" anchor="t"/>
          <a:lstStyle/>
          <a:p>
            <a:pPr algn="l">
              <a:lnSpc>
                <a:spcPct val="115000"/>
              </a:lnSpc>
            </a:pPr>
            <a:r>
              <a:rPr sz="1100" b="0">
                <a:solidFill>
                  <a:srgbClr val="59636E"/>
                </a:solidFill>
                <a:latin typeface="Inter"/>
              </a:rPr>
              <a:t>Demo business: the Nightshade Tattoo template, renamed “html-studio tattoo guide”. Every screen is from our real run.</a:t>
            </a:r>
          </a:p>
        </p:txBody>
      </p:sp>
      <p:sp>
        <p:nvSpPr>
          <p:cNvPr id="19" name="Rounded Rectangle 18"/>
          <p:cNvSpPr/>
          <p:nvPr/>
        </p:nvSpPr>
        <p:spPr>
          <a:xfrm>
            <a:off x="6227064" y="1033272"/>
            <a:ext cx="5120640" cy="3088100"/>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ounded Rectangle 19"/>
          <p:cNvSpPr/>
          <p:nvPr/>
        </p:nvSpPr>
        <p:spPr>
          <a:xfrm>
            <a:off x="6172200" y="960120"/>
            <a:ext cx="51206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Oval 20"/>
          <p:cNvSpPr/>
          <p:nvPr/>
        </p:nvSpPr>
        <p:spPr>
          <a:xfrm>
            <a:off x="628192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643737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659282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TextBox 23"/>
          <p:cNvSpPr txBox="1"/>
          <p:nvPr/>
        </p:nvSpPr>
        <p:spPr>
          <a:xfrm>
            <a:off x="6812280" y="987552"/>
            <a:ext cx="43891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html-studio.registermysite.com</a:t>
            </a:r>
          </a:p>
        </p:txBody>
      </p:sp>
      <p:pic>
        <p:nvPicPr>
          <p:cNvPr id="25" name="Picture 24" descr="image.jpg"/>
          <p:cNvPicPr>
            <a:picLocks noChangeAspect="1"/>
          </p:cNvPicPr>
          <p:nvPr/>
        </p:nvPicPr>
        <p:blipFill>
          <a:blip r:embed="rId3"/>
          <a:stretch>
            <a:fillRect/>
          </a:stretch>
        </p:blipFill>
        <p:spPr>
          <a:xfrm>
            <a:off x="6172200" y="1197864"/>
            <a:ext cx="5120640" cy="2850356"/>
          </a:xfrm>
          <a:prstGeom prst="rect">
            <a:avLst/>
          </a:prstGeom>
          <a:ln w="9525">
            <a:solidFill>
              <a:srgbClr val="D0D7DE"/>
            </a:solidFill>
          </a:ln>
        </p:spPr>
      </p:pic>
      <p:sp>
        <p:nvSpPr>
          <p:cNvPr id="26" name="Rounded Rectangle 25"/>
          <p:cNvSpPr/>
          <p:nvPr/>
        </p:nvSpPr>
        <p:spPr>
          <a:xfrm>
            <a:off x="6867144" y="2953512"/>
            <a:ext cx="4937760" cy="2986301"/>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Rounded Rectangle 26"/>
          <p:cNvSpPr/>
          <p:nvPr/>
        </p:nvSpPr>
        <p:spPr>
          <a:xfrm>
            <a:off x="6812280" y="2880360"/>
            <a:ext cx="493776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8" name="Oval 27"/>
          <p:cNvSpPr/>
          <p:nvPr/>
        </p:nvSpPr>
        <p:spPr>
          <a:xfrm>
            <a:off x="6922008" y="295351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9" name="Oval 28"/>
          <p:cNvSpPr/>
          <p:nvPr/>
        </p:nvSpPr>
        <p:spPr>
          <a:xfrm>
            <a:off x="7077456" y="295351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0" name="Oval 29"/>
          <p:cNvSpPr/>
          <p:nvPr/>
        </p:nvSpPr>
        <p:spPr>
          <a:xfrm>
            <a:off x="7232904" y="295351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TextBox 30"/>
          <p:cNvSpPr txBox="1"/>
          <p:nvPr/>
        </p:nvSpPr>
        <p:spPr>
          <a:xfrm>
            <a:off x="7452360" y="2907791"/>
            <a:ext cx="420624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32" name="Picture 31" descr="image.jpg"/>
          <p:cNvPicPr>
            <a:picLocks noChangeAspect="1"/>
          </p:cNvPicPr>
          <p:nvPr/>
        </p:nvPicPr>
        <p:blipFill>
          <a:blip r:embed="rId4"/>
          <a:stretch>
            <a:fillRect/>
          </a:stretch>
        </p:blipFill>
        <p:spPr>
          <a:xfrm>
            <a:off x="6812280" y="3118104"/>
            <a:ext cx="4937760" cy="2748557"/>
          </a:xfrm>
          <a:prstGeom prst="rect">
            <a:avLst/>
          </a:prstGeom>
          <a:ln w="9525">
            <a:solidFill>
              <a:srgbClr val="D0D7DE"/>
            </a:solidFill>
          </a:ln>
        </p:spPr>
      </p:pic>
      <p:sp>
        <p:nvSpPr>
          <p:cNvPr id="33" name="Rounded Rectangle 32"/>
          <p:cNvSpPr/>
          <p:nvPr/>
        </p:nvSpPr>
        <p:spPr>
          <a:xfrm>
            <a:off x="6172200" y="2487168"/>
            <a:ext cx="2097990" cy="292608"/>
          </a:xfrm>
          <a:prstGeom prst="roundRect">
            <a:avLst>
              <a:gd name="adj" fmla="val 50000"/>
            </a:avLst>
          </a:prstGeom>
          <a:solidFill>
            <a:srgbClr val="2563EB"/>
          </a:solidFill>
          <a:ln w="952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1000" b="1">
                <a:solidFill>
                  <a:srgbClr val="FFFFFF"/>
                </a:solidFill>
                <a:latin typeface="Inter"/>
              </a:rPr>
              <a:t>Import from HTML Studio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TextBox 7"/>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WHAT IT IS</a:t>
            </a:r>
          </a:p>
        </p:txBody>
      </p:sp>
      <p:sp>
        <p:nvSpPr>
          <p:cNvPr id="9" name="TextBox 8"/>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A companion desk for HTML Studio projects</a:t>
            </a:r>
          </a:p>
        </p:txBody>
      </p:sp>
      <p:sp>
        <p:nvSpPr>
          <p:cNvPr id="10" name="Rounded Rectangle 9"/>
          <p:cNvSpPr/>
          <p:nvPr/>
        </p:nvSpPr>
        <p:spPr>
          <a:xfrm>
            <a:off x="557784" y="1673352"/>
            <a:ext cx="5440680" cy="3266247"/>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1" name="Rounded Rectangle 10"/>
          <p:cNvSpPr/>
          <p:nvPr/>
        </p:nvSpPr>
        <p:spPr>
          <a:xfrm>
            <a:off x="502920" y="1600200"/>
            <a:ext cx="544068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2" name="Oval 11"/>
          <p:cNvSpPr/>
          <p:nvPr/>
        </p:nvSpPr>
        <p:spPr>
          <a:xfrm>
            <a:off x="612648" y="167335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3" name="Oval 12"/>
          <p:cNvSpPr/>
          <p:nvPr/>
        </p:nvSpPr>
        <p:spPr>
          <a:xfrm>
            <a:off x="768096" y="167335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Oval 13"/>
          <p:cNvSpPr/>
          <p:nvPr/>
        </p:nvSpPr>
        <p:spPr>
          <a:xfrm>
            <a:off x="923544" y="167335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TextBox 14"/>
          <p:cNvSpPr txBox="1"/>
          <p:nvPr/>
        </p:nvSpPr>
        <p:spPr>
          <a:xfrm>
            <a:off x="1143000" y="1627632"/>
            <a:ext cx="470916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16" name="Picture 15" descr="image.jpg"/>
          <p:cNvPicPr>
            <a:picLocks noChangeAspect="1"/>
          </p:cNvPicPr>
          <p:nvPr/>
        </p:nvPicPr>
        <p:blipFill>
          <a:blip r:embed="rId3"/>
          <a:stretch>
            <a:fillRect/>
          </a:stretch>
        </p:blipFill>
        <p:spPr>
          <a:xfrm>
            <a:off x="502920" y="1837943"/>
            <a:ext cx="5440680" cy="3028503"/>
          </a:xfrm>
          <a:prstGeom prst="rect">
            <a:avLst/>
          </a:prstGeom>
          <a:ln w="9525">
            <a:solidFill>
              <a:srgbClr val="D0D7DE"/>
            </a:solidFill>
          </a:ln>
        </p:spPr>
      </p:pic>
      <p:sp>
        <p:nvSpPr>
          <p:cNvPr id="17" name="Oval 16"/>
          <p:cNvSpPr/>
          <p:nvPr/>
        </p:nvSpPr>
        <p:spPr>
          <a:xfrm>
            <a:off x="4927419" y="205441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18" name="Oval 17"/>
          <p:cNvSpPr/>
          <p:nvPr/>
        </p:nvSpPr>
        <p:spPr>
          <a:xfrm>
            <a:off x="4252647" y="205441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19" name="Rounded Rectangle 18"/>
          <p:cNvSpPr/>
          <p:nvPr/>
        </p:nvSpPr>
        <p:spPr>
          <a:xfrm>
            <a:off x="6318503" y="1673352"/>
            <a:ext cx="5440680" cy="3266247"/>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ounded Rectangle 19"/>
          <p:cNvSpPr/>
          <p:nvPr/>
        </p:nvSpPr>
        <p:spPr>
          <a:xfrm>
            <a:off x="6263640" y="1600200"/>
            <a:ext cx="544068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Oval 20"/>
          <p:cNvSpPr/>
          <p:nvPr/>
        </p:nvSpPr>
        <p:spPr>
          <a:xfrm>
            <a:off x="6373368" y="167335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6528816" y="167335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6684264" y="167335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TextBox 23"/>
          <p:cNvSpPr txBox="1"/>
          <p:nvPr/>
        </p:nvSpPr>
        <p:spPr>
          <a:xfrm>
            <a:off x="6903720" y="1627632"/>
            <a:ext cx="470916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25" name="Picture 24" descr="image.jpg"/>
          <p:cNvPicPr>
            <a:picLocks noChangeAspect="1"/>
          </p:cNvPicPr>
          <p:nvPr/>
        </p:nvPicPr>
        <p:blipFill>
          <a:blip r:embed="rId4"/>
          <a:stretch>
            <a:fillRect/>
          </a:stretch>
        </p:blipFill>
        <p:spPr>
          <a:xfrm>
            <a:off x="6263640" y="1837943"/>
            <a:ext cx="5440680" cy="3028503"/>
          </a:xfrm>
          <a:prstGeom prst="rect">
            <a:avLst/>
          </a:prstGeom>
          <a:ln w="9525">
            <a:solidFill>
              <a:srgbClr val="D0D7DE"/>
            </a:solidFill>
          </a:ln>
        </p:spPr>
      </p:pic>
      <p:sp>
        <p:nvSpPr>
          <p:cNvPr id="26" name="Oval 25"/>
          <p:cNvSpPr/>
          <p:nvPr/>
        </p:nvSpPr>
        <p:spPr>
          <a:xfrm>
            <a:off x="7383351" y="242633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27" name="Oval 26"/>
          <p:cNvSpPr/>
          <p:nvPr/>
        </p:nvSpPr>
        <p:spPr>
          <a:xfrm>
            <a:off x="9614880" y="237320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28" name="Oval 27"/>
          <p:cNvSpPr/>
          <p:nvPr/>
        </p:nvSpPr>
        <p:spPr>
          <a:xfrm>
            <a:off x="10029307" y="191627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29" name="Oval 28"/>
          <p:cNvSpPr/>
          <p:nvPr/>
        </p:nvSpPr>
        <p:spPr>
          <a:xfrm>
            <a:off x="521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30" name="TextBox 29"/>
          <p:cNvSpPr txBox="1"/>
          <p:nvPr/>
        </p:nvSpPr>
        <p:spPr>
          <a:xfrm>
            <a:off x="914400" y="5157216"/>
            <a:ext cx="1737360" cy="627973"/>
          </a:xfrm>
          <a:prstGeom prst="rect">
            <a:avLst/>
          </a:prstGeom>
          <a:noFill/>
        </p:spPr>
        <p:txBody>
          <a:bodyPr wrap="square" lIns="0" rIns="0" tIns="0" bIns="0" anchor="t"/>
          <a:lstStyle/>
          <a:p>
            <a:pPr algn="l">
              <a:lnSpc>
                <a:spcPct val="115000"/>
              </a:lnSpc>
            </a:pPr>
            <a:r>
              <a:rPr sz="1150" b="1">
                <a:solidFill>
                  <a:srgbClr val="1F2328"/>
                </a:solidFill>
                <a:latin typeface="Inter"/>
              </a:rPr>
              <a:t>Project folders.</a:t>
            </a:r>
            <a:r>
              <a:rPr sz="1150" b="0">
                <a:solidFill>
                  <a:srgbClr val="59636E"/>
                </a:solidFill>
                <a:latin typeface="Inter"/>
              </a:rPr>
              <a:t> Each site lives in its own folder.</a:t>
            </a:r>
          </a:p>
        </p:txBody>
      </p:sp>
      <p:sp>
        <p:nvSpPr>
          <p:cNvPr id="31" name="Oval 30"/>
          <p:cNvSpPr/>
          <p:nvPr/>
        </p:nvSpPr>
        <p:spPr>
          <a:xfrm>
            <a:off x="2807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32" name="TextBox 31"/>
          <p:cNvSpPr txBox="1"/>
          <p:nvPr/>
        </p:nvSpPr>
        <p:spPr>
          <a:xfrm>
            <a:off x="3200400" y="5157216"/>
            <a:ext cx="1737360" cy="627973"/>
          </a:xfrm>
          <a:prstGeom prst="rect">
            <a:avLst/>
          </a:prstGeom>
          <a:noFill/>
        </p:spPr>
        <p:txBody>
          <a:bodyPr wrap="square" lIns="0" rIns="0" tIns="0" bIns="0" anchor="t"/>
          <a:lstStyle/>
          <a:p>
            <a:pPr algn="l">
              <a:lnSpc>
                <a:spcPct val="115000"/>
              </a:lnSpc>
            </a:pPr>
            <a:r>
              <a:rPr sz="1150" b="1">
                <a:solidFill>
                  <a:srgbClr val="1F2328"/>
                </a:solidFill>
                <a:latin typeface="Inter"/>
              </a:rPr>
              <a:t>Import from HTML Studio.</a:t>
            </a:r>
            <a:r>
              <a:rPr sz="1150" b="0">
                <a:solidFill>
                  <a:srgbClr val="59636E"/>
                </a:solidFill>
                <a:latin typeface="Inter"/>
              </a:rPr>
              <a:t> Bring a Studio project in by its id.</a:t>
            </a:r>
          </a:p>
        </p:txBody>
      </p:sp>
      <p:sp>
        <p:nvSpPr>
          <p:cNvPr id="33" name="Oval 32"/>
          <p:cNvSpPr/>
          <p:nvPr/>
        </p:nvSpPr>
        <p:spPr>
          <a:xfrm>
            <a:off x="5093207"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4" name="TextBox 33"/>
          <p:cNvSpPr txBox="1"/>
          <p:nvPr/>
        </p:nvSpPr>
        <p:spPr>
          <a:xfrm>
            <a:off x="5486400" y="5157216"/>
            <a:ext cx="1737360" cy="424745"/>
          </a:xfrm>
          <a:prstGeom prst="rect">
            <a:avLst/>
          </a:prstGeom>
          <a:noFill/>
        </p:spPr>
        <p:txBody>
          <a:bodyPr wrap="square" lIns="0" rIns="0" tIns="0" bIns="0" anchor="t"/>
          <a:lstStyle/>
          <a:p>
            <a:pPr algn="l">
              <a:lnSpc>
                <a:spcPct val="115000"/>
              </a:lnSpc>
            </a:pPr>
            <a:r>
              <a:rPr sz="1150" b="1">
                <a:solidFill>
                  <a:srgbClr val="1F2328"/>
                </a:solidFill>
                <a:latin typeface="Inter"/>
              </a:rPr>
              <a:t>HTML editor.</a:t>
            </a:r>
            <a:r>
              <a:rPr sz="1150" b="0">
                <a:solidFill>
                  <a:srgbClr val="59636E"/>
                </a:solidFill>
                <a:latin typeface="Inter"/>
              </a:rPr>
              <a:t> Edit index.html and save.</a:t>
            </a:r>
          </a:p>
        </p:txBody>
      </p:sp>
      <p:sp>
        <p:nvSpPr>
          <p:cNvPr id="35" name="Oval 34"/>
          <p:cNvSpPr/>
          <p:nvPr/>
        </p:nvSpPr>
        <p:spPr>
          <a:xfrm>
            <a:off x="7379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6" name="TextBox 35"/>
          <p:cNvSpPr txBox="1"/>
          <p:nvPr/>
        </p:nvSpPr>
        <p:spPr>
          <a:xfrm>
            <a:off x="7772400" y="5157216"/>
            <a:ext cx="1737360" cy="627973"/>
          </a:xfrm>
          <a:prstGeom prst="rect">
            <a:avLst/>
          </a:prstGeom>
          <a:noFill/>
        </p:spPr>
        <p:txBody>
          <a:bodyPr wrap="square" lIns="0" rIns="0" tIns="0" bIns="0" anchor="t"/>
          <a:lstStyle/>
          <a:p>
            <a:pPr algn="l">
              <a:lnSpc>
                <a:spcPct val="115000"/>
              </a:lnSpc>
            </a:pPr>
            <a:r>
              <a:rPr sz="1150" b="1">
                <a:solidFill>
                  <a:srgbClr val="1F2328"/>
                </a:solidFill>
                <a:latin typeface="Inter"/>
              </a:rPr>
              <a:t>Live preview.</a:t>
            </a:r>
            <a:r>
              <a:rPr sz="1150" b="0">
                <a:solidFill>
                  <a:srgbClr val="59636E"/>
                </a:solidFill>
                <a:latin typeface="Inter"/>
              </a:rPr>
              <a:t> See changes beside the code.</a:t>
            </a:r>
          </a:p>
        </p:txBody>
      </p:sp>
      <p:sp>
        <p:nvSpPr>
          <p:cNvPr id="37" name="Oval 36"/>
          <p:cNvSpPr/>
          <p:nvPr/>
        </p:nvSpPr>
        <p:spPr>
          <a:xfrm>
            <a:off x="9665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38" name="TextBox 37"/>
          <p:cNvSpPr txBox="1"/>
          <p:nvPr/>
        </p:nvSpPr>
        <p:spPr>
          <a:xfrm>
            <a:off x="10058400" y="5157216"/>
            <a:ext cx="1737360" cy="627973"/>
          </a:xfrm>
          <a:prstGeom prst="rect">
            <a:avLst/>
          </a:prstGeom>
          <a:noFill/>
        </p:spPr>
        <p:txBody>
          <a:bodyPr wrap="square" lIns="0" rIns="0" tIns="0" bIns="0" anchor="t"/>
          <a:lstStyle/>
          <a:p>
            <a:pPr algn="l">
              <a:lnSpc>
                <a:spcPct val="115000"/>
              </a:lnSpc>
            </a:pPr>
            <a:r>
              <a:rPr sz="1150" b="1">
                <a:solidFill>
                  <a:srgbClr val="1F2328"/>
                </a:solidFill>
                <a:latin typeface="Inter"/>
              </a:rPr>
              <a:t>Export back.</a:t>
            </a:r>
            <a:r>
              <a:rPr sz="1150" b="0">
                <a:solidFill>
                  <a:srgbClr val="59636E"/>
                </a:solidFill>
                <a:latin typeface="Inter"/>
              </a:rPr>
              <a:t> Export to HTML Studio when you’re done.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TextBox 7"/>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THE JOURNEY</a:t>
            </a:r>
          </a:p>
        </p:txBody>
      </p:sp>
      <p:sp>
        <p:nvSpPr>
          <p:cNvPr id="9" name="TextBox 8"/>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Seven steps, from sign-up to an editable folder</a:t>
            </a:r>
          </a:p>
        </p:txBody>
      </p:sp>
      <p:sp>
        <p:nvSpPr>
          <p:cNvPr id="10" name="Rectangle 9"/>
          <p:cNvSpPr/>
          <p:nvPr/>
        </p:nvSpPr>
        <p:spPr>
          <a:xfrm>
            <a:off x="609447" y="2926080"/>
            <a:ext cx="10972799" cy="36576"/>
          </a:xfrm>
          <a:prstGeom prst="rect">
            <a:avLst/>
          </a:prstGeom>
          <a:solidFill>
            <a:srgbClr val="BFDBF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1" name="Rounded Rectangle 10"/>
          <p:cNvSpPr/>
          <p:nvPr/>
        </p:nvSpPr>
        <p:spPr>
          <a:xfrm>
            <a:off x="426567" y="1920240"/>
            <a:ext cx="1517904" cy="2926080"/>
          </a:xfrm>
          <a:prstGeom prst="roundRect">
            <a:avLst>
              <a:gd name="adj" fmla="val 6000"/>
            </a:avLst>
          </a:prstGeom>
          <a:solidFill>
            <a:srgbClr val="FFFFFF"/>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2" name="Oval 11"/>
          <p:cNvSpPr/>
          <p:nvPr/>
        </p:nvSpPr>
        <p:spPr>
          <a:xfrm>
            <a:off x="902055"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1</a:t>
            </a:r>
          </a:p>
        </p:txBody>
      </p:sp>
      <p:sp>
        <p:nvSpPr>
          <p:cNvPr id="13" name="TextBox 12"/>
          <p:cNvSpPr txBox="1"/>
          <p:nvPr/>
        </p:nvSpPr>
        <p:spPr>
          <a:xfrm>
            <a:off x="536295" y="2121408"/>
            <a:ext cx="1298448" cy="274320"/>
          </a:xfrm>
          <a:prstGeom prst="rect">
            <a:avLst/>
          </a:prstGeom>
          <a:noFill/>
        </p:spPr>
        <p:txBody>
          <a:bodyPr wrap="square" lIns="0" rIns="0" tIns="0" bIns="0" anchor="t"/>
          <a:lstStyle/>
          <a:p>
            <a:pPr algn="ctr">
              <a:lnSpc>
                <a:spcPct val="115000"/>
              </a:lnSpc>
            </a:pPr>
            <a:r>
              <a:rPr sz="800" b="1">
                <a:solidFill>
                  <a:srgbClr val="59636E"/>
                </a:solidFill>
                <a:latin typeface="Inter"/>
              </a:rPr>
              <a:t>HTML STUDIO</a:t>
            </a:r>
          </a:p>
        </p:txBody>
      </p:sp>
      <p:sp>
        <p:nvSpPr>
          <p:cNvPr id="14" name="TextBox 13"/>
          <p:cNvSpPr txBox="1"/>
          <p:nvPr/>
        </p:nvSpPr>
        <p:spPr>
          <a:xfrm>
            <a:off x="536295"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Sign up</a:t>
            </a:r>
          </a:p>
        </p:txBody>
      </p:sp>
      <p:sp>
        <p:nvSpPr>
          <p:cNvPr id="15" name="TextBox 14"/>
          <p:cNvSpPr txBox="1"/>
          <p:nvPr/>
        </p:nvSpPr>
        <p:spPr>
          <a:xfrm>
            <a:off x="536295"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nter"/>
              </a:rPr>
              <a:t>name, email, password</a:t>
            </a:r>
          </a:p>
        </p:txBody>
      </p:sp>
      <p:sp>
        <p:nvSpPr>
          <p:cNvPr id="16" name="Rounded Rectangle 15"/>
          <p:cNvSpPr/>
          <p:nvPr/>
        </p:nvSpPr>
        <p:spPr>
          <a:xfrm>
            <a:off x="2063343" y="1920240"/>
            <a:ext cx="1517904" cy="2926080"/>
          </a:xfrm>
          <a:prstGeom prst="roundRect">
            <a:avLst>
              <a:gd name="adj" fmla="val 6000"/>
            </a:avLst>
          </a:prstGeom>
          <a:solidFill>
            <a:srgbClr val="FFFFFF"/>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7" name="Oval 16"/>
          <p:cNvSpPr/>
          <p:nvPr/>
        </p:nvSpPr>
        <p:spPr>
          <a:xfrm>
            <a:off x="2538831"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2</a:t>
            </a:r>
          </a:p>
        </p:txBody>
      </p:sp>
      <p:sp>
        <p:nvSpPr>
          <p:cNvPr id="18" name="TextBox 17"/>
          <p:cNvSpPr txBox="1"/>
          <p:nvPr/>
        </p:nvSpPr>
        <p:spPr>
          <a:xfrm>
            <a:off x="2173071" y="2121408"/>
            <a:ext cx="1298448" cy="274320"/>
          </a:xfrm>
          <a:prstGeom prst="rect">
            <a:avLst/>
          </a:prstGeom>
          <a:noFill/>
        </p:spPr>
        <p:txBody>
          <a:bodyPr wrap="square" lIns="0" rIns="0" tIns="0" bIns="0" anchor="t"/>
          <a:lstStyle/>
          <a:p>
            <a:pPr algn="ctr">
              <a:lnSpc>
                <a:spcPct val="115000"/>
              </a:lnSpc>
            </a:pPr>
            <a:r>
              <a:rPr sz="800" b="1">
                <a:solidFill>
                  <a:srgbClr val="59636E"/>
                </a:solidFill>
                <a:latin typeface="Inter"/>
              </a:rPr>
              <a:t>HTML STUDIO</a:t>
            </a:r>
          </a:p>
        </p:txBody>
      </p:sp>
      <p:sp>
        <p:nvSpPr>
          <p:cNvPr id="19" name="TextBox 18"/>
          <p:cNvSpPr txBox="1"/>
          <p:nvPr/>
        </p:nvSpPr>
        <p:spPr>
          <a:xfrm>
            <a:off x="2173071"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Pick the template</a:t>
            </a:r>
          </a:p>
        </p:txBody>
      </p:sp>
      <p:sp>
        <p:nvSpPr>
          <p:cNvPr id="20" name="TextBox 19"/>
          <p:cNvSpPr txBox="1"/>
          <p:nvPr/>
        </p:nvSpPr>
        <p:spPr>
          <a:xfrm>
            <a:off x="2173071"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nter"/>
              </a:rPr>
              <a:t>Nightshade Tattoo</a:t>
            </a:r>
          </a:p>
        </p:txBody>
      </p:sp>
      <p:sp>
        <p:nvSpPr>
          <p:cNvPr id="21" name="Rounded Rectangle 20"/>
          <p:cNvSpPr/>
          <p:nvPr/>
        </p:nvSpPr>
        <p:spPr>
          <a:xfrm>
            <a:off x="3700119" y="1920240"/>
            <a:ext cx="1517904" cy="2926080"/>
          </a:xfrm>
          <a:prstGeom prst="roundRect">
            <a:avLst>
              <a:gd name="adj" fmla="val 6000"/>
            </a:avLst>
          </a:prstGeom>
          <a:solidFill>
            <a:srgbClr val="FFFFFF"/>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4175607"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3</a:t>
            </a:r>
          </a:p>
        </p:txBody>
      </p:sp>
      <p:sp>
        <p:nvSpPr>
          <p:cNvPr id="23" name="TextBox 22"/>
          <p:cNvSpPr txBox="1"/>
          <p:nvPr/>
        </p:nvSpPr>
        <p:spPr>
          <a:xfrm>
            <a:off x="3809847" y="2121408"/>
            <a:ext cx="1298448" cy="274320"/>
          </a:xfrm>
          <a:prstGeom prst="rect">
            <a:avLst/>
          </a:prstGeom>
          <a:noFill/>
        </p:spPr>
        <p:txBody>
          <a:bodyPr wrap="square" lIns="0" rIns="0" tIns="0" bIns="0" anchor="t"/>
          <a:lstStyle/>
          <a:p>
            <a:pPr algn="ctr">
              <a:lnSpc>
                <a:spcPct val="115000"/>
              </a:lnSpc>
            </a:pPr>
            <a:r>
              <a:rPr sz="800" b="1">
                <a:solidFill>
                  <a:srgbClr val="59636E"/>
                </a:solidFill>
                <a:latin typeface="Inter"/>
              </a:rPr>
              <a:t>HTML STUDIO</a:t>
            </a:r>
          </a:p>
        </p:txBody>
      </p:sp>
      <p:sp>
        <p:nvSpPr>
          <p:cNvPr id="24" name="TextBox 23"/>
          <p:cNvSpPr txBox="1"/>
          <p:nvPr/>
        </p:nvSpPr>
        <p:spPr>
          <a:xfrm>
            <a:off x="3809847"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Rename the brand</a:t>
            </a:r>
          </a:p>
        </p:txBody>
      </p:sp>
      <p:sp>
        <p:nvSpPr>
          <p:cNvPr id="25" name="TextBox 24"/>
          <p:cNvSpPr txBox="1"/>
          <p:nvPr/>
        </p:nvSpPr>
        <p:spPr>
          <a:xfrm>
            <a:off x="3809847"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nter"/>
              </a:rPr>
              <a:t>html-studio tattoo guide</a:t>
            </a:r>
          </a:p>
        </p:txBody>
      </p:sp>
      <p:sp>
        <p:nvSpPr>
          <p:cNvPr id="26" name="Rounded Rectangle 25"/>
          <p:cNvSpPr/>
          <p:nvPr/>
        </p:nvSpPr>
        <p:spPr>
          <a:xfrm>
            <a:off x="5336895" y="1920240"/>
            <a:ext cx="1517904" cy="2926080"/>
          </a:xfrm>
          <a:prstGeom prst="roundRect">
            <a:avLst>
              <a:gd name="adj" fmla="val 6000"/>
            </a:avLst>
          </a:prstGeom>
          <a:solidFill>
            <a:srgbClr val="FFFFFF"/>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5812383"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4</a:t>
            </a:r>
          </a:p>
        </p:txBody>
      </p:sp>
      <p:sp>
        <p:nvSpPr>
          <p:cNvPr id="28" name="TextBox 27"/>
          <p:cNvSpPr txBox="1"/>
          <p:nvPr/>
        </p:nvSpPr>
        <p:spPr>
          <a:xfrm>
            <a:off x="5446623" y="2121408"/>
            <a:ext cx="1298448" cy="274320"/>
          </a:xfrm>
          <a:prstGeom prst="rect">
            <a:avLst/>
          </a:prstGeom>
          <a:noFill/>
        </p:spPr>
        <p:txBody>
          <a:bodyPr wrap="square" lIns="0" rIns="0" tIns="0" bIns="0" anchor="t"/>
          <a:lstStyle/>
          <a:p>
            <a:pPr algn="ctr">
              <a:lnSpc>
                <a:spcPct val="115000"/>
              </a:lnSpc>
            </a:pPr>
            <a:r>
              <a:rPr sz="800" b="1">
                <a:solidFill>
                  <a:srgbClr val="59636E"/>
                </a:solidFill>
                <a:latin typeface="Inter"/>
              </a:rPr>
              <a:t>WIDGET STUDIO</a:t>
            </a:r>
          </a:p>
        </p:txBody>
      </p:sp>
      <p:sp>
        <p:nvSpPr>
          <p:cNvPr id="29" name="TextBox 28"/>
          <p:cNvSpPr txBox="1"/>
          <p:nvPr/>
        </p:nvSpPr>
        <p:spPr>
          <a:xfrm>
            <a:off x="5446623"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Add a widget</a:t>
            </a:r>
          </a:p>
        </p:txBody>
      </p:sp>
      <p:sp>
        <p:nvSpPr>
          <p:cNvPr id="30" name="TextBox 29"/>
          <p:cNvSpPr txBox="1"/>
          <p:nvPr/>
        </p:nvSpPr>
        <p:spPr>
          <a:xfrm>
            <a:off x="5446623"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nter"/>
              </a:rPr>
              <a:t>Visitor Counter, exported in</a:t>
            </a:r>
          </a:p>
        </p:txBody>
      </p:sp>
      <p:sp>
        <p:nvSpPr>
          <p:cNvPr id="31" name="Rounded Rectangle 30"/>
          <p:cNvSpPr/>
          <p:nvPr/>
        </p:nvSpPr>
        <p:spPr>
          <a:xfrm>
            <a:off x="6973671" y="1920240"/>
            <a:ext cx="1517904" cy="2926080"/>
          </a:xfrm>
          <a:prstGeom prst="roundRect">
            <a:avLst>
              <a:gd name="adj" fmla="val 6000"/>
            </a:avLst>
          </a:prstGeom>
          <a:solidFill>
            <a:srgbClr val="FFFFFF"/>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2" name="Oval 31"/>
          <p:cNvSpPr/>
          <p:nvPr/>
        </p:nvSpPr>
        <p:spPr>
          <a:xfrm>
            <a:off x="7449159"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5</a:t>
            </a:r>
          </a:p>
        </p:txBody>
      </p:sp>
      <p:sp>
        <p:nvSpPr>
          <p:cNvPr id="33" name="TextBox 32"/>
          <p:cNvSpPr txBox="1"/>
          <p:nvPr/>
        </p:nvSpPr>
        <p:spPr>
          <a:xfrm>
            <a:off x="7083399" y="2121408"/>
            <a:ext cx="1298448" cy="274320"/>
          </a:xfrm>
          <a:prstGeom prst="rect">
            <a:avLst/>
          </a:prstGeom>
          <a:noFill/>
        </p:spPr>
        <p:txBody>
          <a:bodyPr wrap="square" lIns="0" rIns="0" tIns="0" bIns="0" anchor="t"/>
          <a:lstStyle/>
          <a:p>
            <a:pPr algn="ctr">
              <a:lnSpc>
                <a:spcPct val="115000"/>
              </a:lnSpc>
            </a:pPr>
            <a:r>
              <a:rPr sz="800" b="1">
                <a:solidFill>
                  <a:srgbClr val="59636E"/>
                </a:solidFill>
                <a:latin typeface="Inter"/>
              </a:rPr>
              <a:t>HTML STUDIO</a:t>
            </a:r>
          </a:p>
        </p:txBody>
      </p:sp>
      <p:sp>
        <p:nvSpPr>
          <p:cNvPr id="34" name="TextBox 33"/>
          <p:cNvSpPr txBox="1"/>
          <p:nvPr/>
        </p:nvSpPr>
        <p:spPr>
          <a:xfrm>
            <a:off x="7083399"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Save as a project</a:t>
            </a:r>
          </a:p>
        </p:txBody>
      </p:sp>
      <p:sp>
        <p:nvSpPr>
          <p:cNvPr id="35" name="TextBox 34"/>
          <p:cNvSpPr txBox="1"/>
          <p:nvPr/>
        </p:nvSpPr>
        <p:spPr>
          <a:xfrm>
            <a:off x="7083399"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nter"/>
              </a:rPr>
              <a:t>gets a project id (prj_…)</a:t>
            </a:r>
          </a:p>
        </p:txBody>
      </p:sp>
      <p:sp>
        <p:nvSpPr>
          <p:cNvPr id="36" name="Rounded Rectangle 35"/>
          <p:cNvSpPr/>
          <p:nvPr/>
        </p:nvSpPr>
        <p:spPr>
          <a:xfrm>
            <a:off x="8610447" y="1920240"/>
            <a:ext cx="1517904" cy="2926080"/>
          </a:xfrm>
          <a:prstGeom prst="roundRect">
            <a:avLst>
              <a:gd name="adj" fmla="val 6000"/>
            </a:avLst>
          </a:prstGeom>
          <a:solidFill>
            <a:srgbClr val="FFFFFF"/>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9085935"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6</a:t>
            </a:r>
          </a:p>
        </p:txBody>
      </p:sp>
      <p:sp>
        <p:nvSpPr>
          <p:cNvPr id="38" name="TextBox 37"/>
          <p:cNvSpPr txBox="1"/>
          <p:nvPr/>
        </p:nvSpPr>
        <p:spPr>
          <a:xfrm>
            <a:off x="8720175" y="2121408"/>
            <a:ext cx="1298448" cy="274320"/>
          </a:xfrm>
          <a:prstGeom prst="rect">
            <a:avLst/>
          </a:prstGeom>
          <a:noFill/>
        </p:spPr>
        <p:txBody>
          <a:bodyPr wrap="square" lIns="0" rIns="0" tIns="0" bIns="0" anchor="t"/>
          <a:lstStyle/>
          <a:p>
            <a:pPr algn="ctr">
              <a:lnSpc>
                <a:spcPct val="115000"/>
              </a:lnSpc>
            </a:pPr>
            <a:r>
              <a:rPr sz="800" b="1">
                <a:solidFill>
                  <a:srgbClr val="2563EB"/>
                </a:solidFill>
                <a:latin typeface="Inter"/>
              </a:rPr>
              <a:t>GITHUB DESK</a:t>
            </a:r>
          </a:p>
        </p:txBody>
      </p:sp>
      <p:sp>
        <p:nvSpPr>
          <p:cNvPr id="39" name="TextBox 38"/>
          <p:cNvSpPr txBox="1"/>
          <p:nvPr/>
        </p:nvSpPr>
        <p:spPr>
          <a:xfrm>
            <a:off x="8720175"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Create a folder</a:t>
            </a:r>
          </a:p>
        </p:txBody>
      </p:sp>
      <p:sp>
        <p:nvSpPr>
          <p:cNvPr id="40" name="TextBox 39"/>
          <p:cNvSpPr txBox="1"/>
          <p:nvPr/>
        </p:nvSpPr>
        <p:spPr>
          <a:xfrm>
            <a:off x="8720175"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BM Plex Mono"/>
              </a:rPr>
              <a:t>html-studio-tattoos</a:t>
            </a:r>
          </a:p>
        </p:txBody>
      </p:sp>
      <p:sp>
        <p:nvSpPr>
          <p:cNvPr id="41" name="Rounded Rectangle 40"/>
          <p:cNvSpPr/>
          <p:nvPr/>
        </p:nvSpPr>
        <p:spPr>
          <a:xfrm>
            <a:off x="10247223" y="1920240"/>
            <a:ext cx="1517904" cy="2926080"/>
          </a:xfrm>
          <a:prstGeom prst="roundRect">
            <a:avLst>
              <a:gd name="adj" fmla="val 6000"/>
            </a:avLst>
          </a:prstGeom>
          <a:solidFill>
            <a:srgbClr val="FFFFFF"/>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2" name="Oval 41"/>
          <p:cNvSpPr/>
          <p:nvPr/>
        </p:nvSpPr>
        <p:spPr>
          <a:xfrm>
            <a:off x="10722711" y="2642616"/>
            <a:ext cx="566928" cy="56692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200" b="1">
                <a:solidFill>
                  <a:srgbClr val="FFFFFF"/>
                </a:solidFill>
                <a:latin typeface="Inter"/>
              </a:rPr>
              <a:t>7</a:t>
            </a:r>
          </a:p>
        </p:txBody>
      </p:sp>
      <p:sp>
        <p:nvSpPr>
          <p:cNvPr id="43" name="TextBox 42"/>
          <p:cNvSpPr txBox="1"/>
          <p:nvPr/>
        </p:nvSpPr>
        <p:spPr>
          <a:xfrm>
            <a:off x="10356951" y="2121408"/>
            <a:ext cx="1298448" cy="274320"/>
          </a:xfrm>
          <a:prstGeom prst="rect">
            <a:avLst/>
          </a:prstGeom>
          <a:noFill/>
        </p:spPr>
        <p:txBody>
          <a:bodyPr wrap="square" lIns="0" rIns="0" tIns="0" bIns="0" anchor="t"/>
          <a:lstStyle/>
          <a:p>
            <a:pPr algn="ctr">
              <a:lnSpc>
                <a:spcPct val="115000"/>
              </a:lnSpc>
            </a:pPr>
            <a:r>
              <a:rPr sz="800" b="1">
                <a:solidFill>
                  <a:srgbClr val="2563EB"/>
                </a:solidFill>
                <a:latin typeface="Inter"/>
              </a:rPr>
              <a:t>GITHUB DESK</a:t>
            </a:r>
          </a:p>
        </p:txBody>
      </p:sp>
      <p:sp>
        <p:nvSpPr>
          <p:cNvPr id="44" name="TextBox 43"/>
          <p:cNvSpPr txBox="1"/>
          <p:nvPr/>
        </p:nvSpPr>
        <p:spPr>
          <a:xfrm>
            <a:off x="10356951" y="3383280"/>
            <a:ext cx="1298448" cy="566928"/>
          </a:xfrm>
          <a:prstGeom prst="rect">
            <a:avLst/>
          </a:prstGeom>
          <a:noFill/>
        </p:spPr>
        <p:txBody>
          <a:bodyPr wrap="square" lIns="0" rIns="0" tIns="0" bIns="0" anchor="t"/>
          <a:lstStyle/>
          <a:p>
            <a:pPr algn="ctr">
              <a:lnSpc>
                <a:spcPct val="115000"/>
              </a:lnSpc>
            </a:pPr>
            <a:r>
              <a:rPr sz="1400" b="1">
                <a:solidFill>
                  <a:srgbClr val="1F2328"/>
                </a:solidFill>
                <a:latin typeface="Inter"/>
              </a:rPr>
              <a:t>Import by id</a:t>
            </a:r>
          </a:p>
        </p:txBody>
      </p:sp>
      <p:sp>
        <p:nvSpPr>
          <p:cNvPr id="45" name="TextBox 44"/>
          <p:cNvSpPr txBox="1"/>
          <p:nvPr/>
        </p:nvSpPr>
        <p:spPr>
          <a:xfrm>
            <a:off x="10356951" y="3977639"/>
            <a:ext cx="1298448" cy="731520"/>
          </a:xfrm>
          <a:prstGeom prst="rect">
            <a:avLst/>
          </a:prstGeom>
          <a:noFill/>
        </p:spPr>
        <p:txBody>
          <a:bodyPr wrap="square" lIns="0" rIns="0" tIns="0" bIns="0" anchor="t"/>
          <a:lstStyle/>
          <a:p>
            <a:pPr algn="ctr">
              <a:lnSpc>
                <a:spcPct val="115000"/>
              </a:lnSpc>
            </a:pPr>
            <a:r>
              <a:rPr sz="1050" b="0">
                <a:solidFill>
                  <a:srgbClr val="59636E"/>
                </a:solidFill>
                <a:latin typeface="Inter"/>
              </a:rPr>
              <a:t>paste the project id</a:t>
            </a:r>
          </a:p>
        </p:txBody>
      </p:sp>
      <p:sp>
        <p:nvSpPr>
          <p:cNvPr id="46" name="Rounded Rectangle 45"/>
          <p:cNvSpPr/>
          <p:nvPr/>
        </p:nvSpPr>
        <p:spPr>
          <a:xfrm>
            <a:off x="1097280" y="5257800"/>
            <a:ext cx="9997135" cy="522344"/>
          </a:xfrm>
          <a:prstGeom prst="roundRect">
            <a:avLst>
              <a:gd name="adj" fmla="val 8000"/>
            </a:avLst>
          </a:prstGeom>
          <a:solidFill>
            <a:srgbClr val="EFF6FF"/>
          </a:solidFill>
          <a:ln w="12700">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7" name="Rectangle 46"/>
          <p:cNvSpPr/>
          <p:nvPr/>
        </p:nvSpPr>
        <p:spPr>
          <a:xfrm>
            <a:off x="1097280" y="5349240"/>
            <a:ext cx="54864" cy="339464"/>
          </a:xfrm>
          <a:prstGeom prst="rect">
            <a:avLst/>
          </a:prstGeom>
          <a:solidFill>
            <a:srgbClr val="1D4ED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8" name="TextBox 47"/>
          <p:cNvSpPr txBox="1"/>
          <p:nvPr/>
        </p:nvSpPr>
        <p:spPr>
          <a:xfrm>
            <a:off x="1298448" y="5385816"/>
            <a:ext cx="9631375" cy="284600"/>
          </a:xfrm>
          <a:prstGeom prst="rect">
            <a:avLst/>
          </a:prstGeom>
          <a:noFill/>
        </p:spPr>
        <p:txBody>
          <a:bodyPr wrap="square" lIns="0" rIns="0" tIns="0" bIns="0" anchor="t"/>
          <a:lstStyle/>
          <a:p>
            <a:pPr algn="l">
              <a:lnSpc>
                <a:spcPct val="115000"/>
              </a:lnSpc>
            </a:pPr>
            <a:r>
              <a:rPr sz="1300" b="1">
                <a:solidFill>
                  <a:srgbClr val="1D4ED8"/>
                </a:solidFill>
                <a:latin typeface="Inter"/>
              </a:rPr>
              <a:t>Why the id matters: </a:t>
            </a:r>
            <a:r>
              <a:rPr sz="1300" b="0">
                <a:solidFill>
                  <a:srgbClr val="1F2328"/>
                </a:solidFill>
                <a:latin typeface="Inter"/>
              </a:rPr>
              <a:t>GitHub Desk imports by project id. Step five creates that id, so don’t skip 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64749"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1</a:t>
            </a:r>
          </a:p>
        </p:txBody>
      </p:sp>
      <p:sp>
        <p:nvSpPr>
          <p:cNvPr id="9" name="TextBox 8"/>
          <p:cNvSpPr txBox="1"/>
          <p:nvPr/>
        </p:nvSpPr>
        <p:spPr>
          <a:xfrm>
            <a:off x="1493933"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Sign up</a:t>
            </a:r>
          </a:p>
        </p:txBody>
      </p:sp>
      <p:sp>
        <p:nvSpPr>
          <p:cNvPr id="10" name="Oval 9"/>
          <p:cNvSpPr/>
          <p:nvPr/>
        </p:nvSpPr>
        <p:spPr>
          <a:xfrm>
            <a:off x="2790160"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1 OF 7  ·  </a:t>
            </a:r>
            <a:r>
              <a:rPr sz="1000" b="0">
                <a:solidFill>
                  <a:srgbClr val="59636E"/>
                </a:solidFill>
                <a:latin typeface="Inter"/>
              </a:rPr>
              <a:t>HTML Studio</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STEP 1</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Sign up for HTML Studio</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Name.</a:t>
            </a:r>
            <a:r>
              <a:rPr sz="1300" b="0">
                <a:solidFill>
                  <a:srgbClr val="59636E"/>
                </a:solidFill>
                <a:latin typeface="Inter"/>
              </a:rPr>
              <a:t> Your name or business name.</a:t>
            </a:r>
          </a:p>
        </p:txBody>
      </p:sp>
      <p:sp>
        <p:nvSpPr>
          <p:cNvPr id="27" name="Oval 26"/>
          <p:cNvSpPr/>
          <p:nvPr/>
        </p:nvSpPr>
        <p:spPr>
          <a:xfrm>
            <a:off x="521208" y="2586075"/>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595219"/>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Email.</a:t>
            </a:r>
            <a:r>
              <a:rPr sz="1300" b="0">
                <a:solidFill>
                  <a:srgbClr val="59636E"/>
                </a:solidFill>
                <a:latin typeface="Inter"/>
              </a:rPr>
              <a:t> We used a Gmail plus address (below).</a:t>
            </a:r>
          </a:p>
        </p:txBody>
      </p:sp>
      <p:sp>
        <p:nvSpPr>
          <p:cNvPr id="29" name="Oval 28"/>
          <p:cNvSpPr/>
          <p:nvPr/>
        </p:nvSpPr>
        <p:spPr>
          <a:xfrm>
            <a:off x="521208" y="317356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3182708"/>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Password.</a:t>
            </a:r>
            <a:r>
              <a:rPr sz="1300" b="0">
                <a:solidFill>
                  <a:srgbClr val="59636E"/>
                </a:solidFill>
                <a:latin typeface="Inter"/>
              </a:rPr>
              <a:t> Never shown in this guide. Keep yours private.</a:t>
            </a:r>
          </a:p>
        </p:txBody>
      </p:sp>
      <p:sp>
        <p:nvSpPr>
          <p:cNvPr id="31" name="Oval 30"/>
          <p:cNvSpPr/>
          <p:nvPr/>
        </p:nvSpPr>
        <p:spPr>
          <a:xfrm>
            <a:off x="521208" y="376105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770198"/>
            <a:ext cx="3520439" cy="707497"/>
          </a:xfrm>
          <a:prstGeom prst="rect">
            <a:avLst/>
          </a:prstGeom>
          <a:noFill/>
        </p:spPr>
        <p:txBody>
          <a:bodyPr wrap="square" lIns="0" rIns="0" tIns="0" bIns="0" anchor="t"/>
          <a:lstStyle/>
          <a:p>
            <a:pPr algn="l">
              <a:lnSpc>
                <a:spcPct val="115000"/>
              </a:lnSpc>
            </a:pPr>
            <a:r>
              <a:rPr sz="1300" b="1">
                <a:solidFill>
                  <a:srgbClr val="1F2328"/>
                </a:solidFill>
                <a:latin typeface="Inter"/>
              </a:rPr>
              <a:t>Create account.</a:t>
            </a:r>
            <a:r>
              <a:rPr sz="1300" b="0">
                <a:solidFill>
                  <a:srgbClr val="59636E"/>
                </a:solidFill>
                <a:latin typeface="Inter"/>
              </a:rPr>
              <a:t> In our run there was no verification email. We were signed straight in.</a:t>
            </a:r>
          </a:p>
        </p:txBody>
      </p:sp>
      <p:sp>
        <p:nvSpPr>
          <p:cNvPr id="33" name="Rounded Rectangle 32"/>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Rounded Rectangle 33"/>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TextBox 37"/>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html-studio.registermysite.com</a:t>
            </a:r>
          </a:p>
        </p:txBody>
      </p:sp>
      <p:pic>
        <p:nvPicPr>
          <p:cNvPr id="39" name="Picture 38"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40" name="Oval 39"/>
          <p:cNvSpPr/>
          <p:nvPr/>
        </p:nvSpPr>
        <p:spPr>
          <a:xfrm>
            <a:off x="5468112" y="2650831"/>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1" name="Oval 40"/>
          <p:cNvSpPr/>
          <p:nvPr/>
        </p:nvSpPr>
        <p:spPr>
          <a:xfrm>
            <a:off x="5468112" y="301730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2" name="Oval 41"/>
          <p:cNvSpPr/>
          <p:nvPr/>
        </p:nvSpPr>
        <p:spPr>
          <a:xfrm>
            <a:off x="5468112" y="3390566"/>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3" name="Oval 42"/>
          <p:cNvSpPr/>
          <p:nvPr/>
        </p:nvSpPr>
        <p:spPr>
          <a:xfrm>
            <a:off x="9295733" y="366202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4" name="Rounded Rectangle 43"/>
          <p:cNvSpPr/>
          <p:nvPr/>
        </p:nvSpPr>
        <p:spPr>
          <a:xfrm>
            <a:off x="4754880" y="5267372"/>
            <a:ext cx="6949440" cy="716737"/>
          </a:xfrm>
          <a:prstGeom prst="roundRect">
            <a:avLst>
              <a:gd name="adj" fmla="val 8000"/>
            </a:avLst>
          </a:prstGeom>
          <a:solidFill>
            <a:srgbClr val="EFF6FF"/>
          </a:solidFill>
          <a:ln w="12700">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5" name="Rectangle 44"/>
          <p:cNvSpPr/>
          <p:nvPr/>
        </p:nvSpPr>
        <p:spPr>
          <a:xfrm>
            <a:off x="4754880" y="5358812"/>
            <a:ext cx="54864" cy="533857"/>
          </a:xfrm>
          <a:prstGeom prst="rect">
            <a:avLst/>
          </a:prstGeom>
          <a:solidFill>
            <a:srgbClr val="1D4ED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6" name="TextBox 45"/>
          <p:cNvSpPr txBox="1"/>
          <p:nvPr/>
        </p:nvSpPr>
        <p:spPr>
          <a:xfrm>
            <a:off x="4956048" y="5395388"/>
            <a:ext cx="6583679" cy="478993"/>
          </a:xfrm>
          <a:prstGeom prst="rect">
            <a:avLst/>
          </a:prstGeom>
          <a:noFill/>
        </p:spPr>
        <p:txBody>
          <a:bodyPr wrap="square" lIns="0" rIns="0" tIns="0" bIns="0" anchor="t"/>
          <a:lstStyle/>
          <a:p>
            <a:pPr algn="l">
              <a:lnSpc>
                <a:spcPct val="115000"/>
              </a:lnSpc>
            </a:pPr>
            <a:r>
              <a:rPr sz="1200" b="1">
                <a:solidFill>
                  <a:srgbClr val="1D4ED8"/>
                </a:solidFill>
                <a:latin typeface="Inter"/>
              </a:rPr>
              <a:t>Demo email: </a:t>
            </a:r>
            <a:r>
              <a:rPr sz="1200" b="0">
                <a:solidFill>
                  <a:srgbClr val="1F2328"/>
                </a:solidFill>
                <a:latin typeface="Inter"/>
              </a:rPr>
              <a:t>registermysite.com+github-desk-demo@gmail.com. Use the same account later in GitHub Desk.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62728"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2</a:t>
            </a:r>
          </a:p>
        </p:txBody>
      </p:sp>
      <p:sp>
        <p:nvSpPr>
          <p:cNvPr id="11" name="TextBox 10"/>
          <p:cNvSpPr txBox="1"/>
          <p:nvPr/>
        </p:nvSpPr>
        <p:spPr>
          <a:xfrm>
            <a:off x="3091912"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Template</a:t>
            </a:r>
          </a:p>
        </p:txBody>
      </p:sp>
      <p:sp>
        <p:nvSpPr>
          <p:cNvPr id="12" name="Oval 11"/>
          <p:cNvSpPr/>
          <p:nvPr/>
        </p:nvSpPr>
        <p:spPr>
          <a:xfrm>
            <a:off x="4388140"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2 OF 7  ·  </a:t>
            </a:r>
            <a:r>
              <a:rPr sz="1000" b="0">
                <a:solidFill>
                  <a:srgbClr val="59636E"/>
                </a:solidFill>
                <a:latin typeface="Inter"/>
              </a:rPr>
              <a:t>HTML Studio</a:t>
            </a:r>
          </a:p>
        </p:txBody>
      </p:sp>
      <p:sp>
        <p:nvSpPr>
          <p:cNvPr id="23" name="TextBox 22"/>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STEP 2</a:t>
            </a:r>
          </a:p>
        </p:txBody>
      </p:sp>
      <p:sp>
        <p:nvSpPr>
          <p:cNvPr id="24" name="TextBox 23"/>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Choose the Nightshade Tattoo template</a:t>
            </a:r>
          </a:p>
        </p:txBody>
      </p:sp>
      <p:sp>
        <p:nvSpPr>
          <p:cNvPr id="25" name="Rounded Rectangle 24"/>
          <p:cNvSpPr/>
          <p:nvPr/>
        </p:nvSpPr>
        <p:spPr>
          <a:xfrm>
            <a:off x="557784" y="1673352"/>
            <a:ext cx="5440680" cy="3266247"/>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6" name="Rounded Rectangle 25"/>
          <p:cNvSpPr/>
          <p:nvPr/>
        </p:nvSpPr>
        <p:spPr>
          <a:xfrm>
            <a:off x="502920" y="1600200"/>
            <a:ext cx="544068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612648" y="167335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8" name="Oval 27"/>
          <p:cNvSpPr/>
          <p:nvPr/>
        </p:nvSpPr>
        <p:spPr>
          <a:xfrm>
            <a:off x="768096" y="167335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9" name="Oval 28"/>
          <p:cNvSpPr/>
          <p:nvPr/>
        </p:nvSpPr>
        <p:spPr>
          <a:xfrm>
            <a:off x="923544" y="167335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0" name="TextBox 29"/>
          <p:cNvSpPr txBox="1"/>
          <p:nvPr/>
        </p:nvSpPr>
        <p:spPr>
          <a:xfrm>
            <a:off x="1143000" y="1627632"/>
            <a:ext cx="470916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Templates  ·  Website templates</a:t>
            </a:r>
          </a:p>
        </p:txBody>
      </p:sp>
      <p:pic>
        <p:nvPicPr>
          <p:cNvPr id="31" name="Picture 30" descr="image.jpg"/>
          <p:cNvPicPr>
            <a:picLocks noChangeAspect="1"/>
          </p:cNvPicPr>
          <p:nvPr/>
        </p:nvPicPr>
        <p:blipFill>
          <a:blip r:embed="rId3"/>
          <a:stretch>
            <a:fillRect/>
          </a:stretch>
        </p:blipFill>
        <p:spPr>
          <a:xfrm>
            <a:off x="502920" y="1837943"/>
            <a:ext cx="5440680" cy="3028503"/>
          </a:xfrm>
          <a:prstGeom prst="rect">
            <a:avLst/>
          </a:prstGeom>
          <a:ln w="9525">
            <a:solidFill>
              <a:srgbClr val="D0D7DE"/>
            </a:solidFill>
          </a:ln>
        </p:spPr>
      </p:pic>
      <p:sp>
        <p:nvSpPr>
          <p:cNvPr id="32" name="Oval 31"/>
          <p:cNvSpPr/>
          <p:nvPr/>
        </p:nvSpPr>
        <p:spPr>
          <a:xfrm>
            <a:off x="474987" y="193752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33" name="Oval 32"/>
          <p:cNvSpPr/>
          <p:nvPr/>
        </p:nvSpPr>
        <p:spPr>
          <a:xfrm>
            <a:off x="474987" y="221912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34" name="Rounded Rectangle 33"/>
          <p:cNvSpPr/>
          <p:nvPr/>
        </p:nvSpPr>
        <p:spPr>
          <a:xfrm>
            <a:off x="6318503" y="1673352"/>
            <a:ext cx="5440680" cy="3266247"/>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Rounded Rectangle 34"/>
          <p:cNvSpPr/>
          <p:nvPr/>
        </p:nvSpPr>
        <p:spPr>
          <a:xfrm>
            <a:off x="6263640" y="1600200"/>
            <a:ext cx="544068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6373368" y="167335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6528816" y="167335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Oval 37"/>
          <p:cNvSpPr/>
          <p:nvPr/>
        </p:nvSpPr>
        <p:spPr>
          <a:xfrm>
            <a:off x="6684264" y="167335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TextBox 38"/>
          <p:cNvSpPr txBox="1"/>
          <p:nvPr/>
        </p:nvSpPr>
        <p:spPr>
          <a:xfrm>
            <a:off x="6903720" y="1627632"/>
            <a:ext cx="470916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Nightshade Tattoo loaded</a:t>
            </a:r>
          </a:p>
        </p:txBody>
      </p:sp>
      <p:pic>
        <p:nvPicPr>
          <p:cNvPr id="40" name="Picture 39" descr="image.jpg"/>
          <p:cNvPicPr>
            <a:picLocks noChangeAspect="1"/>
          </p:cNvPicPr>
          <p:nvPr/>
        </p:nvPicPr>
        <p:blipFill>
          <a:blip r:embed="rId4"/>
          <a:stretch>
            <a:fillRect/>
          </a:stretch>
        </p:blipFill>
        <p:spPr>
          <a:xfrm>
            <a:off x="6263640" y="1837943"/>
            <a:ext cx="5440680" cy="3028503"/>
          </a:xfrm>
          <a:prstGeom prst="rect">
            <a:avLst/>
          </a:prstGeom>
          <a:ln w="9525">
            <a:solidFill>
              <a:srgbClr val="D0D7DE"/>
            </a:solidFill>
          </a:ln>
        </p:spPr>
      </p:pic>
      <p:sp>
        <p:nvSpPr>
          <p:cNvPr id="41" name="Oval 40"/>
          <p:cNvSpPr/>
          <p:nvPr/>
        </p:nvSpPr>
        <p:spPr>
          <a:xfrm>
            <a:off x="10916605" y="254322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2" name="Oval 41"/>
          <p:cNvSpPr/>
          <p:nvPr/>
        </p:nvSpPr>
        <p:spPr>
          <a:xfrm>
            <a:off x="8897603" y="190564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3" name="Oval 42"/>
          <p:cNvSpPr/>
          <p:nvPr/>
        </p:nvSpPr>
        <p:spPr>
          <a:xfrm>
            <a:off x="521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4" name="TextBox 43"/>
          <p:cNvSpPr txBox="1"/>
          <p:nvPr/>
        </p:nvSpPr>
        <p:spPr>
          <a:xfrm>
            <a:off x="914400" y="5157216"/>
            <a:ext cx="2286000" cy="424745"/>
          </a:xfrm>
          <a:prstGeom prst="rect">
            <a:avLst/>
          </a:prstGeom>
          <a:noFill/>
        </p:spPr>
        <p:txBody>
          <a:bodyPr wrap="square" lIns="0" rIns="0" tIns="0" bIns="0" anchor="t"/>
          <a:lstStyle/>
          <a:p>
            <a:pPr algn="l">
              <a:lnSpc>
                <a:spcPct val="115000"/>
              </a:lnSpc>
            </a:pPr>
            <a:r>
              <a:rPr sz="1150" b="1">
                <a:solidFill>
                  <a:srgbClr val="1F2328"/>
                </a:solidFill>
                <a:latin typeface="Inter"/>
              </a:rPr>
              <a:t>Templates</a:t>
            </a:r>
            <a:r>
              <a:rPr sz="1150" b="0">
                <a:solidFill>
                  <a:srgbClr val="59636E"/>
                </a:solidFill>
                <a:latin typeface="Inter"/>
              </a:rPr>
              <a:t> opens Website templates (15 in the catalog).</a:t>
            </a:r>
          </a:p>
        </p:txBody>
      </p:sp>
      <p:sp>
        <p:nvSpPr>
          <p:cNvPr id="45" name="Oval 44"/>
          <p:cNvSpPr/>
          <p:nvPr/>
        </p:nvSpPr>
        <p:spPr>
          <a:xfrm>
            <a:off x="335584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6" name="TextBox 45"/>
          <p:cNvSpPr txBox="1"/>
          <p:nvPr/>
        </p:nvSpPr>
        <p:spPr>
          <a:xfrm>
            <a:off x="3749039" y="5157216"/>
            <a:ext cx="2286000" cy="424745"/>
          </a:xfrm>
          <a:prstGeom prst="rect">
            <a:avLst/>
          </a:prstGeom>
          <a:noFill/>
        </p:spPr>
        <p:txBody>
          <a:bodyPr wrap="square" lIns="0" rIns="0" tIns="0" bIns="0" anchor="t"/>
          <a:lstStyle/>
          <a:p>
            <a:pPr algn="l">
              <a:lnSpc>
                <a:spcPct val="115000"/>
              </a:lnSpc>
            </a:pPr>
            <a:r>
              <a:rPr sz="1150" b="1">
                <a:solidFill>
                  <a:srgbClr val="1F2328"/>
                </a:solidFill>
                <a:latin typeface="Inter"/>
              </a:rPr>
              <a:t>Filters</a:t>
            </a:r>
            <a:r>
              <a:rPr sz="1150" b="0">
                <a:solidFill>
                  <a:srgbClr val="59636E"/>
                </a:solidFill>
                <a:latin typeface="Inter"/>
              </a:rPr>
              <a:t> narrow the list. Scroll to Nightshade Tattoo.</a:t>
            </a:r>
          </a:p>
        </p:txBody>
      </p:sp>
      <p:sp>
        <p:nvSpPr>
          <p:cNvPr id="47" name="Oval 46"/>
          <p:cNvSpPr/>
          <p:nvPr/>
        </p:nvSpPr>
        <p:spPr>
          <a:xfrm>
            <a:off x="6281927"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8" name="TextBox 47"/>
          <p:cNvSpPr txBox="1"/>
          <p:nvPr/>
        </p:nvSpPr>
        <p:spPr>
          <a:xfrm>
            <a:off x="6675120" y="5157216"/>
            <a:ext cx="2286000" cy="627973"/>
          </a:xfrm>
          <a:prstGeom prst="rect">
            <a:avLst/>
          </a:prstGeom>
          <a:noFill/>
        </p:spPr>
        <p:txBody>
          <a:bodyPr wrap="square" lIns="0" rIns="0" tIns="0" bIns="0" anchor="t"/>
          <a:lstStyle/>
          <a:p>
            <a:pPr algn="l">
              <a:lnSpc>
                <a:spcPct val="115000"/>
              </a:lnSpc>
            </a:pPr>
            <a:r>
              <a:rPr sz="1150" b="1">
                <a:solidFill>
                  <a:srgbClr val="1F2328"/>
                </a:solidFill>
                <a:latin typeface="Inter"/>
              </a:rPr>
              <a:t>Use in Studio</a:t>
            </a:r>
            <a:r>
              <a:rPr sz="1150" b="0">
                <a:solidFill>
                  <a:srgbClr val="59636E"/>
                </a:solidFill>
                <a:latin typeface="Inter"/>
              </a:rPr>
              <a:t> loads it. The brand still reads Nightshade Tattoo.</a:t>
            </a:r>
          </a:p>
        </p:txBody>
      </p:sp>
      <p:sp>
        <p:nvSpPr>
          <p:cNvPr id="49" name="Oval 48"/>
          <p:cNvSpPr/>
          <p:nvPr/>
        </p:nvSpPr>
        <p:spPr>
          <a:xfrm>
            <a:off x="9116567"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50" name="TextBox 49"/>
          <p:cNvSpPr txBox="1"/>
          <p:nvPr/>
        </p:nvSpPr>
        <p:spPr>
          <a:xfrm>
            <a:off x="9509759" y="5157216"/>
            <a:ext cx="2286000" cy="424745"/>
          </a:xfrm>
          <a:prstGeom prst="rect">
            <a:avLst/>
          </a:prstGeom>
          <a:noFill/>
        </p:spPr>
        <p:txBody>
          <a:bodyPr wrap="square" lIns="0" rIns="0" tIns="0" bIns="0" anchor="t"/>
          <a:lstStyle/>
          <a:p>
            <a:pPr algn="l">
              <a:lnSpc>
                <a:spcPct val="115000"/>
              </a:lnSpc>
            </a:pPr>
            <a:r>
              <a:rPr sz="1150" b="1">
                <a:solidFill>
                  <a:srgbClr val="1F2328"/>
                </a:solidFill>
                <a:latin typeface="Inter"/>
              </a:rPr>
              <a:t>Templates button</a:t>
            </a:r>
            <a:r>
              <a:rPr sz="1150" b="0">
                <a:solidFill>
                  <a:srgbClr val="59636E"/>
                </a:solidFill>
                <a:latin typeface="Inter"/>
              </a:rPr>
              <a:t> in the top bar, to switch again later.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60708"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3</a:t>
            </a:r>
          </a:p>
        </p:txBody>
      </p:sp>
      <p:sp>
        <p:nvSpPr>
          <p:cNvPr id="13" name="TextBox 12"/>
          <p:cNvSpPr txBox="1"/>
          <p:nvPr/>
        </p:nvSpPr>
        <p:spPr>
          <a:xfrm>
            <a:off x="4689892"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Brand</a:t>
            </a:r>
          </a:p>
        </p:txBody>
      </p:sp>
      <p:sp>
        <p:nvSpPr>
          <p:cNvPr id="14" name="Oval 13"/>
          <p:cNvSpPr/>
          <p:nvPr/>
        </p:nvSpPr>
        <p:spPr>
          <a:xfrm>
            <a:off x="5986119"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3 OF 7  ·  </a:t>
            </a:r>
            <a:r>
              <a:rPr sz="1000" b="0">
                <a:solidFill>
                  <a:srgbClr val="59636E"/>
                </a:solidFill>
                <a:latin typeface="Inter"/>
              </a:rPr>
              <a:t>HTML Studio</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STEP 3</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Rename the sticky-nav brand</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Navigation</a:t>
            </a:r>
            <a:r>
              <a:rPr sz="1300" b="0">
                <a:solidFill>
                  <a:srgbClr val="59636E"/>
                </a:solidFill>
                <a:latin typeface="Inter"/>
              </a:rPr>
              <a:t> section (sticky-nav) in Page sections.</a:t>
            </a:r>
          </a:p>
        </p:txBody>
      </p:sp>
      <p:sp>
        <p:nvSpPr>
          <p:cNvPr id="27" name="Oval 26"/>
          <p:cNvSpPr/>
          <p:nvPr/>
        </p:nvSpPr>
        <p:spPr>
          <a:xfrm>
            <a:off x="521208" y="2789516"/>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798660"/>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Brand field:</a:t>
            </a:r>
            <a:r>
              <a:rPr sz="1300" b="0">
                <a:solidFill>
                  <a:srgbClr val="59636E"/>
                </a:solidFill>
                <a:latin typeface="Inter"/>
              </a:rPr>
              <a:t> type exactly html-studio tattoo guide</a:t>
            </a:r>
          </a:p>
        </p:txBody>
      </p:sp>
      <p:sp>
        <p:nvSpPr>
          <p:cNvPr id="29" name="Oval 28"/>
          <p:cNvSpPr/>
          <p:nvPr/>
        </p:nvSpPr>
        <p:spPr>
          <a:xfrm>
            <a:off x="521208" y="3377006"/>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3386150"/>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Live preview</a:t>
            </a:r>
            <a:r>
              <a:rPr sz="1300" b="0">
                <a:solidFill>
                  <a:srgbClr val="59636E"/>
                </a:solidFill>
                <a:latin typeface="Inter"/>
              </a:rPr>
              <a:t> shows the new brand at the top.</a:t>
            </a:r>
          </a:p>
        </p:txBody>
      </p:sp>
      <p:sp>
        <p:nvSpPr>
          <p:cNvPr id="31" name="Oval 30"/>
          <p:cNvSpPr/>
          <p:nvPr/>
        </p:nvSpPr>
        <p:spPr>
          <a:xfrm>
            <a:off x="521208" y="3964495"/>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973639"/>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Saved</a:t>
            </a:r>
            <a:r>
              <a:rPr sz="1300" b="0">
                <a:solidFill>
                  <a:srgbClr val="59636E"/>
                </a:solidFill>
                <a:latin typeface="Inter"/>
              </a:rPr>
              <a:t> in the header means the change is kept.</a:t>
            </a:r>
          </a:p>
        </p:txBody>
      </p:sp>
      <p:sp>
        <p:nvSpPr>
          <p:cNvPr id="33" name="Rounded Rectangle 32"/>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Rounded Rectangle 33"/>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TextBox 37"/>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html-studio.registermysite.com</a:t>
            </a:r>
          </a:p>
        </p:txBody>
      </p:sp>
      <p:pic>
        <p:nvPicPr>
          <p:cNvPr id="39" name="Picture 38"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40" name="Oval 39"/>
          <p:cNvSpPr/>
          <p:nvPr/>
        </p:nvSpPr>
        <p:spPr>
          <a:xfrm>
            <a:off x="5787080" y="204682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1" name="Oval 40"/>
          <p:cNvSpPr/>
          <p:nvPr/>
        </p:nvSpPr>
        <p:spPr>
          <a:xfrm>
            <a:off x="8454199" y="261689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2" name="Oval 41"/>
          <p:cNvSpPr/>
          <p:nvPr/>
        </p:nvSpPr>
        <p:spPr>
          <a:xfrm>
            <a:off x="11033093" y="214183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3" name="Oval 42"/>
          <p:cNvSpPr/>
          <p:nvPr/>
        </p:nvSpPr>
        <p:spPr>
          <a:xfrm>
            <a:off x="5888878" y="131387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4" name="Rounded Rectangle 43"/>
          <p:cNvSpPr/>
          <p:nvPr/>
        </p:nvSpPr>
        <p:spPr>
          <a:xfrm>
            <a:off x="4754880" y="5267372"/>
            <a:ext cx="6949440" cy="504672"/>
          </a:xfrm>
          <a:prstGeom prst="roundRect">
            <a:avLst>
              <a:gd name="adj" fmla="val 8000"/>
            </a:avLst>
          </a:prstGeom>
          <a:solidFill>
            <a:srgbClr val="EFF6FF"/>
          </a:solidFill>
          <a:ln w="12700">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5" name="Rectangle 44"/>
          <p:cNvSpPr/>
          <p:nvPr/>
        </p:nvSpPr>
        <p:spPr>
          <a:xfrm>
            <a:off x="4754880" y="5358812"/>
            <a:ext cx="54864" cy="321792"/>
          </a:xfrm>
          <a:prstGeom prst="rect">
            <a:avLst/>
          </a:prstGeom>
          <a:solidFill>
            <a:srgbClr val="1D4ED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6" name="TextBox 45"/>
          <p:cNvSpPr txBox="1"/>
          <p:nvPr/>
        </p:nvSpPr>
        <p:spPr>
          <a:xfrm>
            <a:off x="4956048" y="5395388"/>
            <a:ext cx="6583679" cy="266928"/>
          </a:xfrm>
          <a:prstGeom prst="rect">
            <a:avLst/>
          </a:prstGeom>
          <a:noFill/>
        </p:spPr>
        <p:txBody>
          <a:bodyPr wrap="square" lIns="0" rIns="0" tIns="0" bIns="0" anchor="t"/>
          <a:lstStyle/>
          <a:p>
            <a:pPr algn="l">
              <a:lnSpc>
                <a:spcPct val="115000"/>
              </a:lnSpc>
            </a:pPr>
            <a:r>
              <a:rPr sz="1200" b="1">
                <a:solidFill>
                  <a:srgbClr val="1D4ED8"/>
                </a:solidFill>
                <a:latin typeface="Inter"/>
              </a:rPr>
              <a:t>Before: </a:t>
            </a:r>
            <a:r>
              <a:rPr sz="1200" b="0">
                <a:solidFill>
                  <a:srgbClr val="1F2328"/>
                </a:solidFill>
                <a:latin typeface="Inter"/>
              </a:rPr>
              <a:t>the Brand field read Nightshade Tattoo (previous slide).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58687"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4</a:t>
            </a:r>
          </a:p>
        </p:txBody>
      </p:sp>
      <p:sp>
        <p:nvSpPr>
          <p:cNvPr id="15" name="TextBox 14"/>
          <p:cNvSpPr txBox="1"/>
          <p:nvPr/>
        </p:nvSpPr>
        <p:spPr>
          <a:xfrm>
            <a:off x="6287871"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Widget</a:t>
            </a:r>
          </a:p>
        </p:txBody>
      </p:sp>
      <p:sp>
        <p:nvSpPr>
          <p:cNvPr id="16" name="Oval 15"/>
          <p:cNvSpPr/>
          <p:nvPr/>
        </p:nvSpPr>
        <p:spPr>
          <a:xfrm>
            <a:off x="758409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4 OF 7  ·  </a:t>
            </a:r>
            <a:r>
              <a:rPr sz="1000" b="0">
                <a:solidFill>
                  <a:srgbClr val="59636E"/>
                </a:solidFill>
                <a:latin typeface="Inter"/>
              </a:rPr>
              <a:t>Widget Studio</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STEP 4</a:t>
            </a:r>
          </a:p>
        </p:txBody>
      </p:sp>
      <p:sp>
        <p:nvSpPr>
          <p:cNvPr id="24" name="TextBox 23"/>
          <p:cNvSpPr txBox="1"/>
          <p:nvPr/>
        </p:nvSpPr>
        <p:spPr>
          <a:xfrm>
            <a:off x="502920" y="1133856"/>
            <a:ext cx="3931920" cy="875614"/>
          </a:xfrm>
          <a:prstGeom prst="rect">
            <a:avLst/>
          </a:prstGeom>
          <a:noFill/>
        </p:spPr>
        <p:txBody>
          <a:bodyPr wrap="square" lIns="0" rIns="0" tIns="0" bIns="0" anchor="t"/>
          <a:lstStyle/>
          <a:p>
            <a:pPr algn="l">
              <a:lnSpc>
                <a:spcPct val="100000"/>
              </a:lnSpc>
            </a:pPr>
            <a:r>
              <a:rPr sz="2600" b="1">
                <a:solidFill>
                  <a:srgbClr val="1F2328"/>
                </a:solidFill>
                <a:latin typeface="Inter"/>
              </a:rPr>
              <a:t>Make a Visitor Counter in Widget Studio</a:t>
            </a:r>
          </a:p>
        </p:txBody>
      </p:sp>
      <p:sp>
        <p:nvSpPr>
          <p:cNvPr id="25" name="Oval 24"/>
          <p:cNvSpPr/>
          <p:nvPr/>
        </p:nvSpPr>
        <p:spPr>
          <a:xfrm>
            <a:off x="521208" y="2137486"/>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146630"/>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Widget type:</a:t>
            </a:r>
            <a:r>
              <a:rPr sz="1300" b="0">
                <a:solidFill>
                  <a:srgbClr val="59636E"/>
                </a:solidFill>
                <a:latin typeface="Inter"/>
              </a:rPr>
              <a:t> Visitor Counter.</a:t>
            </a:r>
          </a:p>
        </p:txBody>
      </p:sp>
      <p:sp>
        <p:nvSpPr>
          <p:cNvPr id="27" name="Oval 26"/>
          <p:cNvSpPr/>
          <p:nvPr/>
        </p:nvSpPr>
        <p:spPr>
          <a:xfrm>
            <a:off x="521208" y="252153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530678"/>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Theme and colors</a:t>
            </a:r>
            <a:r>
              <a:rPr sz="1300" b="0">
                <a:solidFill>
                  <a:srgbClr val="59636E"/>
                </a:solidFill>
                <a:latin typeface="Inter"/>
              </a:rPr>
              <a:t> (optional).</a:t>
            </a:r>
          </a:p>
        </p:txBody>
      </p:sp>
      <p:sp>
        <p:nvSpPr>
          <p:cNvPr id="29" name="Oval 28"/>
          <p:cNvSpPr/>
          <p:nvPr/>
        </p:nvSpPr>
        <p:spPr>
          <a:xfrm>
            <a:off x="521208" y="290558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2914726"/>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Preview:</a:t>
            </a:r>
            <a:r>
              <a:rPr sz="1300" b="0">
                <a:solidFill>
                  <a:srgbClr val="59636E"/>
                </a:solidFill>
                <a:latin typeface="Inter"/>
              </a:rPr>
              <a:t> Live Visitors with 24h, 7 days, 30 days and total.</a:t>
            </a:r>
          </a:p>
        </p:txBody>
      </p:sp>
      <p:sp>
        <p:nvSpPr>
          <p:cNvPr id="31" name="Oval 30"/>
          <p:cNvSpPr/>
          <p:nvPr/>
        </p:nvSpPr>
        <p:spPr>
          <a:xfrm>
            <a:off x="521208" y="3493071"/>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502215"/>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Export to HTML Studio</a:t>
            </a:r>
            <a:r>
              <a:rPr sz="1300" b="0">
                <a:solidFill>
                  <a:srgbClr val="59636E"/>
                </a:solidFill>
                <a:latin typeface="Inter"/>
              </a:rPr>
              <a:t> at the top, or</a:t>
            </a:r>
          </a:p>
        </p:txBody>
      </p:sp>
      <p:sp>
        <p:nvSpPr>
          <p:cNvPr id="33" name="Oval 32"/>
          <p:cNvSpPr/>
          <p:nvPr/>
        </p:nvSpPr>
        <p:spPr>
          <a:xfrm>
            <a:off x="521208" y="3877119"/>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34" name="TextBox 33"/>
          <p:cNvSpPr txBox="1"/>
          <p:nvPr/>
        </p:nvSpPr>
        <p:spPr>
          <a:xfrm>
            <a:off x="914400" y="3886263"/>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Export / paste into HTML Studio</a:t>
            </a:r>
            <a:r>
              <a:rPr sz="1300" b="0">
                <a:solidFill>
                  <a:srgbClr val="59636E"/>
                </a:solidFill>
                <a:latin typeface="Inter"/>
              </a:rPr>
              <a:t> at the bottom.</a:t>
            </a:r>
          </a:p>
        </p:txBody>
      </p:sp>
      <p:sp>
        <p:nvSpPr>
          <p:cNvPr id="35" name="Rounded Rectangle 34"/>
          <p:cNvSpPr/>
          <p:nvPr/>
        </p:nvSpPr>
        <p:spPr>
          <a:xfrm>
            <a:off x="4809744" y="1033272"/>
            <a:ext cx="5899518" cy="522122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Rounded Rectangle 35"/>
          <p:cNvSpPr/>
          <p:nvPr/>
        </p:nvSpPr>
        <p:spPr>
          <a:xfrm>
            <a:off x="4754880" y="960120"/>
            <a:ext cx="5899518"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Oval 37"/>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Oval 38"/>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TextBox 39"/>
          <p:cNvSpPr txBox="1"/>
          <p:nvPr/>
        </p:nvSpPr>
        <p:spPr>
          <a:xfrm>
            <a:off x="5394960" y="987552"/>
            <a:ext cx="5167998"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widget-studio.registermysite.com</a:t>
            </a:r>
          </a:p>
        </p:txBody>
      </p:sp>
      <p:pic>
        <p:nvPicPr>
          <p:cNvPr id="41" name="Picture 40" descr="image.jpg"/>
          <p:cNvPicPr>
            <a:picLocks noChangeAspect="1"/>
          </p:cNvPicPr>
          <p:nvPr/>
        </p:nvPicPr>
        <p:blipFill>
          <a:blip r:embed="rId3"/>
          <a:stretch>
            <a:fillRect/>
          </a:stretch>
        </p:blipFill>
        <p:spPr>
          <a:xfrm>
            <a:off x="4754880" y="1197864"/>
            <a:ext cx="5899518" cy="4983480"/>
          </a:xfrm>
          <a:prstGeom prst="rect">
            <a:avLst/>
          </a:prstGeom>
          <a:ln w="9525">
            <a:solidFill>
              <a:srgbClr val="D0D7DE"/>
            </a:solidFill>
          </a:ln>
        </p:spPr>
      </p:pic>
      <p:sp>
        <p:nvSpPr>
          <p:cNvPr id="42" name="Oval 41"/>
          <p:cNvSpPr/>
          <p:nvPr/>
        </p:nvSpPr>
        <p:spPr>
          <a:xfrm>
            <a:off x="6500644" y="164158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3" name="Oval 42"/>
          <p:cNvSpPr/>
          <p:nvPr/>
        </p:nvSpPr>
        <p:spPr>
          <a:xfrm>
            <a:off x="4772269" y="211976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4" name="Oval 43"/>
          <p:cNvSpPr/>
          <p:nvPr/>
        </p:nvSpPr>
        <p:spPr>
          <a:xfrm>
            <a:off x="9323655" y="334691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5" name="Oval 44"/>
          <p:cNvSpPr/>
          <p:nvPr/>
        </p:nvSpPr>
        <p:spPr>
          <a:xfrm>
            <a:off x="9410074" y="131895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6" name="Oval 45"/>
          <p:cNvSpPr/>
          <p:nvPr/>
        </p:nvSpPr>
        <p:spPr>
          <a:xfrm>
            <a:off x="4772269" y="583577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58687"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4</a:t>
            </a:r>
          </a:p>
        </p:txBody>
      </p:sp>
      <p:sp>
        <p:nvSpPr>
          <p:cNvPr id="15" name="TextBox 14"/>
          <p:cNvSpPr txBox="1"/>
          <p:nvPr/>
        </p:nvSpPr>
        <p:spPr>
          <a:xfrm>
            <a:off x="6287871"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Widget</a:t>
            </a:r>
          </a:p>
        </p:txBody>
      </p:sp>
      <p:sp>
        <p:nvSpPr>
          <p:cNvPr id="16" name="Oval 15"/>
          <p:cNvSpPr/>
          <p:nvPr/>
        </p:nvSpPr>
        <p:spPr>
          <a:xfrm>
            <a:off x="758409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4 OF 7  ·  </a:t>
            </a:r>
            <a:r>
              <a:rPr sz="1000" b="0">
                <a:solidFill>
                  <a:srgbClr val="59636E"/>
                </a:solidFill>
                <a:latin typeface="Inter"/>
              </a:rPr>
              <a:t>HTML Studio</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STEP 4, CONTINUED</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Export the widget into your page</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Custom-embed section</a:t>
            </a:r>
            <a:r>
              <a:rPr sz="1300" b="0">
                <a:solidFill>
                  <a:srgbClr val="59636E"/>
                </a:solidFill>
                <a:latin typeface="Inter"/>
              </a:rPr>
              <a:t> appears in Page sections.</a:t>
            </a:r>
          </a:p>
        </p:txBody>
      </p:sp>
      <p:sp>
        <p:nvSpPr>
          <p:cNvPr id="27" name="Oval 26"/>
          <p:cNvSpPr/>
          <p:nvPr/>
        </p:nvSpPr>
        <p:spPr>
          <a:xfrm>
            <a:off x="521208" y="2789516"/>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798660"/>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Embed HTML</a:t>
            </a:r>
            <a:r>
              <a:rPr sz="1300" b="0">
                <a:solidFill>
                  <a:srgbClr val="59636E"/>
                </a:solidFill>
                <a:latin typeface="Inter"/>
              </a:rPr>
              <a:t> holds the counter code.</a:t>
            </a:r>
          </a:p>
        </p:txBody>
      </p:sp>
      <p:sp>
        <p:nvSpPr>
          <p:cNvPr id="29" name="Oval 28"/>
          <p:cNvSpPr/>
          <p:nvPr/>
        </p:nvSpPr>
        <p:spPr>
          <a:xfrm>
            <a:off x="521208" y="317356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3182708"/>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Widget type:</a:t>
            </a:r>
            <a:r>
              <a:rPr sz="1300" b="0">
                <a:solidFill>
                  <a:srgbClr val="59636E"/>
                </a:solidFill>
                <a:latin typeface="Inter"/>
              </a:rPr>
              <a:t> counter.</a:t>
            </a:r>
          </a:p>
        </p:txBody>
      </p:sp>
      <p:sp>
        <p:nvSpPr>
          <p:cNvPr id="31" name="Oval 30"/>
          <p:cNvSpPr/>
          <p:nvPr/>
        </p:nvSpPr>
        <p:spPr>
          <a:xfrm>
            <a:off x="521208" y="355761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566756"/>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No project id</a:t>
            </a:r>
            <a:r>
              <a:rPr sz="1300" b="0">
                <a:solidFill>
                  <a:srgbClr val="59636E"/>
                </a:solidFill>
                <a:latin typeface="Inter"/>
              </a:rPr>
              <a:t> yet. That’s step 5.</a:t>
            </a:r>
          </a:p>
        </p:txBody>
      </p:sp>
      <p:sp>
        <p:nvSpPr>
          <p:cNvPr id="33" name="Rounded Rectangle 32"/>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Rounded Rectangle 33"/>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TextBox 37"/>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html-studio.registermysite.com</a:t>
            </a:r>
          </a:p>
        </p:txBody>
      </p:sp>
      <p:pic>
        <p:nvPicPr>
          <p:cNvPr id="39" name="Picture 38"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40" name="Oval 39"/>
          <p:cNvSpPr/>
          <p:nvPr/>
        </p:nvSpPr>
        <p:spPr>
          <a:xfrm>
            <a:off x="5902452" y="4232100"/>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1" name="Oval 40"/>
          <p:cNvSpPr/>
          <p:nvPr/>
        </p:nvSpPr>
        <p:spPr>
          <a:xfrm>
            <a:off x="8372760" y="2739056"/>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2" name="Oval 41"/>
          <p:cNvSpPr/>
          <p:nvPr/>
        </p:nvSpPr>
        <p:spPr>
          <a:xfrm>
            <a:off x="8372760" y="3356633"/>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3" name="Oval 42"/>
          <p:cNvSpPr/>
          <p:nvPr/>
        </p:nvSpPr>
        <p:spPr>
          <a:xfrm>
            <a:off x="6377511" y="134102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4" name="Rounded Rectangle 43"/>
          <p:cNvSpPr/>
          <p:nvPr/>
        </p:nvSpPr>
        <p:spPr>
          <a:xfrm>
            <a:off x="4754880" y="5267372"/>
            <a:ext cx="6949440" cy="716737"/>
          </a:xfrm>
          <a:prstGeom prst="roundRect">
            <a:avLst>
              <a:gd name="adj" fmla="val 8000"/>
            </a:avLst>
          </a:prstGeom>
          <a:solidFill>
            <a:srgbClr val="FFF7E6"/>
          </a:solidFill>
          <a:ln w="12700">
            <a:solidFill>
              <a:srgbClr val="F5C26B"/>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5" name="Rectangle 44"/>
          <p:cNvSpPr/>
          <p:nvPr/>
        </p:nvSpPr>
        <p:spPr>
          <a:xfrm>
            <a:off x="4754880" y="5358812"/>
            <a:ext cx="54864" cy="533857"/>
          </a:xfrm>
          <a:prstGeom prst="rect">
            <a:avLst/>
          </a:prstGeom>
          <a:solidFill>
            <a:srgbClr val="B4530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6" name="TextBox 45"/>
          <p:cNvSpPr txBox="1"/>
          <p:nvPr/>
        </p:nvSpPr>
        <p:spPr>
          <a:xfrm>
            <a:off x="4956048" y="5395388"/>
            <a:ext cx="6583679" cy="478993"/>
          </a:xfrm>
          <a:prstGeom prst="rect">
            <a:avLst/>
          </a:prstGeom>
          <a:noFill/>
        </p:spPr>
        <p:txBody>
          <a:bodyPr wrap="square" lIns="0" rIns="0" tIns="0" bIns="0" anchor="t"/>
          <a:lstStyle/>
          <a:p>
            <a:pPr algn="l">
              <a:lnSpc>
                <a:spcPct val="115000"/>
              </a:lnSpc>
            </a:pPr>
            <a:r>
              <a:rPr sz="1200" b="1">
                <a:solidFill>
                  <a:srgbClr val="B45309"/>
                </a:solidFill>
                <a:latin typeface="Inter"/>
              </a:rPr>
              <a:t>Honest note: </a:t>
            </a:r>
            <a:r>
              <a:rPr sz="1200" b="0">
                <a:solidFill>
                  <a:srgbClr val="1F2328"/>
                </a:solidFill>
                <a:latin typeface="Inter"/>
              </a:rPr>
              <a:t>our first export opened a blank, signed-out canvas. Signing back in and exporting again worked.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56666"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5</a:t>
            </a:r>
          </a:p>
        </p:txBody>
      </p:sp>
      <p:sp>
        <p:nvSpPr>
          <p:cNvPr id="17" name="TextBox 16"/>
          <p:cNvSpPr txBox="1"/>
          <p:nvPr/>
        </p:nvSpPr>
        <p:spPr>
          <a:xfrm>
            <a:off x="7885850"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5 OF 7  ·  </a:t>
            </a:r>
            <a:r>
              <a:rPr sz="1000" b="0">
                <a:solidFill>
                  <a:srgbClr val="59636E"/>
                </a:solidFill>
                <a:latin typeface="Inter"/>
              </a:rPr>
              <a:t>HTML Studio</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STEP 5</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Give the page a project id</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Gear</a:t>
            </a:r>
            <a:r>
              <a:rPr sz="1250" b="0">
                <a:solidFill>
                  <a:srgbClr val="59636E"/>
                </a:solidFill>
                <a:latin typeface="Inter"/>
              </a:rPr>
              <a:t> opens Settings, Projects tab.</a:t>
            </a:r>
          </a:p>
        </p:txBody>
      </p:sp>
      <p:sp>
        <p:nvSpPr>
          <p:cNvPr id="27" name="Oval 26"/>
          <p:cNvSpPr/>
          <p:nvPr/>
        </p:nvSpPr>
        <p:spPr>
          <a:xfrm>
            <a:off x="521208" y="2586075"/>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595219"/>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New project name:</a:t>
            </a:r>
            <a:r>
              <a:rPr sz="1250" b="0">
                <a:solidFill>
                  <a:srgbClr val="59636E"/>
                </a:solidFill>
                <a:latin typeface="Inter"/>
              </a:rPr>
              <a:t> html-studio tattoo guide</a:t>
            </a:r>
          </a:p>
        </p:txBody>
      </p:sp>
      <p:sp>
        <p:nvSpPr>
          <p:cNvPr id="29" name="Oval 28"/>
          <p:cNvSpPr/>
          <p:nvPr/>
        </p:nvSpPr>
        <p:spPr>
          <a:xfrm>
            <a:off x="521208" y="2970123"/>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2979267"/>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Create project from canvas.</a:t>
            </a:r>
          </a:p>
        </p:txBody>
      </p:sp>
      <p:sp>
        <p:nvSpPr>
          <p:cNvPr id="31" name="Oval 30"/>
          <p:cNvSpPr/>
          <p:nvPr/>
        </p:nvSpPr>
        <p:spPr>
          <a:xfrm>
            <a:off x="521208" y="3354171"/>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363315"/>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Project card</a:t>
            </a:r>
            <a:r>
              <a:rPr sz="1250" b="0">
                <a:solidFill>
                  <a:srgbClr val="59636E"/>
                </a:solidFill>
                <a:latin typeface="Inter"/>
              </a:rPr>
              <a:t> appears: 4 files.</a:t>
            </a:r>
          </a:p>
        </p:txBody>
      </p:sp>
      <p:sp>
        <p:nvSpPr>
          <p:cNvPr id="33" name="Oval 32"/>
          <p:cNvSpPr/>
          <p:nvPr/>
        </p:nvSpPr>
        <p:spPr>
          <a:xfrm>
            <a:off x="521208" y="3738219"/>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34" name="TextBox 33"/>
          <p:cNvSpPr txBox="1"/>
          <p:nvPr/>
        </p:nvSpPr>
        <p:spPr>
          <a:xfrm>
            <a:off x="914400" y="3747363"/>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Header:</a:t>
            </a:r>
            <a:r>
              <a:rPr sz="1250" b="0">
                <a:solidFill>
                  <a:srgbClr val="59636E"/>
                </a:solidFill>
                <a:latin typeface="Inter"/>
              </a:rPr>
              <a:t> No project id becomes an ID.</a:t>
            </a:r>
          </a:p>
        </p:txBody>
      </p:sp>
      <p:sp>
        <p:nvSpPr>
          <p:cNvPr id="35" name="Rounded Rectangle 34"/>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Rounded Rectangle 35"/>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Oval 37"/>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Oval 38"/>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TextBox 39"/>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html-studio.registermysite.com</a:t>
            </a:r>
          </a:p>
        </p:txBody>
      </p:sp>
      <p:pic>
        <p:nvPicPr>
          <p:cNvPr id="41" name="Picture 40"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42" name="Oval 41"/>
          <p:cNvSpPr/>
          <p:nvPr/>
        </p:nvSpPr>
        <p:spPr>
          <a:xfrm>
            <a:off x="10150840" y="134102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3" name="Oval 42"/>
          <p:cNvSpPr/>
          <p:nvPr/>
        </p:nvSpPr>
        <p:spPr>
          <a:xfrm>
            <a:off x="10334077" y="2569392"/>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4" name="Oval 43"/>
          <p:cNvSpPr/>
          <p:nvPr/>
        </p:nvSpPr>
        <p:spPr>
          <a:xfrm>
            <a:off x="6784705" y="282049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5" name="Oval 44"/>
          <p:cNvSpPr/>
          <p:nvPr/>
        </p:nvSpPr>
        <p:spPr>
          <a:xfrm>
            <a:off x="7164752" y="307838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6" name="Oval 45"/>
          <p:cNvSpPr/>
          <p:nvPr/>
        </p:nvSpPr>
        <p:spPr>
          <a:xfrm>
            <a:off x="6418230" y="1463182"/>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47" name="Rounded Rectangle 46"/>
          <p:cNvSpPr/>
          <p:nvPr/>
        </p:nvSpPr>
        <p:spPr>
          <a:xfrm>
            <a:off x="4754880" y="5440680"/>
            <a:ext cx="6949440" cy="566928"/>
          </a:xfrm>
          <a:prstGeom prst="roundRect">
            <a:avLst>
              <a:gd name="adj" fmla="val 15000"/>
            </a:avLst>
          </a:prstGeom>
          <a:solidFill>
            <a:srgbClr val="0F172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8" name="TextBox 47"/>
          <p:cNvSpPr txBox="1"/>
          <p:nvPr/>
        </p:nvSpPr>
        <p:spPr>
          <a:xfrm>
            <a:off x="4983480" y="5458968"/>
            <a:ext cx="2011680" cy="530352"/>
          </a:xfrm>
          <a:prstGeom prst="rect">
            <a:avLst/>
          </a:prstGeom>
          <a:noFill/>
        </p:spPr>
        <p:txBody>
          <a:bodyPr wrap="square" lIns="0" rIns="0" tIns="0" bIns="0" anchor="ctr"/>
          <a:lstStyle/>
          <a:p>
            <a:pPr algn="l">
              <a:lnSpc>
                <a:spcPct val="115000"/>
              </a:lnSpc>
            </a:pPr>
            <a:r>
              <a:rPr sz="1000" b="1">
                <a:solidFill>
                  <a:srgbClr val="93C5FD"/>
                </a:solidFill>
                <a:latin typeface="Inter"/>
              </a:rPr>
              <a:t>OUR PROJECT ID</a:t>
            </a:r>
          </a:p>
        </p:txBody>
      </p:sp>
      <p:sp>
        <p:nvSpPr>
          <p:cNvPr id="49" name="TextBox 48"/>
          <p:cNvSpPr txBox="1"/>
          <p:nvPr/>
        </p:nvSpPr>
        <p:spPr>
          <a:xfrm>
            <a:off x="6766560" y="5458968"/>
            <a:ext cx="4754879" cy="530352"/>
          </a:xfrm>
          <a:prstGeom prst="rect">
            <a:avLst/>
          </a:prstGeom>
          <a:noFill/>
        </p:spPr>
        <p:txBody>
          <a:bodyPr wrap="square" lIns="0" rIns="0" tIns="0" bIns="0" anchor="ctr"/>
          <a:lstStyle/>
          <a:p>
            <a:pPr algn="l">
              <a:lnSpc>
                <a:spcPct val="115000"/>
              </a:lnSpc>
            </a:pPr>
            <a:r>
              <a:rPr sz="1800" b="1">
                <a:solidFill>
                  <a:srgbClr val="FFFFFF"/>
                </a:solidFill>
                <a:latin typeface="IBM Plex Mono"/>
              </a:rPr>
              <a:t>prj_mustb9jo_6t1q17601q</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56666"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5</a:t>
            </a:r>
          </a:p>
        </p:txBody>
      </p:sp>
      <p:sp>
        <p:nvSpPr>
          <p:cNvPr id="17" name="TextBox 16"/>
          <p:cNvSpPr txBox="1"/>
          <p:nvPr/>
        </p:nvSpPr>
        <p:spPr>
          <a:xfrm>
            <a:off x="7885850"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Project id</a:t>
            </a:r>
          </a:p>
        </p:txBody>
      </p:sp>
      <p:sp>
        <p:nvSpPr>
          <p:cNvPr id="18" name="Oval 17"/>
          <p:cNvSpPr/>
          <p:nvPr/>
        </p:nvSpPr>
        <p:spPr>
          <a:xfrm>
            <a:off x="9182078"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5 OF 7  ·  </a:t>
            </a:r>
            <a:r>
              <a:rPr sz="1000" b="0">
                <a:solidFill>
                  <a:srgbClr val="59636E"/>
                </a:solidFill>
                <a:latin typeface="Inter"/>
              </a:rPr>
              <a:t>HTML Studio</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HONEST NOTE</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The free plan limit we hit</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Free plan: 3/3 projects</a:t>
            </a:r>
            <a:r>
              <a:rPr sz="1250" b="0">
                <a:solidFill>
                  <a:srgbClr val="59636E"/>
                </a:solidFill>
                <a:latin typeface="Inter"/>
              </a:rPr>
              <a:t> on our first account.</a:t>
            </a:r>
          </a:p>
        </p:txBody>
      </p:sp>
      <p:sp>
        <p:nvSpPr>
          <p:cNvPr id="27" name="Oval 26"/>
          <p:cNvSpPr/>
          <p:nvPr/>
        </p:nvSpPr>
        <p:spPr>
          <a:xfrm>
            <a:off x="521208" y="2586075"/>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595219"/>
            <a:ext cx="3520439" cy="460089"/>
          </a:xfrm>
          <a:prstGeom prst="rect">
            <a:avLst/>
          </a:prstGeom>
          <a:noFill/>
        </p:spPr>
        <p:txBody>
          <a:bodyPr wrap="square" lIns="0" rIns="0" tIns="0" bIns="0" anchor="t"/>
          <a:lstStyle/>
          <a:p>
            <a:pPr algn="l">
              <a:lnSpc>
                <a:spcPct val="115000"/>
              </a:lnSpc>
            </a:pPr>
            <a:r>
              <a:rPr sz="1250" b="1">
                <a:solidFill>
                  <a:srgbClr val="1F2328"/>
                </a:solidFill>
                <a:latin typeface="Inter"/>
              </a:rPr>
              <a:t>Nightshade Tattoo, Guide Tattoo, Tattoos.</a:t>
            </a:r>
            <a:r>
              <a:rPr sz="1250" b="0">
                <a:solidFill>
                  <a:srgbClr val="59636E"/>
                </a:solidFill>
                <a:latin typeface="Inter"/>
              </a:rPr>
              <a:t> We did not delete these.</a:t>
            </a:r>
          </a:p>
        </p:txBody>
      </p:sp>
      <p:sp>
        <p:nvSpPr>
          <p:cNvPr id="29" name="Oval 28"/>
          <p:cNvSpPr/>
          <p:nvPr/>
        </p:nvSpPr>
        <p:spPr>
          <a:xfrm>
            <a:off x="521208" y="315589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3165036"/>
            <a:ext cx="3520439" cy="460089"/>
          </a:xfrm>
          <a:prstGeom prst="rect">
            <a:avLst/>
          </a:prstGeom>
          <a:noFill/>
        </p:spPr>
        <p:txBody>
          <a:bodyPr wrap="square" lIns="0" rIns="0" tIns="0" bIns="0" anchor="t"/>
          <a:lstStyle/>
          <a:p>
            <a:pPr algn="l">
              <a:lnSpc>
                <a:spcPct val="115000"/>
              </a:lnSpc>
            </a:pPr>
            <a:r>
              <a:rPr sz="1250" b="1">
                <a:solidFill>
                  <a:srgbClr val="1F2328"/>
                </a:solidFill>
                <a:latin typeface="Inter"/>
              </a:rPr>
              <a:t>“Free accounts can create 3 projects. Delete one or upgrade later to add more.”</a:t>
            </a:r>
          </a:p>
        </p:txBody>
      </p:sp>
      <p:sp>
        <p:nvSpPr>
          <p:cNvPr id="31" name="Rounded Rectangle 30"/>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2" name="Rounded Rectangle 31"/>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3" name="Oval 32"/>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Oval 33"/>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TextBox 35"/>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html-studio.registermysite.com</a:t>
            </a:r>
          </a:p>
        </p:txBody>
      </p:sp>
      <p:pic>
        <p:nvPicPr>
          <p:cNvPr id="37" name="Picture 36"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38" name="Oval 37"/>
          <p:cNvSpPr/>
          <p:nvPr/>
        </p:nvSpPr>
        <p:spPr>
          <a:xfrm>
            <a:off x="6920436" y="231828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39" name="Oval 38"/>
          <p:cNvSpPr/>
          <p:nvPr/>
        </p:nvSpPr>
        <p:spPr>
          <a:xfrm>
            <a:off x="7219045" y="305123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0" name="Oval 39"/>
          <p:cNvSpPr/>
          <p:nvPr/>
        </p:nvSpPr>
        <p:spPr>
          <a:xfrm>
            <a:off x="8589930" y="4713946"/>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1" name="Rounded Rectangle 40"/>
          <p:cNvSpPr/>
          <p:nvPr/>
        </p:nvSpPr>
        <p:spPr>
          <a:xfrm>
            <a:off x="4754880" y="5267372"/>
            <a:ext cx="6949440" cy="716737"/>
          </a:xfrm>
          <a:prstGeom prst="roundRect">
            <a:avLst>
              <a:gd name="adj" fmla="val 8000"/>
            </a:avLst>
          </a:prstGeom>
          <a:solidFill>
            <a:srgbClr val="FFF7E6"/>
          </a:solidFill>
          <a:ln w="12700">
            <a:solidFill>
              <a:srgbClr val="F5C26B"/>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2" name="Rectangle 41"/>
          <p:cNvSpPr/>
          <p:nvPr/>
        </p:nvSpPr>
        <p:spPr>
          <a:xfrm>
            <a:off x="4754880" y="5358812"/>
            <a:ext cx="54864" cy="533857"/>
          </a:xfrm>
          <a:prstGeom prst="rect">
            <a:avLst/>
          </a:prstGeom>
          <a:solidFill>
            <a:srgbClr val="B4530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3" name="TextBox 42"/>
          <p:cNvSpPr txBox="1"/>
          <p:nvPr/>
        </p:nvSpPr>
        <p:spPr>
          <a:xfrm>
            <a:off x="4956048" y="5395388"/>
            <a:ext cx="6583679" cy="478993"/>
          </a:xfrm>
          <a:prstGeom prst="rect">
            <a:avLst/>
          </a:prstGeom>
          <a:noFill/>
        </p:spPr>
        <p:txBody>
          <a:bodyPr wrap="square" lIns="0" rIns="0" tIns="0" bIns="0" anchor="t"/>
          <a:lstStyle/>
          <a:p>
            <a:pPr algn="l">
              <a:lnSpc>
                <a:spcPct val="115000"/>
              </a:lnSpc>
            </a:pPr>
            <a:r>
              <a:rPr sz="1200" b="1">
                <a:solidFill>
                  <a:srgbClr val="B45309"/>
                </a:solidFill>
                <a:latin typeface="Inter"/>
              </a:rPr>
              <a:t>What we did: </a:t>
            </a:r>
            <a:r>
              <a:rPr sz="1200" b="0">
                <a:solidFill>
                  <a:srgbClr val="1F2328"/>
                </a:solidFill>
                <a:latin typeface="Inter"/>
              </a:rPr>
              <a:t>a new demo account was required. Its project id is the one on the previous slide.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54646"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6</a:t>
            </a:r>
          </a:p>
        </p:txBody>
      </p:sp>
      <p:sp>
        <p:nvSpPr>
          <p:cNvPr id="19" name="TextBox 18"/>
          <p:cNvSpPr txBox="1"/>
          <p:nvPr/>
        </p:nvSpPr>
        <p:spPr>
          <a:xfrm>
            <a:off x="9483830"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Desk folder</a:t>
            </a:r>
          </a:p>
        </p:txBody>
      </p:sp>
      <p:sp>
        <p:nvSpPr>
          <p:cNvPr id="20" name="Oval 19"/>
          <p:cNvSpPr/>
          <p:nvPr/>
        </p:nvSpPr>
        <p:spPr>
          <a:xfrm>
            <a:off x="10780057" y="6336792"/>
            <a:ext cx="219456" cy="219456"/>
          </a:xfrm>
          <a:prstGeom prst="ellipse">
            <a:avLst/>
          </a:prstGeom>
          <a:solidFill>
            <a:srgbClr val="FFFFFF"/>
          </a:solidFill>
          <a:ln w="1587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59636E"/>
                </a:solidFill>
                <a:latin typeface="Inter"/>
              </a:rPr>
              <a:t>7</a:t>
            </a:r>
          </a:p>
        </p:txBody>
      </p:sp>
      <p:sp>
        <p:nvSpPr>
          <p:cNvPr id="21" name="TextBox 20"/>
          <p:cNvSpPr txBox="1"/>
          <p:nvPr/>
        </p:nvSpPr>
        <p:spPr>
          <a:xfrm>
            <a:off x="11054377"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6 OF 7  ·  </a:t>
            </a:r>
            <a:r>
              <a:rPr sz="1000" b="0">
                <a:solidFill>
                  <a:srgbClr val="59636E"/>
                </a:solidFill>
                <a:latin typeface="Inter"/>
              </a:rPr>
              <a:t>GitHub Desk</a:t>
            </a:r>
          </a:p>
        </p:txBody>
      </p:sp>
      <p:sp>
        <p:nvSpPr>
          <p:cNvPr id="23" name="TextBox 22"/>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STEP 6</a:t>
            </a:r>
          </a:p>
        </p:txBody>
      </p:sp>
      <p:sp>
        <p:nvSpPr>
          <p:cNvPr id="24" name="TextBox 23"/>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Create the GitHub Desk folder html-studio-tattoos</a:t>
            </a:r>
          </a:p>
        </p:txBody>
      </p:sp>
      <p:sp>
        <p:nvSpPr>
          <p:cNvPr id="25" name="Rounded Rectangle 24"/>
          <p:cNvSpPr/>
          <p:nvPr/>
        </p:nvSpPr>
        <p:spPr>
          <a:xfrm>
            <a:off x="557784" y="1673352"/>
            <a:ext cx="5440680" cy="3266247"/>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6" name="Rounded Rectangle 25"/>
          <p:cNvSpPr/>
          <p:nvPr/>
        </p:nvSpPr>
        <p:spPr>
          <a:xfrm>
            <a:off x="502920" y="1600200"/>
            <a:ext cx="544068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612648" y="167335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8" name="Oval 27"/>
          <p:cNvSpPr/>
          <p:nvPr/>
        </p:nvSpPr>
        <p:spPr>
          <a:xfrm>
            <a:off x="768096" y="167335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9" name="Oval 28"/>
          <p:cNvSpPr/>
          <p:nvPr/>
        </p:nvSpPr>
        <p:spPr>
          <a:xfrm>
            <a:off x="923544" y="167335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0" name="TextBox 29"/>
          <p:cNvSpPr txBox="1"/>
          <p:nvPr/>
        </p:nvSpPr>
        <p:spPr>
          <a:xfrm>
            <a:off x="1143000" y="1627632"/>
            <a:ext cx="470916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31" name="Picture 30" descr="image.jpg"/>
          <p:cNvPicPr>
            <a:picLocks noChangeAspect="1"/>
          </p:cNvPicPr>
          <p:nvPr/>
        </p:nvPicPr>
        <p:blipFill>
          <a:blip r:embed="rId3"/>
          <a:stretch>
            <a:fillRect/>
          </a:stretch>
        </p:blipFill>
        <p:spPr>
          <a:xfrm>
            <a:off x="502920" y="1837943"/>
            <a:ext cx="5440680" cy="3028503"/>
          </a:xfrm>
          <a:prstGeom prst="rect">
            <a:avLst/>
          </a:prstGeom>
          <a:ln w="9525">
            <a:solidFill>
              <a:srgbClr val="D0D7DE"/>
            </a:solidFill>
          </a:ln>
        </p:spPr>
      </p:pic>
      <p:sp>
        <p:nvSpPr>
          <p:cNvPr id="32" name="Oval 31"/>
          <p:cNvSpPr/>
          <p:nvPr/>
        </p:nvSpPr>
        <p:spPr>
          <a:xfrm>
            <a:off x="4927419" y="205441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33" name="Rounded Rectangle 32"/>
          <p:cNvSpPr/>
          <p:nvPr/>
        </p:nvSpPr>
        <p:spPr>
          <a:xfrm>
            <a:off x="6318503" y="1673352"/>
            <a:ext cx="5440680" cy="3266247"/>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Rounded Rectangle 33"/>
          <p:cNvSpPr/>
          <p:nvPr/>
        </p:nvSpPr>
        <p:spPr>
          <a:xfrm>
            <a:off x="6263640" y="1600200"/>
            <a:ext cx="544068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6373368" y="167335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6528816" y="167335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6684264" y="167335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TextBox 37"/>
          <p:cNvSpPr txBox="1"/>
          <p:nvPr/>
        </p:nvSpPr>
        <p:spPr>
          <a:xfrm>
            <a:off x="6903720" y="1627632"/>
            <a:ext cx="470916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39" name="Picture 38" descr="image.jpg"/>
          <p:cNvPicPr>
            <a:picLocks noChangeAspect="1"/>
          </p:cNvPicPr>
          <p:nvPr/>
        </p:nvPicPr>
        <p:blipFill>
          <a:blip r:embed="rId4"/>
          <a:stretch>
            <a:fillRect/>
          </a:stretch>
        </p:blipFill>
        <p:spPr>
          <a:xfrm>
            <a:off x="6263640" y="1837943"/>
            <a:ext cx="5440680" cy="3028503"/>
          </a:xfrm>
          <a:prstGeom prst="rect">
            <a:avLst/>
          </a:prstGeom>
          <a:ln w="9525">
            <a:solidFill>
              <a:srgbClr val="D0D7DE"/>
            </a:solidFill>
          </a:ln>
        </p:spPr>
      </p:pic>
      <p:sp>
        <p:nvSpPr>
          <p:cNvPr id="40" name="Oval 39"/>
          <p:cNvSpPr/>
          <p:nvPr/>
        </p:nvSpPr>
        <p:spPr>
          <a:xfrm>
            <a:off x="7096440" y="2043791"/>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1" name="Oval 40"/>
          <p:cNvSpPr/>
          <p:nvPr/>
        </p:nvSpPr>
        <p:spPr>
          <a:xfrm>
            <a:off x="6905166" y="2495410"/>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2" name="Oval 41"/>
          <p:cNvSpPr/>
          <p:nvPr/>
        </p:nvSpPr>
        <p:spPr>
          <a:xfrm>
            <a:off x="10013367" y="450909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3" name="Oval 42"/>
          <p:cNvSpPr/>
          <p:nvPr/>
        </p:nvSpPr>
        <p:spPr>
          <a:xfrm>
            <a:off x="9614880" y="237320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44" name="Oval 43"/>
          <p:cNvSpPr/>
          <p:nvPr/>
        </p:nvSpPr>
        <p:spPr>
          <a:xfrm>
            <a:off x="521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5" name="TextBox 44"/>
          <p:cNvSpPr txBox="1"/>
          <p:nvPr/>
        </p:nvSpPr>
        <p:spPr>
          <a:xfrm>
            <a:off x="914400" y="5157216"/>
            <a:ext cx="1737360" cy="627973"/>
          </a:xfrm>
          <a:prstGeom prst="rect">
            <a:avLst/>
          </a:prstGeom>
          <a:noFill/>
        </p:spPr>
        <p:txBody>
          <a:bodyPr wrap="square" lIns="0" rIns="0" tIns="0" bIns="0" anchor="t"/>
          <a:lstStyle/>
          <a:p>
            <a:pPr algn="l">
              <a:lnSpc>
                <a:spcPct val="115000"/>
              </a:lnSpc>
            </a:pPr>
            <a:r>
              <a:rPr sz="1150" b="1">
                <a:solidFill>
                  <a:srgbClr val="1F2328"/>
                </a:solidFill>
                <a:latin typeface="Inter"/>
              </a:rPr>
              <a:t>+ New Project Folder</a:t>
            </a:r>
            <a:r>
              <a:rPr sz="1150" b="0">
                <a:solidFill>
                  <a:srgbClr val="59636E"/>
                </a:solidFill>
                <a:latin typeface="Inter"/>
              </a:rPr>
              <a:t> on Workspace Projects.</a:t>
            </a:r>
          </a:p>
        </p:txBody>
      </p:sp>
      <p:sp>
        <p:nvSpPr>
          <p:cNvPr id="46" name="Oval 45"/>
          <p:cNvSpPr/>
          <p:nvPr/>
        </p:nvSpPr>
        <p:spPr>
          <a:xfrm>
            <a:off x="2807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7" name="TextBox 46"/>
          <p:cNvSpPr txBox="1"/>
          <p:nvPr/>
        </p:nvSpPr>
        <p:spPr>
          <a:xfrm>
            <a:off x="3200400" y="5157216"/>
            <a:ext cx="1737360" cy="424745"/>
          </a:xfrm>
          <a:prstGeom prst="rect">
            <a:avLst/>
          </a:prstGeom>
          <a:noFill/>
        </p:spPr>
        <p:txBody>
          <a:bodyPr wrap="square" lIns="0" rIns="0" tIns="0" bIns="0" anchor="t"/>
          <a:lstStyle/>
          <a:p>
            <a:pPr algn="l">
              <a:lnSpc>
                <a:spcPct val="115000"/>
              </a:lnSpc>
            </a:pPr>
            <a:r>
              <a:rPr sz="1150" b="1">
                <a:solidFill>
                  <a:srgbClr val="1F2328"/>
                </a:solidFill>
                <a:latin typeface="Inter"/>
              </a:rPr>
              <a:t>Name:</a:t>
            </a:r>
            <a:r>
              <a:rPr sz="1150" b="0">
                <a:solidFill>
                  <a:srgbClr val="59636E"/>
                </a:solidFill>
                <a:latin typeface="Inter"/>
              </a:rPr>
              <a:t> html-studio-tattoos</a:t>
            </a:r>
          </a:p>
        </p:txBody>
      </p:sp>
      <p:sp>
        <p:nvSpPr>
          <p:cNvPr id="48" name="Oval 47"/>
          <p:cNvSpPr/>
          <p:nvPr/>
        </p:nvSpPr>
        <p:spPr>
          <a:xfrm>
            <a:off x="5093207"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9" name="TextBox 48"/>
          <p:cNvSpPr txBox="1"/>
          <p:nvPr/>
        </p:nvSpPr>
        <p:spPr>
          <a:xfrm>
            <a:off x="5486400" y="5157216"/>
            <a:ext cx="1737360" cy="274320"/>
          </a:xfrm>
          <a:prstGeom prst="rect">
            <a:avLst/>
          </a:prstGeom>
          <a:noFill/>
        </p:spPr>
        <p:txBody>
          <a:bodyPr wrap="square" lIns="0" rIns="0" tIns="0" bIns="0" anchor="t"/>
          <a:lstStyle/>
          <a:p>
            <a:pPr algn="l">
              <a:lnSpc>
                <a:spcPct val="115000"/>
              </a:lnSpc>
            </a:pPr>
            <a:r>
              <a:rPr sz="1150" b="1">
                <a:solidFill>
                  <a:srgbClr val="1F2328"/>
                </a:solidFill>
                <a:latin typeface="Inter"/>
              </a:rPr>
              <a:t>One file:</a:t>
            </a:r>
            <a:r>
              <a:rPr sz="1150" b="0">
                <a:solidFill>
                  <a:srgbClr val="59636E"/>
                </a:solidFill>
                <a:latin typeface="Inter"/>
              </a:rPr>
              <a:t> index.html</a:t>
            </a:r>
          </a:p>
        </p:txBody>
      </p:sp>
      <p:sp>
        <p:nvSpPr>
          <p:cNvPr id="50" name="Oval 49"/>
          <p:cNvSpPr/>
          <p:nvPr/>
        </p:nvSpPr>
        <p:spPr>
          <a:xfrm>
            <a:off x="7379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51" name="TextBox 50"/>
          <p:cNvSpPr txBox="1"/>
          <p:nvPr/>
        </p:nvSpPr>
        <p:spPr>
          <a:xfrm>
            <a:off x="7772400" y="5157216"/>
            <a:ext cx="1737360" cy="627973"/>
          </a:xfrm>
          <a:prstGeom prst="rect">
            <a:avLst/>
          </a:prstGeom>
          <a:noFill/>
        </p:spPr>
        <p:txBody>
          <a:bodyPr wrap="square" lIns="0" rIns="0" tIns="0" bIns="0" anchor="t"/>
          <a:lstStyle/>
          <a:p>
            <a:pPr algn="l">
              <a:lnSpc>
                <a:spcPct val="115000"/>
              </a:lnSpc>
            </a:pPr>
            <a:r>
              <a:rPr sz="1150" b="1">
                <a:solidFill>
                  <a:srgbClr val="1F2328"/>
                </a:solidFill>
                <a:latin typeface="Inter"/>
              </a:rPr>
              <a:t>Toast:</a:t>
            </a:r>
            <a:r>
              <a:rPr sz="1150" b="0">
                <a:solidFill>
                  <a:srgbClr val="59636E"/>
                </a:solidFill>
                <a:latin typeface="Inter"/>
              </a:rPr>
              <a:t> Project created with index.html skeleton</a:t>
            </a:r>
          </a:p>
        </p:txBody>
      </p:sp>
      <p:sp>
        <p:nvSpPr>
          <p:cNvPr id="52" name="Oval 51"/>
          <p:cNvSpPr/>
          <p:nvPr/>
        </p:nvSpPr>
        <p:spPr>
          <a:xfrm>
            <a:off x="9665208" y="514807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53" name="TextBox 52"/>
          <p:cNvSpPr txBox="1"/>
          <p:nvPr/>
        </p:nvSpPr>
        <p:spPr>
          <a:xfrm>
            <a:off x="10058400" y="5157216"/>
            <a:ext cx="1737360" cy="424745"/>
          </a:xfrm>
          <a:prstGeom prst="rect">
            <a:avLst/>
          </a:prstGeom>
          <a:noFill/>
        </p:spPr>
        <p:txBody>
          <a:bodyPr wrap="square" lIns="0" rIns="0" tIns="0" bIns="0" anchor="t"/>
          <a:lstStyle/>
          <a:p>
            <a:pPr algn="l">
              <a:lnSpc>
                <a:spcPct val="115000"/>
              </a:lnSpc>
            </a:pPr>
            <a:r>
              <a:rPr sz="1150" b="1">
                <a:solidFill>
                  <a:srgbClr val="1F2328"/>
                </a:solidFill>
                <a:latin typeface="Inter"/>
              </a:rPr>
              <a:t>Preview:</a:t>
            </a:r>
            <a:r>
              <a:rPr sz="1150" b="0">
                <a:solidFill>
                  <a:srgbClr val="59636E"/>
                </a:solidFill>
                <a:latin typeface="Inter"/>
              </a:rPr>
              <a:t> a placeholder welcome page.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52625"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7</a:t>
            </a:r>
          </a:p>
        </p:txBody>
      </p:sp>
      <p:sp>
        <p:nvSpPr>
          <p:cNvPr id="21" name="TextBox 20"/>
          <p:cNvSpPr txBox="1"/>
          <p:nvPr/>
        </p:nvSpPr>
        <p:spPr>
          <a:xfrm>
            <a:off x="11081809"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7 OF 7  ·  </a:t>
            </a:r>
            <a:r>
              <a:rPr sz="1000" b="0">
                <a:solidFill>
                  <a:srgbClr val="59636E"/>
                </a:solidFill>
                <a:latin typeface="Inter"/>
              </a:rPr>
              <a:t>GitHub Desk</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STEP 7</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Import with the project id</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460089"/>
          </a:xfrm>
          <a:prstGeom prst="rect">
            <a:avLst/>
          </a:prstGeom>
          <a:noFill/>
        </p:spPr>
        <p:txBody>
          <a:bodyPr wrap="square" lIns="0" rIns="0" tIns="0" bIns="0" anchor="t"/>
          <a:lstStyle/>
          <a:p>
            <a:pPr algn="l">
              <a:lnSpc>
                <a:spcPct val="115000"/>
              </a:lnSpc>
            </a:pPr>
            <a:r>
              <a:rPr sz="1250" b="1">
                <a:solidFill>
                  <a:srgbClr val="1F2328"/>
                </a:solidFill>
                <a:latin typeface="Inter"/>
              </a:rPr>
              <a:t>Import from HTML Studio</a:t>
            </a:r>
            <a:r>
              <a:rPr sz="1250" b="0">
                <a:solidFill>
                  <a:srgbClr val="59636E"/>
                </a:solidFill>
                <a:latin typeface="Inter"/>
              </a:rPr>
              <a:t> in the folder toolbar.</a:t>
            </a:r>
          </a:p>
        </p:txBody>
      </p:sp>
      <p:sp>
        <p:nvSpPr>
          <p:cNvPr id="27" name="Oval 26"/>
          <p:cNvSpPr/>
          <p:nvPr/>
        </p:nvSpPr>
        <p:spPr>
          <a:xfrm>
            <a:off x="521208" y="277184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780988"/>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HTML Studio Project ID:</a:t>
            </a:r>
            <a:r>
              <a:rPr sz="1250" b="0">
                <a:solidFill>
                  <a:srgbClr val="59636E"/>
                </a:solidFill>
                <a:latin typeface="Inter"/>
              </a:rPr>
              <a:t> paste your prj_ id.</a:t>
            </a:r>
          </a:p>
        </p:txBody>
      </p:sp>
      <p:sp>
        <p:nvSpPr>
          <p:cNvPr id="29" name="Oval 28"/>
          <p:cNvSpPr/>
          <p:nvPr/>
        </p:nvSpPr>
        <p:spPr>
          <a:xfrm>
            <a:off x="521208" y="3155892"/>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3165036"/>
            <a:ext cx="3520439" cy="460089"/>
          </a:xfrm>
          <a:prstGeom prst="rect">
            <a:avLst/>
          </a:prstGeom>
          <a:noFill/>
        </p:spPr>
        <p:txBody>
          <a:bodyPr wrap="square" lIns="0" rIns="0" tIns="0" bIns="0" anchor="t"/>
          <a:lstStyle/>
          <a:p>
            <a:pPr algn="l">
              <a:lnSpc>
                <a:spcPct val="115000"/>
              </a:lnSpc>
            </a:pPr>
            <a:r>
              <a:rPr sz="1250" b="1">
                <a:solidFill>
                  <a:srgbClr val="1F2328"/>
                </a:solidFill>
                <a:latin typeface="Inter"/>
              </a:rPr>
              <a:t>New Local Project Name:</a:t>
            </a:r>
            <a:r>
              <a:rPr sz="1250" b="0">
                <a:solidFill>
                  <a:srgbClr val="59636E"/>
                </a:solidFill>
                <a:latin typeface="Inter"/>
              </a:rPr>
              <a:t> html-studio-tattoos</a:t>
            </a:r>
          </a:p>
        </p:txBody>
      </p:sp>
      <p:sp>
        <p:nvSpPr>
          <p:cNvPr id="31" name="Oval 30"/>
          <p:cNvSpPr/>
          <p:nvPr/>
        </p:nvSpPr>
        <p:spPr>
          <a:xfrm>
            <a:off x="521208" y="3725710"/>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734854"/>
            <a:ext cx="3520439" cy="460089"/>
          </a:xfrm>
          <a:prstGeom prst="rect">
            <a:avLst/>
          </a:prstGeom>
          <a:noFill/>
        </p:spPr>
        <p:txBody>
          <a:bodyPr wrap="square" lIns="0" rIns="0" tIns="0" bIns="0" anchor="t"/>
          <a:lstStyle/>
          <a:p>
            <a:pPr algn="l">
              <a:lnSpc>
                <a:spcPct val="115000"/>
              </a:lnSpc>
            </a:pPr>
            <a:r>
              <a:rPr sz="1250" b="1">
                <a:solidFill>
                  <a:srgbClr val="1F2328"/>
                </a:solidFill>
                <a:latin typeface="Inter"/>
              </a:rPr>
              <a:t>Import from Studio.</a:t>
            </a:r>
            <a:r>
              <a:rPr sz="1250" b="0">
                <a:solidFill>
                  <a:srgbClr val="59636E"/>
                </a:solidFill>
                <a:latin typeface="Inter"/>
              </a:rPr>
              <a:t> Then watch for the toast.</a:t>
            </a:r>
          </a:p>
        </p:txBody>
      </p:sp>
      <p:sp>
        <p:nvSpPr>
          <p:cNvPr id="33" name="Oval 32"/>
          <p:cNvSpPr/>
          <p:nvPr/>
        </p:nvSpPr>
        <p:spPr>
          <a:xfrm>
            <a:off x="521208" y="42955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34" name="TextBox 33"/>
          <p:cNvSpPr txBox="1"/>
          <p:nvPr/>
        </p:nvSpPr>
        <p:spPr>
          <a:xfrm>
            <a:off x="914400" y="4304671"/>
            <a:ext cx="3520439" cy="274320"/>
          </a:xfrm>
          <a:prstGeom prst="rect">
            <a:avLst/>
          </a:prstGeom>
          <a:noFill/>
        </p:spPr>
        <p:txBody>
          <a:bodyPr wrap="square" lIns="0" rIns="0" tIns="0" bIns="0" anchor="t"/>
          <a:lstStyle/>
          <a:p>
            <a:pPr algn="l">
              <a:lnSpc>
                <a:spcPct val="115000"/>
              </a:lnSpc>
            </a:pPr>
            <a:r>
              <a:rPr sz="1250" b="1">
                <a:solidFill>
                  <a:srgbClr val="1F2328"/>
                </a:solidFill>
                <a:latin typeface="Inter"/>
              </a:rPr>
              <a:t>Files list</a:t>
            </a:r>
            <a:r>
              <a:rPr sz="1250" b="0">
                <a:solidFill>
                  <a:srgbClr val="59636E"/>
                </a:solidFill>
                <a:latin typeface="Inter"/>
              </a:rPr>
              <a:t> now shows 4 files.</a:t>
            </a:r>
          </a:p>
        </p:txBody>
      </p:sp>
      <p:pic>
        <p:nvPicPr>
          <p:cNvPr id="35" name="Picture 34" descr="image.jpg"/>
          <p:cNvPicPr>
            <a:picLocks noChangeAspect="1"/>
          </p:cNvPicPr>
          <p:nvPr/>
        </p:nvPicPr>
        <p:blipFill>
          <a:blip r:embed="rId3"/>
          <a:stretch>
            <a:fillRect/>
          </a:stretch>
        </p:blipFill>
        <p:spPr>
          <a:xfrm>
            <a:off x="4754880" y="960120"/>
            <a:ext cx="6949440" cy="326354"/>
          </a:xfrm>
          <a:prstGeom prst="rect">
            <a:avLst/>
          </a:prstGeom>
          <a:ln w="9525">
            <a:solidFill>
              <a:srgbClr val="D0D7DE"/>
            </a:solidFill>
          </a:ln>
        </p:spPr>
      </p:pic>
      <p:sp>
        <p:nvSpPr>
          <p:cNvPr id="36" name="Oval 35"/>
          <p:cNvSpPr/>
          <p:nvPr/>
        </p:nvSpPr>
        <p:spPr>
          <a:xfrm>
            <a:off x="9513953" y="804672"/>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37" name="Rounded Rectangle 36"/>
          <p:cNvSpPr/>
          <p:nvPr/>
        </p:nvSpPr>
        <p:spPr>
          <a:xfrm>
            <a:off x="4800600" y="1664208"/>
            <a:ext cx="4480560" cy="3520440"/>
          </a:xfrm>
          <a:prstGeom prst="roundRect">
            <a:avLst>
              <a:gd name="adj" fmla="val 5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Rounded Rectangle 37"/>
          <p:cNvSpPr/>
          <p:nvPr/>
        </p:nvSpPr>
        <p:spPr>
          <a:xfrm>
            <a:off x="4754880" y="1600200"/>
            <a:ext cx="4480560" cy="3520440"/>
          </a:xfrm>
          <a:prstGeom prst="roundRect">
            <a:avLst>
              <a:gd name="adj" fmla="val 5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TextBox 38"/>
          <p:cNvSpPr txBox="1"/>
          <p:nvPr/>
        </p:nvSpPr>
        <p:spPr>
          <a:xfrm>
            <a:off x="5029200" y="1801368"/>
            <a:ext cx="3931920" cy="320040"/>
          </a:xfrm>
          <a:prstGeom prst="rect">
            <a:avLst/>
          </a:prstGeom>
          <a:noFill/>
        </p:spPr>
        <p:txBody>
          <a:bodyPr wrap="square" lIns="0" rIns="0" tIns="0" bIns="0" anchor="t"/>
          <a:lstStyle/>
          <a:p>
            <a:pPr algn="l">
              <a:lnSpc>
                <a:spcPct val="115000"/>
              </a:lnSpc>
            </a:pPr>
            <a:r>
              <a:rPr sz="1500" b="1">
                <a:solidFill>
                  <a:srgbClr val="1F2328"/>
                </a:solidFill>
                <a:latin typeface="Inter"/>
              </a:rPr>
              <a:t>Import Project from HTML Studio</a:t>
            </a:r>
          </a:p>
        </p:txBody>
      </p:sp>
      <p:sp>
        <p:nvSpPr>
          <p:cNvPr id="40" name="TextBox 39"/>
          <p:cNvSpPr txBox="1"/>
          <p:nvPr/>
        </p:nvSpPr>
        <p:spPr>
          <a:xfrm>
            <a:off x="5029200" y="2258568"/>
            <a:ext cx="3931920" cy="237744"/>
          </a:xfrm>
          <a:prstGeom prst="rect">
            <a:avLst/>
          </a:prstGeom>
          <a:noFill/>
        </p:spPr>
        <p:txBody>
          <a:bodyPr wrap="square" lIns="0" rIns="0" tIns="0" bIns="0" anchor="t"/>
          <a:lstStyle/>
          <a:p>
            <a:pPr algn="l">
              <a:lnSpc>
                <a:spcPct val="115000"/>
              </a:lnSpc>
            </a:pPr>
            <a:r>
              <a:rPr sz="1100" b="1">
                <a:solidFill>
                  <a:srgbClr val="1F2328"/>
                </a:solidFill>
                <a:latin typeface="Inter"/>
              </a:rPr>
              <a:t>HTML Studio Project ID</a:t>
            </a:r>
          </a:p>
        </p:txBody>
      </p:sp>
      <p:sp>
        <p:nvSpPr>
          <p:cNvPr id="41" name="Rounded Rectangle 40"/>
          <p:cNvSpPr/>
          <p:nvPr/>
        </p:nvSpPr>
        <p:spPr>
          <a:xfrm>
            <a:off x="5029200" y="2532888"/>
            <a:ext cx="3931920" cy="384048"/>
          </a:xfrm>
          <a:prstGeom prst="roundRect">
            <a:avLst>
              <a:gd name="adj" fmla="val 15000"/>
            </a:avLst>
          </a:prstGeom>
          <a:solidFill>
            <a:srgbClr val="FFFFFF"/>
          </a:solidFill>
          <a:ln w="19050">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2" name="TextBox 41"/>
          <p:cNvSpPr txBox="1"/>
          <p:nvPr/>
        </p:nvSpPr>
        <p:spPr>
          <a:xfrm>
            <a:off x="5166360" y="2551176"/>
            <a:ext cx="3657600" cy="347472"/>
          </a:xfrm>
          <a:prstGeom prst="rect">
            <a:avLst/>
          </a:prstGeom>
          <a:noFill/>
        </p:spPr>
        <p:txBody>
          <a:bodyPr wrap="square" lIns="0" rIns="0" tIns="0" bIns="0" anchor="ctr"/>
          <a:lstStyle/>
          <a:p>
            <a:pPr algn="l">
              <a:lnSpc>
                <a:spcPct val="115000"/>
              </a:lnSpc>
            </a:pPr>
            <a:r>
              <a:rPr sz="1250" b="1">
                <a:solidFill>
                  <a:srgbClr val="1F2328"/>
                </a:solidFill>
                <a:latin typeface="IBM Plex Mono"/>
              </a:rPr>
              <a:t>prj_mustb9jo_6t1q17601q</a:t>
            </a:r>
          </a:p>
        </p:txBody>
      </p:sp>
      <p:sp>
        <p:nvSpPr>
          <p:cNvPr id="43" name="Oval 42"/>
          <p:cNvSpPr/>
          <p:nvPr/>
        </p:nvSpPr>
        <p:spPr>
          <a:xfrm>
            <a:off x="8805672" y="256946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4" name="TextBox 43"/>
          <p:cNvSpPr txBox="1"/>
          <p:nvPr/>
        </p:nvSpPr>
        <p:spPr>
          <a:xfrm>
            <a:off x="5029200" y="3081528"/>
            <a:ext cx="3931920" cy="237744"/>
          </a:xfrm>
          <a:prstGeom prst="rect">
            <a:avLst/>
          </a:prstGeom>
          <a:noFill/>
        </p:spPr>
        <p:txBody>
          <a:bodyPr wrap="square" lIns="0" rIns="0" tIns="0" bIns="0" anchor="t"/>
          <a:lstStyle/>
          <a:p>
            <a:pPr algn="l">
              <a:lnSpc>
                <a:spcPct val="115000"/>
              </a:lnSpc>
            </a:pPr>
            <a:r>
              <a:rPr sz="1100" b="1">
                <a:solidFill>
                  <a:srgbClr val="1F2328"/>
                </a:solidFill>
                <a:latin typeface="Inter"/>
              </a:rPr>
              <a:t>New Local Project Name</a:t>
            </a:r>
          </a:p>
        </p:txBody>
      </p:sp>
      <p:sp>
        <p:nvSpPr>
          <p:cNvPr id="45" name="Rounded Rectangle 44"/>
          <p:cNvSpPr/>
          <p:nvPr/>
        </p:nvSpPr>
        <p:spPr>
          <a:xfrm>
            <a:off x="5029200" y="3355848"/>
            <a:ext cx="3931920" cy="384048"/>
          </a:xfrm>
          <a:prstGeom prst="roundRect">
            <a:avLst>
              <a:gd name="adj" fmla="val 15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6" name="TextBox 45"/>
          <p:cNvSpPr txBox="1"/>
          <p:nvPr/>
        </p:nvSpPr>
        <p:spPr>
          <a:xfrm>
            <a:off x="5166360" y="3374136"/>
            <a:ext cx="3657600" cy="347472"/>
          </a:xfrm>
          <a:prstGeom prst="rect">
            <a:avLst/>
          </a:prstGeom>
          <a:noFill/>
        </p:spPr>
        <p:txBody>
          <a:bodyPr wrap="square" lIns="0" rIns="0" tIns="0" bIns="0" anchor="ctr"/>
          <a:lstStyle/>
          <a:p>
            <a:pPr algn="l">
              <a:lnSpc>
                <a:spcPct val="115000"/>
              </a:lnSpc>
            </a:pPr>
            <a:r>
              <a:rPr sz="1250" b="0">
                <a:solidFill>
                  <a:srgbClr val="1F2328"/>
                </a:solidFill>
                <a:latin typeface="IBM Plex Mono"/>
              </a:rPr>
              <a:t>html-studio-tattoos</a:t>
            </a:r>
          </a:p>
        </p:txBody>
      </p:sp>
      <p:sp>
        <p:nvSpPr>
          <p:cNvPr id="47" name="Oval 46"/>
          <p:cNvSpPr/>
          <p:nvPr/>
        </p:nvSpPr>
        <p:spPr>
          <a:xfrm>
            <a:off x="8805672" y="339242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8" name="Rounded Rectangle 47"/>
          <p:cNvSpPr/>
          <p:nvPr/>
        </p:nvSpPr>
        <p:spPr>
          <a:xfrm>
            <a:off x="7315200" y="3995928"/>
            <a:ext cx="1645920" cy="384048"/>
          </a:xfrm>
          <a:prstGeom prst="roundRect">
            <a:avLst>
              <a:gd name="adj" fmla="val 18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9" name="TextBox 48"/>
          <p:cNvSpPr txBox="1"/>
          <p:nvPr/>
        </p:nvSpPr>
        <p:spPr>
          <a:xfrm>
            <a:off x="7315200" y="3995928"/>
            <a:ext cx="1645920" cy="384048"/>
          </a:xfrm>
          <a:prstGeom prst="rect">
            <a:avLst/>
          </a:prstGeom>
          <a:noFill/>
        </p:spPr>
        <p:txBody>
          <a:bodyPr wrap="square" lIns="0" rIns="0" tIns="0" bIns="0" anchor="ctr"/>
          <a:lstStyle/>
          <a:p>
            <a:pPr algn="ctr">
              <a:lnSpc>
                <a:spcPct val="115000"/>
              </a:lnSpc>
            </a:pPr>
            <a:r>
              <a:rPr sz="1100" b="1">
                <a:solidFill>
                  <a:srgbClr val="FFFFFF"/>
                </a:solidFill>
                <a:latin typeface="Inter"/>
              </a:rPr>
              <a:t>Import from Studio</a:t>
            </a:r>
          </a:p>
        </p:txBody>
      </p:sp>
      <p:sp>
        <p:nvSpPr>
          <p:cNvPr id="50" name="Rounded Rectangle 49"/>
          <p:cNvSpPr/>
          <p:nvPr/>
        </p:nvSpPr>
        <p:spPr>
          <a:xfrm>
            <a:off x="6355080" y="3995928"/>
            <a:ext cx="868680" cy="384048"/>
          </a:xfrm>
          <a:prstGeom prst="roundRect">
            <a:avLst>
              <a:gd name="adj" fmla="val 18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1" name="TextBox 50"/>
          <p:cNvSpPr txBox="1"/>
          <p:nvPr/>
        </p:nvSpPr>
        <p:spPr>
          <a:xfrm>
            <a:off x="6355080" y="3995928"/>
            <a:ext cx="868680" cy="384048"/>
          </a:xfrm>
          <a:prstGeom prst="rect">
            <a:avLst/>
          </a:prstGeom>
          <a:noFill/>
        </p:spPr>
        <p:txBody>
          <a:bodyPr wrap="square" lIns="0" rIns="0" tIns="0" bIns="0" anchor="ctr"/>
          <a:lstStyle/>
          <a:p>
            <a:pPr algn="ctr">
              <a:lnSpc>
                <a:spcPct val="115000"/>
              </a:lnSpc>
            </a:pPr>
            <a:r>
              <a:rPr sz="1100" b="0">
                <a:solidFill>
                  <a:srgbClr val="1F2328"/>
                </a:solidFill>
                <a:latin typeface="Inter"/>
              </a:rPr>
              <a:t>Cancel</a:t>
            </a:r>
          </a:p>
        </p:txBody>
      </p:sp>
      <p:sp>
        <p:nvSpPr>
          <p:cNvPr id="52" name="Oval 51"/>
          <p:cNvSpPr/>
          <p:nvPr/>
        </p:nvSpPr>
        <p:spPr>
          <a:xfrm>
            <a:off x="7159752" y="3840480"/>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53" name="TextBox 52"/>
          <p:cNvSpPr txBox="1"/>
          <p:nvPr/>
        </p:nvSpPr>
        <p:spPr>
          <a:xfrm>
            <a:off x="5029200" y="4572000"/>
            <a:ext cx="3931920" cy="411480"/>
          </a:xfrm>
          <a:prstGeom prst="rect">
            <a:avLst/>
          </a:prstGeom>
          <a:noFill/>
        </p:spPr>
        <p:txBody>
          <a:bodyPr wrap="square" lIns="0" rIns="0" tIns="0" bIns="0" anchor="t"/>
          <a:lstStyle/>
          <a:p>
            <a:pPr algn="l">
              <a:lnSpc>
                <a:spcPct val="115000"/>
              </a:lnSpc>
            </a:pPr>
            <a:r>
              <a:rPr sz="950" b="0">
                <a:solidFill>
                  <a:srgbClr val="59636E"/>
                </a:solidFill>
                <a:latin typeface="Inter"/>
              </a:rPr>
              <a:t>Recreated with the values we typed. The real dialog is on the next slide.</a:t>
            </a:r>
          </a:p>
        </p:txBody>
      </p:sp>
      <p:sp>
        <p:nvSpPr>
          <p:cNvPr id="54" name="Rounded Rectangle 53"/>
          <p:cNvSpPr/>
          <p:nvPr/>
        </p:nvSpPr>
        <p:spPr>
          <a:xfrm>
            <a:off x="4754880" y="5440680"/>
            <a:ext cx="4480560" cy="384048"/>
          </a:xfrm>
          <a:prstGeom prst="roundRect">
            <a:avLst>
              <a:gd name="adj" fmla="val 20000"/>
            </a:avLst>
          </a:prstGeom>
          <a:solidFill>
            <a:srgbClr val="22C55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5" name="TextBox 54"/>
          <p:cNvSpPr txBox="1"/>
          <p:nvPr/>
        </p:nvSpPr>
        <p:spPr>
          <a:xfrm>
            <a:off x="4937760" y="5477256"/>
            <a:ext cx="4114800" cy="310896"/>
          </a:xfrm>
          <a:prstGeom prst="rect">
            <a:avLst/>
          </a:prstGeom>
          <a:noFill/>
        </p:spPr>
        <p:txBody>
          <a:bodyPr wrap="square" lIns="0" rIns="0" tIns="0" bIns="0" anchor="ctr"/>
          <a:lstStyle/>
          <a:p>
            <a:pPr algn="l">
              <a:lnSpc>
                <a:spcPct val="115000"/>
              </a:lnSpc>
            </a:pPr>
            <a:r>
              <a:rPr sz="1200" b="1">
                <a:solidFill>
                  <a:srgbClr val="FFFFFF"/>
                </a:solidFill>
                <a:latin typeface="Inter"/>
              </a:rPr>
              <a:t>Imported 4 files from HTML Studio</a:t>
            </a:r>
          </a:p>
        </p:txBody>
      </p:sp>
      <p:sp>
        <p:nvSpPr>
          <p:cNvPr id="56" name="Rounded Rectangle 55"/>
          <p:cNvSpPr/>
          <p:nvPr/>
        </p:nvSpPr>
        <p:spPr>
          <a:xfrm>
            <a:off x="9610344" y="1673352"/>
            <a:ext cx="2148840" cy="1743986"/>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57" name="Picture 56" descr="image.jpg"/>
          <p:cNvPicPr>
            <a:picLocks noChangeAspect="1"/>
          </p:cNvPicPr>
          <p:nvPr/>
        </p:nvPicPr>
        <p:blipFill>
          <a:blip r:embed="rId4"/>
          <a:stretch>
            <a:fillRect/>
          </a:stretch>
        </p:blipFill>
        <p:spPr>
          <a:xfrm>
            <a:off x="9555480" y="1600200"/>
            <a:ext cx="2148840" cy="1743986"/>
          </a:xfrm>
          <a:prstGeom prst="rect">
            <a:avLst/>
          </a:prstGeom>
          <a:ln w="9525">
            <a:solidFill>
              <a:srgbClr val="D0D7DE"/>
            </a:solidFill>
          </a:ln>
        </p:spPr>
      </p:pic>
      <p:sp>
        <p:nvSpPr>
          <p:cNvPr id="58" name="Oval 57"/>
          <p:cNvSpPr/>
          <p:nvPr/>
        </p:nvSpPr>
        <p:spPr>
          <a:xfrm>
            <a:off x="11289350" y="2077985"/>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59" name="TextBox 58"/>
          <p:cNvSpPr txBox="1"/>
          <p:nvPr/>
        </p:nvSpPr>
        <p:spPr>
          <a:xfrm>
            <a:off x="9555480" y="3493008"/>
            <a:ext cx="2148840" cy="685800"/>
          </a:xfrm>
          <a:prstGeom prst="rect">
            <a:avLst/>
          </a:prstGeom>
          <a:noFill/>
        </p:spPr>
        <p:txBody>
          <a:bodyPr wrap="square" lIns="0" rIns="0" tIns="0" bIns="0" anchor="t"/>
          <a:lstStyle/>
          <a:p>
            <a:pPr algn="l">
              <a:lnSpc>
                <a:spcPct val="115000"/>
              </a:lnSpc>
            </a:pPr>
            <a:r>
              <a:rPr sz="950" b="0">
                <a:solidFill>
                  <a:srgbClr val="59636E"/>
                </a:solidFill>
                <a:latin typeface="Inter"/>
              </a:rPr>
              <a:t>Real screenshot after import: index.html, llms.txt, robots.txt, sitemap.xml.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52625"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7</a:t>
            </a:r>
          </a:p>
        </p:txBody>
      </p:sp>
      <p:sp>
        <p:nvSpPr>
          <p:cNvPr id="21" name="TextBox 20"/>
          <p:cNvSpPr txBox="1"/>
          <p:nvPr/>
        </p:nvSpPr>
        <p:spPr>
          <a:xfrm>
            <a:off x="11081809"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7 OF 7  ·  </a:t>
            </a:r>
            <a:r>
              <a:rPr sz="1000" b="0">
                <a:solidFill>
                  <a:srgbClr val="59636E"/>
                </a:solidFill>
                <a:latin typeface="Inter"/>
              </a:rPr>
              <a:t>GitHub Desk</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HONEST CONTRAST</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A template name is not a project id</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707497"/>
          </a:xfrm>
          <a:prstGeom prst="rect">
            <a:avLst/>
          </a:prstGeom>
          <a:noFill/>
        </p:spPr>
        <p:txBody>
          <a:bodyPr wrap="square" lIns="0" rIns="0" tIns="0" bIns="0" anchor="t"/>
          <a:lstStyle/>
          <a:p>
            <a:pPr algn="l">
              <a:lnSpc>
                <a:spcPct val="115000"/>
              </a:lnSpc>
            </a:pPr>
            <a:r>
              <a:rPr sz="1300" b="1">
                <a:solidFill>
                  <a:srgbClr val="1F2328"/>
                </a:solidFill>
                <a:latin typeface="Inter"/>
              </a:rPr>
              <a:t>We typed the template slug</a:t>
            </a:r>
            <a:r>
              <a:rPr sz="1300" b="0">
                <a:solidFill>
                  <a:srgbClr val="59636E"/>
                </a:solidFill>
                <a:latin typeface="Inter"/>
              </a:rPr>
              <a:t> nightshade-tattoo into HTML Studio Project ID.</a:t>
            </a:r>
          </a:p>
        </p:txBody>
      </p:sp>
      <p:sp>
        <p:nvSpPr>
          <p:cNvPr id="27" name="Oval 26"/>
          <p:cNvSpPr/>
          <p:nvPr/>
        </p:nvSpPr>
        <p:spPr>
          <a:xfrm>
            <a:off x="521208" y="3019253"/>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3028397"/>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Red toast:</a:t>
            </a:r>
            <a:r>
              <a:rPr sz="1300" b="0">
                <a:solidFill>
                  <a:srgbClr val="59636E"/>
                </a:solidFill>
                <a:latin typeface="Inter"/>
              </a:rPr>
              <a:t> Failed to import HTML Studio project: Project not found</a:t>
            </a:r>
          </a:p>
        </p:txBody>
      </p:sp>
      <p:sp>
        <p:nvSpPr>
          <p:cNvPr id="29" name="TextBox 28"/>
          <p:cNvSpPr txBox="1"/>
          <p:nvPr/>
        </p:nvSpPr>
        <p:spPr>
          <a:xfrm>
            <a:off x="914400" y="3615886"/>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Fix:</a:t>
            </a:r>
            <a:r>
              <a:rPr sz="1300" b="0">
                <a:solidFill>
                  <a:srgbClr val="59636E"/>
                </a:solidFill>
                <a:latin typeface="Inter"/>
              </a:rPr>
              <a:t> paste the id from step 5, prj_mustb9jo_6t1q17601q</a:t>
            </a:r>
          </a:p>
        </p:txBody>
      </p:sp>
      <p:sp>
        <p:nvSpPr>
          <p:cNvPr id="30" name="Rounded Rectangle 29"/>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Rounded Rectangle 30"/>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2" name="Oval 31"/>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3" name="Oval 32"/>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Oval 33"/>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TextBox 34"/>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36" name="Picture 35"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37" name="Oval 36"/>
          <p:cNvSpPr/>
          <p:nvPr/>
        </p:nvSpPr>
        <p:spPr>
          <a:xfrm>
            <a:off x="9282160" y="279334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38" name="Oval 37"/>
          <p:cNvSpPr/>
          <p:nvPr/>
        </p:nvSpPr>
        <p:spPr>
          <a:xfrm>
            <a:off x="8569571" y="4652867"/>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39" name="Rounded Rectangle 38"/>
          <p:cNvSpPr/>
          <p:nvPr/>
        </p:nvSpPr>
        <p:spPr>
          <a:xfrm>
            <a:off x="4754880" y="5267372"/>
            <a:ext cx="6949440" cy="716737"/>
          </a:xfrm>
          <a:prstGeom prst="roundRect">
            <a:avLst>
              <a:gd name="adj" fmla="val 8000"/>
            </a:avLst>
          </a:prstGeom>
          <a:solidFill>
            <a:srgbClr val="FEE2E2"/>
          </a:solidFill>
          <a:ln w="12700">
            <a:solidFill>
              <a:srgbClr val="FCA5A5"/>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Rectangle 39"/>
          <p:cNvSpPr/>
          <p:nvPr/>
        </p:nvSpPr>
        <p:spPr>
          <a:xfrm>
            <a:off x="4754880" y="5358812"/>
            <a:ext cx="54864" cy="533857"/>
          </a:xfrm>
          <a:prstGeom prst="rect">
            <a:avLst/>
          </a:prstGeom>
          <a:solidFill>
            <a:srgbClr val="DC262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1" name="TextBox 40"/>
          <p:cNvSpPr txBox="1"/>
          <p:nvPr/>
        </p:nvSpPr>
        <p:spPr>
          <a:xfrm>
            <a:off x="4956048" y="5395388"/>
            <a:ext cx="6583679" cy="478993"/>
          </a:xfrm>
          <a:prstGeom prst="rect">
            <a:avLst/>
          </a:prstGeom>
          <a:noFill/>
        </p:spPr>
        <p:txBody>
          <a:bodyPr wrap="square" lIns="0" rIns="0" tIns="0" bIns="0" anchor="t"/>
          <a:lstStyle/>
          <a:p>
            <a:pPr algn="l">
              <a:lnSpc>
                <a:spcPct val="115000"/>
              </a:lnSpc>
            </a:pPr>
            <a:r>
              <a:rPr sz="1200" b="1">
                <a:solidFill>
                  <a:srgbClr val="DC2626"/>
                </a:solidFill>
                <a:latin typeface="Inter"/>
              </a:rPr>
              <a:t>Remember: </a:t>
            </a:r>
            <a:r>
              <a:rPr sz="1200" b="0">
                <a:solidFill>
                  <a:srgbClr val="1F2328"/>
                </a:solidFill>
                <a:latin typeface="Inter"/>
              </a:rPr>
              <a:t>the import works with the project id HTML Studio gives you, not a template name.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Rectangle 6"/>
          <p:cNvSpPr/>
          <p:nvPr/>
        </p:nvSpPr>
        <p:spPr>
          <a:xfrm>
            <a:off x="502920" y="6432804"/>
            <a:ext cx="11185855" cy="2743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8" name="Oval 7"/>
          <p:cNvSpPr/>
          <p:nvPr/>
        </p:nvSpPr>
        <p:spPr>
          <a:xfrm>
            <a:off x="1192181"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1</a:t>
            </a:r>
          </a:p>
        </p:txBody>
      </p:sp>
      <p:sp>
        <p:nvSpPr>
          <p:cNvPr id="9" name="TextBox 8"/>
          <p:cNvSpPr txBox="1"/>
          <p:nvPr/>
        </p:nvSpPr>
        <p:spPr>
          <a:xfrm>
            <a:off x="1466501"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Sign up</a:t>
            </a:r>
          </a:p>
        </p:txBody>
      </p:sp>
      <p:sp>
        <p:nvSpPr>
          <p:cNvPr id="10" name="Oval 9"/>
          <p:cNvSpPr/>
          <p:nvPr/>
        </p:nvSpPr>
        <p:spPr>
          <a:xfrm>
            <a:off x="279016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2</a:t>
            </a:r>
          </a:p>
        </p:txBody>
      </p:sp>
      <p:sp>
        <p:nvSpPr>
          <p:cNvPr id="11" name="TextBox 10"/>
          <p:cNvSpPr txBox="1"/>
          <p:nvPr/>
        </p:nvSpPr>
        <p:spPr>
          <a:xfrm>
            <a:off x="306448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Template</a:t>
            </a:r>
          </a:p>
        </p:txBody>
      </p:sp>
      <p:sp>
        <p:nvSpPr>
          <p:cNvPr id="12" name="Oval 11"/>
          <p:cNvSpPr/>
          <p:nvPr/>
        </p:nvSpPr>
        <p:spPr>
          <a:xfrm>
            <a:off x="4388140"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3</a:t>
            </a:r>
          </a:p>
        </p:txBody>
      </p:sp>
      <p:sp>
        <p:nvSpPr>
          <p:cNvPr id="13" name="TextBox 12"/>
          <p:cNvSpPr txBox="1"/>
          <p:nvPr/>
        </p:nvSpPr>
        <p:spPr>
          <a:xfrm>
            <a:off x="4662460"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Brand</a:t>
            </a:r>
          </a:p>
        </p:txBody>
      </p:sp>
      <p:sp>
        <p:nvSpPr>
          <p:cNvPr id="14" name="Oval 13"/>
          <p:cNvSpPr/>
          <p:nvPr/>
        </p:nvSpPr>
        <p:spPr>
          <a:xfrm>
            <a:off x="5986119"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4</a:t>
            </a:r>
          </a:p>
        </p:txBody>
      </p:sp>
      <p:sp>
        <p:nvSpPr>
          <p:cNvPr id="15" name="TextBox 14"/>
          <p:cNvSpPr txBox="1"/>
          <p:nvPr/>
        </p:nvSpPr>
        <p:spPr>
          <a:xfrm>
            <a:off x="6260439"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Widget</a:t>
            </a:r>
          </a:p>
        </p:txBody>
      </p:sp>
      <p:sp>
        <p:nvSpPr>
          <p:cNvPr id="16" name="Oval 15"/>
          <p:cNvSpPr/>
          <p:nvPr/>
        </p:nvSpPr>
        <p:spPr>
          <a:xfrm>
            <a:off x="758409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5</a:t>
            </a:r>
          </a:p>
        </p:txBody>
      </p:sp>
      <p:sp>
        <p:nvSpPr>
          <p:cNvPr id="17" name="TextBox 16"/>
          <p:cNvSpPr txBox="1"/>
          <p:nvPr/>
        </p:nvSpPr>
        <p:spPr>
          <a:xfrm>
            <a:off x="785841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Project id</a:t>
            </a:r>
          </a:p>
        </p:txBody>
      </p:sp>
      <p:sp>
        <p:nvSpPr>
          <p:cNvPr id="18" name="Oval 17"/>
          <p:cNvSpPr/>
          <p:nvPr/>
        </p:nvSpPr>
        <p:spPr>
          <a:xfrm>
            <a:off x="9182078" y="6336792"/>
            <a:ext cx="219456" cy="219456"/>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800" b="1">
                <a:solidFill>
                  <a:srgbClr val="FFFFFF"/>
                </a:solidFill>
                <a:latin typeface="Inter"/>
              </a:rPr>
              <a:t>6</a:t>
            </a:r>
          </a:p>
        </p:txBody>
      </p:sp>
      <p:sp>
        <p:nvSpPr>
          <p:cNvPr id="19" name="TextBox 18"/>
          <p:cNvSpPr txBox="1"/>
          <p:nvPr/>
        </p:nvSpPr>
        <p:spPr>
          <a:xfrm>
            <a:off x="9456398" y="6345936"/>
            <a:ext cx="1005840" cy="201168"/>
          </a:xfrm>
          <a:prstGeom prst="rect">
            <a:avLst/>
          </a:prstGeom>
          <a:noFill/>
        </p:spPr>
        <p:txBody>
          <a:bodyPr wrap="square" lIns="0" rIns="0" tIns="0" bIns="0" anchor="ctr"/>
          <a:lstStyle/>
          <a:p>
            <a:pPr algn="l">
              <a:lnSpc>
                <a:spcPct val="115000"/>
              </a:lnSpc>
            </a:pPr>
            <a:r>
              <a:rPr sz="900" b="0">
                <a:solidFill>
                  <a:srgbClr val="59636E"/>
                </a:solidFill>
                <a:latin typeface="Inter"/>
              </a:rPr>
              <a:t>Desk folder</a:t>
            </a:r>
          </a:p>
        </p:txBody>
      </p:sp>
      <p:sp>
        <p:nvSpPr>
          <p:cNvPr id="20" name="Oval 19"/>
          <p:cNvSpPr/>
          <p:nvPr/>
        </p:nvSpPr>
        <p:spPr>
          <a:xfrm>
            <a:off x="10752625" y="6309359"/>
            <a:ext cx="274320" cy="274320"/>
          </a:xfrm>
          <a:prstGeom prst="ellipse">
            <a:avLst/>
          </a:prstGeom>
          <a:solidFill>
            <a:srgbClr val="2563EB"/>
          </a:solidFill>
          <a:ln w="15875">
            <a:solidFill>
              <a:srgbClr val="2563EB"/>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900" b="1">
                <a:solidFill>
                  <a:srgbClr val="FFFFFF"/>
                </a:solidFill>
                <a:latin typeface="Inter"/>
              </a:rPr>
              <a:t>7</a:t>
            </a:r>
          </a:p>
        </p:txBody>
      </p:sp>
      <p:sp>
        <p:nvSpPr>
          <p:cNvPr id="21" name="TextBox 20"/>
          <p:cNvSpPr txBox="1"/>
          <p:nvPr/>
        </p:nvSpPr>
        <p:spPr>
          <a:xfrm>
            <a:off x="11081809" y="6345936"/>
            <a:ext cx="1005840" cy="201168"/>
          </a:xfrm>
          <a:prstGeom prst="rect">
            <a:avLst/>
          </a:prstGeom>
          <a:noFill/>
        </p:spPr>
        <p:txBody>
          <a:bodyPr wrap="square" lIns="0" rIns="0" tIns="0" bIns="0" anchor="ctr"/>
          <a:lstStyle/>
          <a:p>
            <a:pPr algn="l">
              <a:lnSpc>
                <a:spcPct val="115000"/>
              </a:lnSpc>
            </a:pPr>
            <a:r>
              <a:rPr sz="900" b="1">
                <a:solidFill>
                  <a:srgbClr val="1D4ED8"/>
                </a:solidFill>
                <a:latin typeface="Inter"/>
              </a:rPr>
              <a:t>Import</a:t>
            </a:r>
          </a:p>
        </p:txBody>
      </p:sp>
      <p:sp>
        <p:nvSpPr>
          <p:cNvPr id="22" name="TextBox 21"/>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1">
                <a:solidFill>
                  <a:srgbClr val="2563EB"/>
                </a:solidFill>
                <a:latin typeface="Inter"/>
              </a:rPr>
              <a:t>STEP 7 OF 7  ·  </a:t>
            </a:r>
            <a:r>
              <a:rPr sz="1000" b="0">
                <a:solidFill>
                  <a:srgbClr val="59636E"/>
                </a:solidFill>
                <a:latin typeface="Inter"/>
              </a:rPr>
              <a:t>GitHub Desk</a:t>
            </a:r>
          </a:p>
        </p:txBody>
      </p:sp>
      <p:sp>
        <p:nvSpPr>
          <p:cNvPr id="23" name="TextBox 22"/>
          <p:cNvSpPr txBox="1"/>
          <p:nvPr/>
        </p:nvSpPr>
        <p:spPr>
          <a:xfrm>
            <a:off x="502920" y="841248"/>
            <a:ext cx="3931920" cy="237744"/>
          </a:xfrm>
          <a:prstGeom prst="rect">
            <a:avLst/>
          </a:prstGeom>
          <a:noFill/>
        </p:spPr>
        <p:txBody>
          <a:bodyPr wrap="square" lIns="0" rIns="0" tIns="0" bIns="0" anchor="t"/>
          <a:lstStyle/>
          <a:p>
            <a:pPr algn="l">
              <a:lnSpc>
                <a:spcPct val="115000"/>
              </a:lnSpc>
            </a:pPr>
            <a:r>
              <a:rPr sz="1000" b="1">
                <a:solidFill>
                  <a:srgbClr val="2563EB"/>
                </a:solidFill>
                <a:latin typeface="Inter"/>
              </a:rPr>
              <a:t>DONE</a:t>
            </a:r>
          </a:p>
        </p:txBody>
      </p:sp>
      <p:sp>
        <p:nvSpPr>
          <p:cNvPr id="24" name="TextBox 23"/>
          <p:cNvSpPr txBox="1"/>
          <p:nvPr/>
        </p:nvSpPr>
        <p:spPr>
          <a:xfrm>
            <a:off x="502920" y="1133856"/>
            <a:ext cx="3931920" cy="940155"/>
          </a:xfrm>
          <a:prstGeom prst="rect">
            <a:avLst/>
          </a:prstGeom>
          <a:noFill/>
        </p:spPr>
        <p:txBody>
          <a:bodyPr wrap="square" lIns="0" rIns="0" tIns="0" bIns="0" anchor="t"/>
          <a:lstStyle/>
          <a:p>
            <a:pPr algn="l">
              <a:lnSpc>
                <a:spcPct val="100000"/>
              </a:lnSpc>
            </a:pPr>
            <a:r>
              <a:rPr sz="2800" b="1">
                <a:solidFill>
                  <a:srgbClr val="1F2328"/>
                </a:solidFill>
                <a:latin typeface="Inter"/>
              </a:rPr>
              <a:t>Your page, now in GitHub Desk</a:t>
            </a:r>
          </a:p>
        </p:txBody>
      </p:sp>
      <p:sp>
        <p:nvSpPr>
          <p:cNvPr id="25" name="Oval 24"/>
          <p:cNvSpPr/>
          <p:nvPr/>
        </p:nvSpPr>
        <p:spPr>
          <a:xfrm>
            <a:off x="521208" y="2202027"/>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26" name="TextBox 25"/>
          <p:cNvSpPr txBox="1"/>
          <p:nvPr/>
        </p:nvSpPr>
        <p:spPr>
          <a:xfrm>
            <a:off x="914400" y="2211171"/>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Four files</a:t>
            </a:r>
            <a:r>
              <a:rPr sz="1300" b="0">
                <a:solidFill>
                  <a:srgbClr val="59636E"/>
                </a:solidFill>
                <a:latin typeface="Inter"/>
              </a:rPr>
              <a:t> imported into html-studio-tattoos.</a:t>
            </a:r>
          </a:p>
        </p:txBody>
      </p:sp>
      <p:sp>
        <p:nvSpPr>
          <p:cNvPr id="27" name="Oval 26"/>
          <p:cNvSpPr/>
          <p:nvPr/>
        </p:nvSpPr>
        <p:spPr>
          <a:xfrm>
            <a:off x="521208" y="2789516"/>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28" name="TextBox 27"/>
          <p:cNvSpPr txBox="1"/>
          <p:nvPr/>
        </p:nvSpPr>
        <p:spPr>
          <a:xfrm>
            <a:off x="914400" y="2798660"/>
            <a:ext cx="3520439" cy="274320"/>
          </a:xfrm>
          <a:prstGeom prst="rect">
            <a:avLst/>
          </a:prstGeom>
          <a:noFill/>
        </p:spPr>
        <p:txBody>
          <a:bodyPr wrap="square" lIns="0" rIns="0" tIns="0" bIns="0" anchor="t"/>
          <a:lstStyle/>
          <a:p>
            <a:pPr algn="l">
              <a:lnSpc>
                <a:spcPct val="115000"/>
              </a:lnSpc>
            </a:pPr>
            <a:r>
              <a:rPr sz="1300" b="1">
                <a:solidFill>
                  <a:srgbClr val="1F2328"/>
                </a:solidFill>
                <a:latin typeface="Inter"/>
              </a:rPr>
              <a:t>index.html</a:t>
            </a:r>
            <a:r>
              <a:rPr sz="1300" b="0">
                <a:solidFill>
                  <a:srgbClr val="59636E"/>
                </a:solidFill>
                <a:latin typeface="Inter"/>
              </a:rPr>
              <a:t> now holds the full page code.</a:t>
            </a:r>
          </a:p>
        </p:txBody>
      </p:sp>
      <p:sp>
        <p:nvSpPr>
          <p:cNvPr id="29" name="Oval 28"/>
          <p:cNvSpPr/>
          <p:nvPr/>
        </p:nvSpPr>
        <p:spPr>
          <a:xfrm>
            <a:off x="521208" y="317356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30" name="TextBox 29"/>
          <p:cNvSpPr txBox="1"/>
          <p:nvPr/>
        </p:nvSpPr>
        <p:spPr>
          <a:xfrm>
            <a:off x="914400" y="3182708"/>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Live preview:</a:t>
            </a:r>
            <a:r>
              <a:rPr sz="1300" b="0">
                <a:solidFill>
                  <a:srgbClr val="59636E"/>
                </a:solidFill>
                <a:latin typeface="Inter"/>
              </a:rPr>
              <a:t> the tattoo page with the brand html-studio tattoo guide.</a:t>
            </a:r>
          </a:p>
        </p:txBody>
      </p:sp>
      <p:sp>
        <p:nvSpPr>
          <p:cNvPr id="31" name="Oval 30"/>
          <p:cNvSpPr/>
          <p:nvPr/>
        </p:nvSpPr>
        <p:spPr>
          <a:xfrm>
            <a:off x="521208" y="3761054"/>
            <a:ext cx="274320" cy="27432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32" name="TextBox 31"/>
          <p:cNvSpPr txBox="1"/>
          <p:nvPr/>
        </p:nvSpPr>
        <p:spPr>
          <a:xfrm>
            <a:off x="914400" y="3770198"/>
            <a:ext cx="3520439" cy="477761"/>
          </a:xfrm>
          <a:prstGeom prst="rect">
            <a:avLst/>
          </a:prstGeom>
          <a:noFill/>
        </p:spPr>
        <p:txBody>
          <a:bodyPr wrap="square" lIns="0" rIns="0" tIns="0" bIns="0" anchor="t"/>
          <a:lstStyle/>
          <a:p>
            <a:pPr algn="l">
              <a:lnSpc>
                <a:spcPct val="115000"/>
              </a:lnSpc>
            </a:pPr>
            <a:r>
              <a:rPr sz="1300" b="1">
                <a:solidFill>
                  <a:srgbClr val="1F2328"/>
                </a:solidFill>
                <a:latin typeface="Inter"/>
              </a:rPr>
              <a:t>Open Tab</a:t>
            </a:r>
            <a:r>
              <a:rPr sz="1300" b="0">
                <a:solidFill>
                  <a:srgbClr val="59636E"/>
                </a:solidFill>
                <a:latin typeface="Inter"/>
              </a:rPr>
              <a:t> for a wider view. The narrow panel cuts the name short.</a:t>
            </a:r>
          </a:p>
        </p:txBody>
      </p:sp>
      <p:sp>
        <p:nvSpPr>
          <p:cNvPr id="33" name="Rounded Rectangle 32"/>
          <p:cNvSpPr/>
          <p:nvPr/>
        </p:nvSpPr>
        <p:spPr>
          <a:xfrm>
            <a:off x="4809744" y="1033272"/>
            <a:ext cx="6949440" cy="4106084"/>
          </a:xfrm>
          <a:prstGeom prst="roundRect">
            <a:avLst>
              <a:gd name="adj" fmla="val 2000"/>
            </a:avLst>
          </a:prstGeom>
          <a:solidFill>
            <a:srgbClr val="E3E8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4" name="Rounded Rectangle 33"/>
          <p:cNvSpPr/>
          <p:nvPr/>
        </p:nvSpPr>
        <p:spPr>
          <a:xfrm>
            <a:off x="4754880" y="960120"/>
            <a:ext cx="6949440" cy="283464"/>
          </a:xfrm>
          <a:prstGeom prst="roundRect">
            <a:avLst>
              <a:gd name="adj" fmla="val 18000"/>
            </a:avLst>
          </a:prstGeom>
          <a:solidFill>
            <a:srgbClr val="EAEEF2"/>
          </a:solidFill>
          <a:ln w="9525">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4864608" y="1033272"/>
            <a:ext cx="91440" cy="91440"/>
          </a:xfrm>
          <a:prstGeom prst="ellips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5020056" y="1033272"/>
            <a:ext cx="91440" cy="91440"/>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5175504" y="1033272"/>
            <a:ext cx="91440" cy="91440"/>
          </a:xfrm>
          <a:prstGeom prst="ellipse">
            <a:avLst/>
          </a:prstGeom>
          <a:solidFill>
            <a:srgbClr val="34D39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TextBox 37"/>
          <p:cNvSpPr txBox="1"/>
          <p:nvPr/>
        </p:nvSpPr>
        <p:spPr>
          <a:xfrm>
            <a:off x="5394960" y="987552"/>
            <a:ext cx="6217920" cy="182880"/>
          </a:xfrm>
          <a:prstGeom prst="rect">
            <a:avLst/>
          </a:prstGeom>
          <a:noFill/>
        </p:spPr>
        <p:txBody>
          <a:bodyPr wrap="square" lIns="0" rIns="0" tIns="0" bIns="0" anchor="ctr"/>
          <a:lstStyle/>
          <a:p>
            <a:pPr algn="l">
              <a:lnSpc>
                <a:spcPct val="115000"/>
              </a:lnSpc>
            </a:pPr>
            <a:r>
              <a:rPr sz="800" b="0">
                <a:solidFill>
                  <a:srgbClr val="59636E"/>
                </a:solidFill>
                <a:latin typeface="IBM Plex Mono"/>
              </a:rPr>
              <a:t>github.registermysite.com</a:t>
            </a:r>
          </a:p>
        </p:txBody>
      </p:sp>
      <p:pic>
        <p:nvPicPr>
          <p:cNvPr id="39" name="Picture 38" descr="image.jpg"/>
          <p:cNvPicPr>
            <a:picLocks noChangeAspect="1"/>
          </p:cNvPicPr>
          <p:nvPr/>
        </p:nvPicPr>
        <p:blipFill>
          <a:blip r:embed="rId3"/>
          <a:stretch>
            <a:fillRect/>
          </a:stretch>
        </p:blipFill>
        <p:spPr>
          <a:xfrm>
            <a:off x="4754880" y="1197864"/>
            <a:ext cx="6949440" cy="3868340"/>
          </a:xfrm>
          <a:prstGeom prst="rect">
            <a:avLst/>
          </a:prstGeom>
          <a:ln w="9525">
            <a:solidFill>
              <a:srgbClr val="D0D7DE"/>
            </a:solidFill>
          </a:ln>
        </p:spPr>
      </p:pic>
      <p:sp>
        <p:nvSpPr>
          <p:cNvPr id="40" name="Oval 39"/>
          <p:cNvSpPr/>
          <p:nvPr/>
        </p:nvSpPr>
        <p:spPr>
          <a:xfrm>
            <a:off x="5854946" y="237936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41" name="Oval 40"/>
          <p:cNvSpPr/>
          <p:nvPr/>
        </p:nvSpPr>
        <p:spPr>
          <a:xfrm>
            <a:off x="6635400" y="1748218"/>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42" name="Oval 41"/>
          <p:cNvSpPr/>
          <p:nvPr/>
        </p:nvSpPr>
        <p:spPr>
          <a:xfrm>
            <a:off x="9010697" y="2772989"/>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43" name="Oval 42"/>
          <p:cNvSpPr/>
          <p:nvPr/>
        </p:nvSpPr>
        <p:spPr>
          <a:xfrm>
            <a:off x="11195970" y="1598914"/>
            <a:ext cx="310896" cy="310896"/>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44" name="Rounded Rectangle 43"/>
          <p:cNvSpPr/>
          <p:nvPr/>
        </p:nvSpPr>
        <p:spPr>
          <a:xfrm>
            <a:off x="4754880" y="5267372"/>
            <a:ext cx="6949440" cy="504672"/>
          </a:xfrm>
          <a:prstGeom prst="roundRect">
            <a:avLst>
              <a:gd name="adj" fmla="val 8000"/>
            </a:avLst>
          </a:prstGeom>
          <a:solidFill>
            <a:srgbClr val="DCFCE7"/>
          </a:solidFill>
          <a:ln w="12700">
            <a:solidFill>
              <a:srgbClr val="86EFAC"/>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5" name="Rectangle 44"/>
          <p:cNvSpPr/>
          <p:nvPr/>
        </p:nvSpPr>
        <p:spPr>
          <a:xfrm>
            <a:off x="4754880" y="5358812"/>
            <a:ext cx="54864" cy="321792"/>
          </a:xfrm>
          <a:prstGeom prst="rect">
            <a:avLst/>
          </a:prstGeom>
          <a:solidFill>
            <a:srgbClr val="16A34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6" name="TextBox 45"/>
          <p:cNvSpPr txBox="1"/>
          <p:nvPr/>
        </p:nvSpPr>
        <p:spPr>
          <a:xfrm>
            <a:off x="4956048" y="5395388"/>
            <a:ext cx="6583679" cy="266928"/>
          </a:xfrm>
          <a:prstGeom prst="rect">
            <a:avLst/>
          </a:prstGeom>
          <a:noFill/>
        </p:spPr>
        <p:txBody>
          <a:bodyPr wrap="square" lIns="0" rIns="0" tIns="0" bIns="0" anchor="t"/>
          <a:lstStyle/>
          <a:p>
            <a:pPr algn="l">
              <a:lnSpc>
                <a:spcPct val="115000"/>
              </a:lnSpc>
            </a:pPr>
            <a:r>
              <a:rPr sz="1200" b="1">
                <a:solidFill>
                  <a:srgbClr val="16A34A"/>
                </a:solidFill>
                <a:latin typeface="Inter"/>
              </a:rPr>
              <a:t>Next: </a:t>
            </a:r>
            <a:r>
              <a:rPr sz="1200" b="0">
                <a:solidFill>
                  <a:srgbClr val="1F2328"/>
                </a:solidFill>
                <a:latin typeface="Inter"/>
              </a:rPr>
              <a:t>edit, Save File, and refresh the preview, all in one place.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TextBox 7"/>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TIPS</a:t>
            </a:r>
          </a:p>
        </p:txBody>
      </p:sp>
      <p:sp>
        <p:nvSpPr>
          <p:cNvPr id="9" name="TextBox 8"/>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Six things that save time</a:t>
            </a:r>
          </a:p>
        </p:txBody>
      </p:sp>
      <p:sp>
        <p:nvSpPr>
          <p:cNvPr id="10" name="Rounded Rectangle 9"/>
          <p:cNvSpPr/>
          <p:nvPr/>
        </p:nvSpPr>
        <p:spPr>
          <a:xfrm>
            <a:off x="502920" y="1691640"/>
            <a:ext cx="3566160" cy="1874519"/>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1" name="Rectangle 10"/>
          <p:cNvSpPr/>
          <p:nvPr/>
        </p:nvSpPr>
        <p:spPr>
          <a:xfrm>
            <a:off x="502920" y="1691640"/>
            <a:ext cx="73152" cy="1874519"/>
          </a:xfrm>
          <a:prstGeom prst="rect">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2" name="Oval 11"/>
          <p:cNvSpPr/>
          <p:nvPr/>
        </p:nvSpPr>
        <p:spPr>
          <a:xfrm>
            <a:off x="768096" y="1883664"/>
            <a:ext cx="384048" cy="38404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13" name="TextBox 12"/>
          <p:cNvSpPr txBox="1"/>
          <p:nvPr/>
        </p:nvSpPr>
        <p:spPr>
          <a:xfrm>
            <a:off x="777240" y="2377440"/>
            <a:ext cx="3063239" cy="530352"/>
          </a:xfrm>
          <a:prstGeom prst="rect">
            <a:avLst/>
          </a:prstGeom>
          <a:noFill/>
        </p:spPr>
        <p:txBody>
          <a:bodyPr wrap="square" lIns="0" rIns="0" tIns="0" bIns="0" anchor="t"/>
          <a:lstStyle/>
          <a:p>
            <a:pPr algn="l">
              <a:lnSpc>
                <a:spcPct val="100000"/>
              </a:lnSpc>
            </a:pPr>
            <a:r>
              <a:rPr sz="1500" b="1">
                <a:solidFill>
                  <a:srgbClr val="1F2328"/>
                </a:solidFill>
                <a:latin typeface="Inter"/>
              </a:rPr>
              <a:t>Project id, not template name</a:t>
            </a:r>
          </a:p>
        </p:txBody>
      </p:sp>
      <p:sp>
        <p:nvSpPr>
          <p:cNvPr id="14" name="TextBox 13"/>
          <p:cNvSpPr txBox="1"/>
          <p:nvPr/>
        </p:nvSpPr>
        <p:spPr>
          <a:xfrm>
            <a:off x="777240" y="2935224"/>
            <a:ext cx="3063239" cy="566928"/>
          </a:xfrm>
          <a:prstGeom prst="rect">
            <a:avLst/>
          </a:prstGeom>
          <a:noFill/>
        </p:spPr>
        <p:txBody>
          <a:bodyPr wrap="square" lIns="0" rIns="0" tIns="0" bIns="0" anchor="t"/>
          <a:lstStyle/>
          <a:p>
            <a:pPr algn="l">
              <a:lnSpc>
                <a:spcPct val="115000"/>
              </a:lnSpc>
            </a:pPr>
            <a:r>
              <a:rPr sz="1200" b="0">
                <a:solidFill>
                  <a:srgbClr val="59636E"/>
                </a:solidFill>
                <a:latin typeface="Inter"/>
              </a:rPr>
              <a:t>Ids start with prj_. A slug like nightshade-tattoo won’t import.</a:t>
            </a:r>
          </a:p>
        </p:txBody>
      </p:sp>
      <p:sp>
        <p:nvSpPr>
          <p:cNvPr id="15" name="Rounded Rectangle 14"/>
          <p:cNvSpPr/>
          <p:nvPr/>
        </p:nvSpPr>
        <p:spPr>
          <a:xfrm>
            <a:off x="4297680" y="1691640"/>
            <a:ext cx="3566160" cy="1874519"/>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Rectangle 15"/>
          <p:cNvSpPr/>
          <p:nvPr/>
        </p:nvSpPr>
        <p:spPr>
          <a:xfrm>
            <a:off x="4297680" y="1691640"/>
            <a:ext cx="73152" cy="1874519"/>
          </a:xfrm>
          <a:prstGeom prst="rect">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7" name="Oval 16"/>
          <p:cNvSpPr/>
          <p:nvPr/>
        </p:nvSpPr>
        <p:spPr>
          <a:xfrm>
            <a:off x="4562856" y="1883664"/>
            <a:ext cx="384048" cy="38404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18" name="TextBox 17"/>
          <p:cNvSpPr txBox="1"/>
          <p:nvPr/>
        </p:nvSpPr>
        <p:spPr>
          <a:xfrm>
            <a:off x="4572000" y="2377440"/>
            <a:ext cx="3063239" cy="530352"/>
          </a:xfrm>
          <a:prstGeom prst="rect">
            <a:avLst/>
          </a:prstGeom>
          <a:noFill/>
        </p:spPr>
        <p:txBody>
          <a:bodyPr wrap="square" lIns="0" rIns="0" tIns="0" bIns="0" anchor="t"/>
          <a:lstStyle/>
          <a:p>
            <a:pPr algn="l">
              <a:lnSpc>
                <a:spcPct val="100000"/>
              </a:lnSpc>
            </a:pPr>
            <a:r>
              <a:rPr sz="1500" b="1">
                <a:solidFill>
                  <a:srgbClr val="1F2328"/>
                </a:solidFill>
                <a:latin typeface="Inter"/>
              </a:rPr>
              <a:t>Check the free plan first</a:t>
            </a:r>
          </a:p>
        </p:txBody>
      </p:sp>
      <p:sp>
        <p:nvSpPr>
          <p:cNvPr id="19" name="TextBox 18"/>
          <p:cNvSpPr txBox="1"/>
          <p:nvPr/>
        </p:nvSpPr>
        <p:spPr>
          <a:xfrm>
            <a:off x="4572000" y="2935224"/>
            <a:ext cx="3063239" cy="566928"/>
          </a:xfrm>
          <a:prstGeom prst="rect">
            <a:avLst/>
          </a:prstGeom>
          <a:noFill/>
        </p:spPr>
        <p:txBody>
          <a:bodyPr wrap="square" lIns="0" rIns="0" tIns="0" bIns="0" anchor="t"/>
          <a:lstStyle/>
          <a:p>
            <a:pPr algn="l">
              <a:lnSpc>
                <a:spcPct val="115000"/>
              </a:lnSpc>
            </a:pPr>
            <a:r>
              <a:rPr sz="1200" b="0">
                <a:solidFill>
                  <a:srgbClr val="59636E"/>
                </a:solidFill>
                <a:latin typeface="Inter"/>
              </a:rPr>
              <a:t>In our run the limit was 3 projects. See Settings → Projects.</a:t>
            </a:r>
          </a:p>
        </p:txBody>
      </p:sp>
      <p:sp>
        <p:nvSpPr>
          <p:cNvPr id="20" name="Rounded Rectangle 19"/>
          <p:cNvSpPr/>
          <p:nvPr/>
        </p:nvSpPr>
        <p:spPr>
          <a:xfrm>
            <a:off x="8092440" y="1691640"/>
            <a:ext cx="3566160" cy="1874519"/>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8092440" y="1691640"/>
            <a:ext cx="73152" cy="1874519"/>
          </a:xfrm>
          <a:prstGeom prst="rect">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8357616" y="1883664"/>
            <a:ext cx="384048" cy="38404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23" name="TextBox 22"/>
          <p:cNvSpPr txBox="1"/>
          <p:nvPr/>
        </p:nvSpPr>
        <p:spPr>
          <a:xfrm>
            <a:off x="8366760" y="2377440"/>
            <a:ext cx="3063239" cy="530352"/>
          </a:xfrm>
          <a:prstGeom prst="rect">
            <a:avLst/>
          </a:prstGeom>
          <a:noFill/>
        </p:spPr>
        <p:txBody>
          <a:bodyPr wrap="square" lIns="0" rIns="0" tIns="0" bIns="0" anchor="t"/>
          <a:lstStyle/>
          <a:p>
            <a:pPr algn="l">
              <a:lnSpc>
                <a:spcPct val="100000"/>
              </a:lnSpc>
            </a:pPr>
            <a:r>
              <a:rPr sz="1500" b="1">
                <a:solidFill>
                  <a:srgbClr val="1F2328"/>
                </a:solidFill>
                <a:latin typeface="Inter"/>
              </a:rPr>
              <a:t>Sign in before exporting a widget</a:t>
            </a:r>
          </a:p>
        </p:txBody>
      </p:sp>
      <p:sp>
        <p:nvSpPr>
          <p:cNvPr id="24" name="TextBox 23"/>
          <p:cNvSpPr txBox="1"/>
          <p:nvPr/>
        </p:nvSpPr>
        <p:spPr>
          <a:xfrm>
            <a:off x="8366760" y="2935224"/>
            <a:ext cx="3063239" cy="566928"/>
          </a:xfrm>
          <a:prstGeom prst="rect">
            <a:avLst/>
          </a:prstGeom>
          <a:noFill/>
        </p:spPr>
        <p:txBody>
          <a:bodyPr wrap="square" lIns="0" rIns="0" tIns="0" bIns="0" anchor="t"/>
          <a:lstStyle/>
          <a:p>
            <a:pPr algn="l">
              <a:lnSpc>
                <a:spcPct val="115000"/>
              </a:lnSpc>
            </a:pPr>
            <a:r>
              <a:rPr sz="1200" b="0">
                <a:solidFill>
                  <a:srgbClr val="59636E"/>
                </a:solidFill>
                <a:latin typeface="Inter"/>
              </a:rPr>
              <a:t>Otherwise it may open a blank, signed-out canvas.</a:t>
            </a:r>
          </a:p>
        </p:txBody>
      </p:sp>
      <p:sp>
        <p:nvSpPr>
          <p:cNvPr id="25" name="Rounded Rectangle 24"/>
          <p:cNvSpPr/>
          <p:nvPr/>
        </p:nvSpPr>
        <p:spPr>
          <a:xfrm>
            <a:off x="502920" y="3794760"/>
            <a:ext cx="3566160" cy="1874519"/>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6" name="Rectangle 25"/>
          <p:cNvSpPr/>
          <p:nvPr/>
        </p:nvSpPr>
        <p:spPr>
          <a:xfrm>
            <a:off x="502920" y="3794760"/>
            <a:ext cx="73152" cy="1874519"/>
          </a:xfrm>
          <a:prstGeom prst="rect">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768096" y="3986784"/>
            <a:ext cx="384048" cy="38404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28" name="TextBox 27"/>
          <p:cNvSpPr txBox="1"/>
          <p:nvPr/>
        </p:nvSpPr>
        <p:spPr>
          <a:xfrm>
            <a:off x="777240" y="4480560"/>
            <a:ext cx="3063239" cy="530352"/>
          </a:xfrm>
          <a:prstGeom prst="rect">
            <a:avLst/>
          </a:prstGeom>
          <a:noFill/>
        </p:spPr>
        <p:txBody>
          <a:bodyPr wrap="square" lIns="0" rIns="0" tIns="0" bIns="0" anchor="t"/>
          <a:lstStyle/>
          <a:p>
            <a:pPr algn="l">
              <a:lnSpc>
                <a:spcPct val="100000"/>
              </a:lnSpc>
            </a:pPr>
            <a:r>
              <a:rPr sz="1500" b="1">
                <a:solidFill>
                  <a:srgbClr val="1F2328"/>
                </a:solidFill>
                <a:latin typeface="Inter"/>
              </a:rPr>
              <a:t>Same account everywhere</a:t>
            </a:r>
          </a:p>
        </p:txBody>
      </p:sp>
      <p:sp>
        <p:nvSpPr>
          <p:cNvPr id="29" name="TextBox 28"/>
          <p:cNvSpPr txBox="1"/>
          <p:nvPr/>
        </p:nvSpPr>
        <p:spPr>
          <a:xfrm>
            <a:off x="777240" y="5038344"/>
            <a:ext cx="3063239" cy="566928"/>
          </a:xfrm>
          <a:prstGeom prst="rect">
            <a:avLst/>
          </a:prstGeom>
          <a:noFill/>
        </p:spPr>
        <p:txBody>
          <a:bodyPr wrap="square" lIns="0" rIns="0" tIns="0" bIns="0" anchor="t"/>
          <a:lstStyle/>
          <a:p>
            <a:pPr algn="l">
              <a:lnSpc>
                <a:spcPct val="115000"/>
              </a:lnSpc>
            </a:pPr>
            <a:r>
              <a:rPr sz="1200" b="0">
                <a:solidFill>
                  <a:srgbClr val="59636E"/>
                </a:solidFill>
                <a:latin typeface="Inter"/>
              </a:rPr>
              <a:t>Use one sign-in for HTML Studio and GitHub Desk.</a:t>
            </a:r>
          </a:p>
        </p:txBody>
      </p:sp>
      <p:sp>
        <p:nvSpPr>
          <p:cNvPr id="30" name="Rounded Rectangle 29"/>
          <p:cNvSpPr/>
          <p:nvPr/>
        </p:nvSpPr>
        <p:spPr>
          <a:xfrm>
            <a:off x="4297680" y="3794760"/>
            <a:ext cx="3566160" cy="1874519"/>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Rectangle 30"/>
          <p:cNvSpPr/>
          <p:nvPr/>
        </p:nvSpPr>
        <p:spPr>
          <a:xfrm>
            <a:off x="4297680" y="3794760"/>
            <a:ext cx="73152" cy="1874519"/>
          </a:xfrm>
          <a:prstGeom prst="rect">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2" name="Oval 31"/>
          <p:cNvSpPr/>
          <p:nvPr/>
        </p:nvSpPr>
        <p:spPr>
          <a:xfrm>
            <a:off x="4562856" y="3986784"/>
            <a:ext cx="384048" cy="38404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33" name="TextBox 32"/>
          <p:cNvSpPr txBox="1"/>
          <p:nvPr/>
        </p:nvSpPr>
        <p:spPr>
          <a:xfrm>
            <a:off x="4572000" y="4480560"/>
            <a:ext cx="3063239" cy="530352"/>
          </a:xfrm>
          <a:prstGeom prst="rect">
            <a:avLst/>
          </a:prstGeom>
          <a:noFill/>
        </p:spPr>
        <p:txBody>
          <a:bodyPr wrap="square" lIns="0" rIns="0" tIns="0" bIns="0" anchor="t"/>
          <a:lstStyle/>
          <a:p>
            <a:pPr algn="l">
              <a:lnSpc>
                <a:spcPct val="100000"/>
              </a:lnSpc>
            </a:pPr>
            <a:r>
              <a:rPr sz="1500" b="1">
                <a:solidFill>
                  <a:srgbClr val="1F2328"/>
                </a:solidFill>
                <a:latin typeface="Inter"/>
              </a:rPr>
              <a:t>Name folders with dashes</a:t>
            </a:r>
          </a:p>
        </p:txBody>
      </p:sp>
      <p:sp>
        <p:nvSpPr>
          <p:cNvPr id="34" name="TextBox 33"/>
          <p:cNvSpPr txBox="1"/>
          <p:nvPr/>
        </p:nvSpPr>
        <p:spPr>
          <a:xfrm>
            <a:off x="4572000" y="5038344"/>
            <a:ext cx="3063239" cy="566928"/>
          </a:xfrm>
          <a:prstGeom prst="rect">
            <a:avLst/>
          </a:prstGeom>
          <a:noFill/>
        </p:spPr>
        <p:txBody>
          <a:bodyPr wrap="square" lIns="0" rIns="0" tIns="0" bIns="0" anchor="t"/>
          <a:lstStyle/>
          <a:p>
            <a:pPr algn="l">
              <a:lnSpc>
                <a:spcPct val="115000"/>
              </a:lnSpc>
            </a:pPr>
            <a:r>
              <a:rPr sz="1200" b="0">
                <a:solidFill>
                  <a:srgbClr val="59636E"/>
                </a:solidFill>
                <a:latin typeface="Inter"/>
              </a:rPr>
              <a:t>Like html-studio-tattoos. No spaces.</a:t>
            </a:r>
          </a:p>
        </p:txBody>
      </p:sp>
      <p:sp>
        <p:nvSpPr>
          <p:cNvPr id="35" name="Rounded Rectangle 34"/>
          <p:cNvSpPr/>
          <p:nvPr/>
        </p:nvSpPr>
        <p:spPr>
          <a:xfrm>
            <a:off x="8092440" y="3794760"/>
            <a:ext cx="3566160" cy="1874519"/>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Rectangle 35"/>
          <p:cNvSpPr/>
          <p:nvPr/>
        </p:nvSpPr>
        <p:spPr>
          <a:xfrm>
            <a:off x="8092440" y="3794760"/>
            <a:ext cx="73152" cy="1874519"/>
          </a:xfrm>
          <a:prstGeom prst="rect">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Oval 36"/>
          <p:cNvSpPr/>
          <p:nvPr/>
        </p:nvSpPr>
        <p:spPr>
          <a:xfrm>
            <a:off x="8357616" y="3986784"/>
            <a:ext cx="384048" cy="384048"/>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6</a:t>
            </a:r>
          </a:p>
        </p:txBody>
      </p:sp>
      <p:sp>
        <p:nvSpPr>
          <p:cNvPr id="38" name="TextBox 37"/>
          <p:cNvSpPr txBox="1"/>
          <p:nvPr/>
        </p:nvSpPr>
        <p:spPr>
          <a:xfrm>
            <a:off x="8366760" y="4480560"/>
            <a:ext cx="3063239" cy="530352"/>
          </a:xfrm>
          <a:prstGeom prst="rect">
            <a:avLst/>
          </a:prstGeom>
          <a:noFill/>
        </p:spPr>
        <p:txBody>
          <a:bodyPr wrap="square" lIns="0" rIns="0" tIns="0" bIns="0" anchor="t"/>
          <a:lstStyle/>
          <a:p>
            <a:pPr algn="l">
              <a:lnSpc>
                <a:spcPct val="100000"/>
              </a:lnSpc>
            </a:pPr>
            <a:r>
              <a:rPr sz="1500" b="1">
                <a:solidFill>
                  <a:srgbClr val="1F2328"/>
                </a:solidFill>
                <a:latin typeface="Inter"/>
              </a:rPr>
              <a:t>Brand ≠ page title</a:t>
            </a:r>
          </a:p>
        </p:txBody>
      </p:sp>
      <p:sp>
        <p:nvSpPr>
          <p:cNvPr id="39" name="TextBox 38"/>
          <p:cNvSpPr txBox="1"/>
          <p:nvPr/>
        </p:nvSpPr>
        <p:spPr>
          <a:xfrm>
            <a:off x="8366760" y="5038344"/>
            <a:ext cx="3063239" cy="566928"/>
          </a:xfrm>
          <a:prstGeom prst="rect">
            <a:avLst/>
          </a:prstGeom>
          <a:noFill/>
        </p:spPr>
        <p:txBody>
          <a:bodyPr wrap="square" lIns="0" rIns="0" tIns="0" bIns="0" anchor="t"/>
          <a:lstStyle/>
          <a:p>
            <a:pPr algn="l">
              <a:lnSpc>
                <a:spcPct val="115000"/>
              </a:lnSpc>
            </a:pPr>
            <a:r>
              <a:rPr sz="1200" b="0">
                <a:solidFill>
                  <a:srgbClr val="59636E"/>
                </a:solidFill>
                <a:latin typeface="Inter"/>
              </a:rPr>
              <a:t>Brand changes the nav only. The page &lt;title&gt; still said Nightshade Tattoo.</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TextBox 7"/>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TROUBLESHOOTING</a:t>
            </a:r>
          </a:p>
        </p:txBody>
      </p:sp>
      <p:sp>
        <p:nvSpPr>
          <p:cNvPr id="9" name="TextBox 8"/>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Real messages from our run, and what to do</a:t>
            </a:r>
          </a:p>
        </p:txBody>
      </p:sp>
      <p:sp>
        <p:nvSpPr>
          <p:cNvPr id="10" name="Rounded Rectangle 9"/>
          <p:cNvSpPr/>
          <p:nvPr/>
        </p:nvSpPr>
        <p:spPr>
          <a:xfrm>
            <a:off x="502920" y="1600200"/>
            <a:ext cx="11201400" cy="365760"/>
          </a:xfrm>
          <a:prstGeom prst="roundRect">
            <a:avLst>
              <a:gd name="adj" fmla="val 15000"/>
            </a:avLst>
          </a:prstGeom>
          <a:solidFill>
            <a:srgbClr val="0F172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1" name="TextBox 10"/>
          <p:cNvSpPr txBox="1"/>
          <p:nvPr/>
        </p:nvSpPr>
        <p:spPr>
          <a:xfrm>
            <a:off x="685800" y="1600200"/>
            <a:ext cx="4709160" cy="365760"/>
          </a:xfrm>
          <a:prstGeom prst="rect">
            <a:avLst/>
          </a:prstGeom>
          <a:noFill/>
        </p:spPr>
        <p:txBody>
          <a:bodyPr wrap="square" lIns="0" rIns="0" tIns="0" bIns="0" anchor="ctr"/>
          <a:lstStyle/>
          <a:p>
            <a:pPr algn="l">
              <a:lnSpc>
                <a:spcPct val="115000"/>
              </a:lnSpc>
            </a:pPr>
            <a:r>
              <a:rPr sz="1100" b="1">
                <a:solidFill>
                  <a:srgbClr val="FFFFFF"/>
                </a:solidFill>
                <a:latin typeface="Inter"/>
              </a:rPr>
              <a:t>What you see</a:t>
            </a:r>
          </a:p>
        </p:txBody>
      </p:sp>
      <p:sp>
        <p:nvSpPr>
          <p:cNvPr id="12" name="TextBox 11"/>
          <p:cNvSpPr txBox="1"/>
          <p:nvPr/>
        </p:nvSpPr>
        <p:spPr>
          <a:xfrm>
            <a:off x="5806440" y="1600200"/>
            <a:ext cx="2377440" cy="365760"/>
          </a:xfrm>
          <a:prstGeom prst="rect">
            <a:avLst/>
          </a:prstGeom>
          <a:noFill/>
        </p:spPr>
        <p:txBody>
          <a:bodyPr wrap="square" lIns="0" rIns="0" tIns="0" bIns="0" anchor="ctr"/>
          <a:lstStyle/>
          <a:p>
            <a:pPr algn="l">
              <a:lnSpc>
                <a:spcPct val="115000"/>
              </a:lnSpc>
            </a:pPr>
            <a:r>
              <a:rPr sz="1100" b="1">
                <a:solidFill>
                  <a:srgbClr val="FFFFFF"/>
                </a:solidFill>
                <a:latin typeface="Inter"/>
              </a:rPr>
              <a:t>What it means</a:t>
            </a:r>
          </a:p>
        </p:txBody>
      </p:sp>
      <p:sp>
        <p:nvSpPr>
          <p:cNvPr id="13" name="TextBox 12"/>
          <p:cNvSpPr txBox="1"/>
          <p:nvPr/>
        </p:nvSpPr>
        <p:spPr>
          <a:xfrm>
            <a:off x="8549640" y="1600200"/>
            <a:ext cx="3063240" cy="365760"/>
          </a:xfrm>
          <a:prstGeom prst="rect">
            <a:avLst/>
          </a:prstGeom>
          <a:noFill/>
        </p:spPr>
        <p:txBody>
          <a:bodyPr wrap="square" lIns="0" rIns="0" tIns="0" bIns="0" anchor="ctr"/>
          <a:lstStyle/>
          <a:p>
            <a:pPr algn="l">
              <a:lnSpc>
                <a:spcPct val="115000"/>
              </a:lnSpc>
            </a:pPr>
            <a:r>
              <a:rPr sz="1100" b="1">
                <a:solidFill>
                  <a:srgbClr val="FFFFFF"/>
                </a:solidFill>
                <a:latin typeface="Inter"/>
              </a:rPr>
              <a:t>What to do</a:t>
            </a:r>
          </a:p>
        </p:txBody>
      </p:sp>
      <p:sp>
        <p:nvSpPr>
          <p:cNvPr id="14" name="Rectangle 13"/>
          <p:cNvSpPr/>
          <p:nvPr/>
        </p:nvSpPr>
        <p:spPr>
          <a:xfrm>
            <a:off x="502920" y="2057400"/>
            <a:ext cx="11201400" cy="640080"/>
          </a:xfrm>
          <a:prstGeom prst="rect">
            <a:avLst/>
          </a:prstGeom>
          <a:solidFill>
            <a:srgbClr val="FFFFFF"/>
          </a:solidFill>
          <a:ln w="635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TextBox 14"/>
          <p:cNvSpPr txBox="1"/>
          <p:nvPr/>
        </p:nvSpPr>
        <p:spPr>
          <a:xfrm>
            <a:off x="685800" y="2057400"/>
            <a:ext cx="4709160" cy="640080"/>
          </a:xfrm>
          <a:prstGeom prst="rect">
            <a:avLst/>
          </a:prstGeom>
          <a:noFill/>
        </p:spPr>
        <p:txBody>
          <a:bodyPr wrap="square" lIns="0" rIns="0" tIns="0" bIns="0" anchor="ctr"/>
          <a:lstStyle/>
          <a:p>
            <a:pPr algn="l">
              <a:lnSpc>
                <a:spcPct val="115000"/>
              </a:lnSpc>
            </a:pPr>
            <a:r>
              <a:rPr sz="1150" b="1">
                <a:solidFill>
                  <a:srgbClr val="DC2626"/>
                </a:solidFill>
                <a:latin typeface="Inter"/>
              </a:rPr>
              <a:t>Failed to import HTML Studio project: Project not found</a:t>
            </a:r>
          </a:p>
        </p:txBody>
      </p:sp>
      <p:sp>
        <p:nvSpPr>
          <p:cNvPr id="16" name="TextBox 15"/>
          <p:cNvSpPr txBox="1"/>
          <p:nvPr/>
        </p:nvSpPr>
        <p:spPr>
          <a:xfrm>
            <a:off x="5715000" y="2057400"/>
            <a:ext cx="2468879" cy="640080"/>
          </a:xfrm>
          <a:prstGeom prst="rect">
            <a:avLst/>
          </a:prstGeom>
          <a:noFill/>
        </p:spPr>
        <p:txBody>
          <a:bodyPr wrap="square" lIns="0" rIns="0" tIns="0" bIns="0" anchor="ctr"/>
          <a:lstStyle/>
          <a:p>
            <a:pPr algn="l">
              <a:lnSpc>
                <a:spcPct val="115000"/>
              </a:lnSpc>
            </a:pPr>
            <a:r>
              <a:rPr sz="1150" b="0">
                <a:solidFill>
                  <a:srgbClr val="59636E"/>
                </a:solidFill>
                <a:latin typeface="Inter"/>
              </a:rPr>
              <a:t>You typed a template name.</a:t>
            </a:r>
          </a:p>
        </p:txBody>
      </p:sp>
      <p:sp>
        <p:nvSpPr>
          <p:cNvPr id="17" name="TextBox 16"/>
          <p:cNvSpPr txBox="1"/>
          <p:nvPr/>
        </p:nvSpPr>
        <p:spPr>
          <a:xfrm>
            <a:off x="8458200" y="2057400"/>
            <a:ext cx="3154679" cy="640080"/>
          </a:xfrm>
          <a:prstGeom prst="rect">
            <a:avLst/>
          </a:prstGeom>
          <a:noFill/>
        </p:spPr>
        <p:txBody>
          <a:bodyPr wrap="square" lIns="0" rIns="0" tIns="0" bIns="0" anchor="ctr"/>
          <a:lstStyle/>
          <a:p>
            <a:pPr algn="l">
              <a:lnSpc>
                <a:spcPct val="115000"/>
              </a:lnSpc>
            </a:pPr>
            <a:r>
              <a:rPr sz="1150" b="1">
                <a:solidFill>
                  <a:srgbClr val="1D4ED8"/>
                </a:solidFill>
                <a:latin typeface="Inter"/>
              </a:rPr>
              <a:t>Paste the prj_ project id.</a:t>
            </a:r>
          </a:p>
        </p:txBody>
      </p:sp>
      <p:sp>
        <p:nvSpPr>
          <p:cNvPr id="18" name="Rectangle 17"/>
          <p:cNvSpPr/>
          <p:nvPr/>
        </p:nvSpPr>
        <p:spPr>
          <a:xfrm>
            <a:off x="502920" y="2743200"/>
            <a:ext cx="11201400" cy="640080"/>
          </a:xfrm>
          <a:prstGeom prst="rect">
            <a:avLst/>
          </a:prstGeom>
          <a:solidFill>
            <a:srgbClr val="F0F4F8"/>
          </a:solidFill>
          <a:ln w="635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TextBox 18"/>
          <p:cNvSpPr txBox="1"/>
          <p:nvPr/>
        </p:nvSpPr>
        <p:spPr>
          <a:xfrm>
            <a:off x="685800" y="2743200"/>
            <a:ext cx="4709160" cy="640080"/>
          </a:xfrm>
          <a:prstGeom prst="rect">
            <a:avLst/>
          </a:prstGeom>
          <a:noFill/>
        </p:spPr>
        <p:txBody>
          <a:bodyPr wrap="square" lIns="0" rIns="0" tIns="0" bIns="0" anchor="ctr"/>
          <a:lstStyle/>
          <a:p>
            <a:pPr algn="l">
              <a:lnSpc>
                <a:spcPct val="115000"/>
              </a:lnSpc>
            </a:pPr>
            <a:r>
              <a:rPr sz="1150" b="1">
                <a:solidFill>
                  <a:srgbClr val="DC2626"/>
                </a:solidFill>
                <a:latin typeface="Inter"/>
              </a:rPr>
              <a:t>Free accounts can create 3 projects. Delete one or upgrade later to add more.</a:t>
            </a:r>
          </a:p>
        </p:txBody>
      </p:sp>
      <p:sp>
        <p:nvSpPr>
          <p:cNvPr id="20" name="TextBox 19"/>
          <p:cNvSpPr txBox="1"/>
          <p:nvPr/>
        </p:nvSpPr>
        <p:spPr>
          <a:xfrm>
            <a:off x="5715000" y="2743200"/>
            <a:ext cx="2468879" cy="640080"/>
          </a:xfrm>
          <a:prstGeom prst="rect">
            <a:avLst/>
          </a:prstGeom>
          <a:noFill/>
        </p:spPr>
        <p:txBody>
          <a:bodyPr wrap="square" lIns="0" rIns="0" tIns="0" bIns="0" anchor="ctr"/>
          <a:lstStyle/>
          <a:p>
            <a:pPr algn="l">
              <a:lnSpc>
                <a:spcPct val="115000"/>
              </a:lnSpc>
            </a:pPr>
            <a:r>
              <a:rPr sz="1150" b="0">
                <a:solidFill>
                  <a:srgbClr val="59636E"/>
                </a:solidFill>
                <a:latin typeface="Inter"/>
              </a:rPr>
              <a:t>Free plan at 3/3.</a:t>
            </a:r>
          </a:p>
        </p:txBody>
      </p:sp>
      <p:sp>
        <p:nvSpPr>
          <p:cNvPr id="21" name="TextBox 20"/>
          <p:cNvSpPr txBox="1"/>
          <p:nvPr/>
        </p:nvSpPr>
        <p:spPr>
          <a:xfrm>
            <a:off x="8458200" y="2743200"/>
            <a:ext cx="3154679" cy="640080"/>
          </a:xfrm>
          <a:prstGeom prst="rect">
            <a:avLst/>
          </a:prstGeom>
          <a:noFill/>
        </p:spPr>
        <p:txBody>
          <a:bodyPr wrap="square" lIns="0" rIns="0" tIns="0" bIns="0" anchor="ctr"/>
          <a:lstStyle/>
          <a:p>
            <a:pPr algn="l">
              <a:lnSpc>
                <a:spcPct val="115000"/>
              </a:lnSpc>
            </a:pPr>
            <a:r>
              <a:rPr sz="1150" b="1">
                <a:solidFill>
                  <a:srgbClr val="1D4ED8"/>
                </a:solidFill>
                <a:latin typeface="Inter"/>
              </a:rPr>
              <a:t>Delete one you don’t need, or upgrade.</a:t>
            </a:r>
          </a:p>
        </p:txBody>
      </p:sp>
      <p:sp>
        <p:nvSpPr>
          <p:cNvPr id="22" name="Rectangle 21"/>
          <p:cNvSpPr/>
          <p:nvPr/>
        </p:nvSpPr>
        <p:spPr>
          <a:xfrm>
            <a:off x="502920" y="3429000"/>
            <a:ext cx="11201400" cy="640080"/>
          </a:xfrm>
          <a:prstGeom prst="rect">
            <a:avLst/>
          </a:prstGeom>
          <a:solidFill>
            <a:srgbClr val="FFFFFF"/>
          </a:solidFill>
          <a:ln w="635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685800" y="3429000"/>
            <a:ext cx="4709160" cy="640080"/>
          </a:xfrm>
          <a:prstGeom prst="rect">
            <a:avLst/>
          </a:prstGeom>
          <a:noFill/>
        </p:spPr>
        <p:txBody>
          <a:bodyPr wrap="square" lIns="0" rIns="0" tIns="0" bIns="0" anchor="ctr"/>
          <a:lstStyle/>
          <a:p>
            <a:pPr algn="l">
              <a:lnSpc>
                <a:spcPct val="115000"/>
              </a:lnSpc>
            </a:pPr>
            <a:r>
              <a:rPr sz="1150" b="1">
                <a:solidFill>
                  <a:srgbClr val="1F2328"/>
                </a:solidFill>
                <a:latin typeface="Inter"/>
              </a:rPr>
              <a:t>Blank, signed-out canvas after exporting a widget</a:t>
            </a:r>
          </a:p>
        </p:txBody>
      </p:sp>
      <p:sp>
        <p:nvSpPr>
          <p:cNvPr id="24" name="TextBox 23"/>
          <p:cNvSpPr txBox="1"/>
          <p:nvPr/>
        </p:nvSpPr>
        <p:spPr>
          <a:xfrm>
            <a:off x="5715000" y="3429000"/>
            <a:ext cx="2468879" cy="640080"/>
          </a:xfrm>
          <a:prstGeom prst="rect">
            <a:avLst/>
          </a:prstGeom>
          <a:noFill/>
        </p:spPr>
        <p:txBody>
          <a:bodyPr wrap="square" lIns="0" rIns="0" tIns="0" bIns="0" anchor="ctr"/>
          <a:lstStyle/>
          <a:p>
            <a:pPr algn="l">
              <a:lnSpc>
                <a:spcPct val="115000"/>
              </a:lnSpc>
            </a:pPr>
            <a:r>
              <a:rPr sz="1150" b="0">
                <a:solidFill>
                  <a:srgbClr val="59636E"/>
                </a:solidFill>
                <a:latin typeface="Inter"/>
              </a:rPr>
              <a:t>You weren’t signed in.</a:t>
            </a:r>
          </a:p>
        </p:txBody>
      </p:sp>
      <p:sp>
        <p:nvSpPr>
          <p:cNvPr id="25" name="TextBox 24"/>
          <p:cNvSpPr txBox="1"/>
          <p:nvPr/>
        </p:nvSpPr>
        <p:spPr>
          <a:xfrm>
            <a:off x="8458200" y="3429000"/>
            <a:ext cx="3154679" cy="640080"/>
          </a:xfrm>
          <a:prstGeom prst="rect">
            <a:avLst/>
          </a:prstGeom>
          <a:noFill/>
        </p:spPr>
        <p:txBody>
          <a:bodyPr wrap="square" lIns="0" rIns="0" tIns="0" bIns="0" anchor="ctr"/>
          <a:lstStyle/>
          <a:p>
            <a:pPr algn="l">
              <a:lnSpc>
                <a:spcPct val="115000"/>
              </a:lnSpc>
            </a:pPr>
            <a:r>
              <a:rPr sz="1150" b="1">
                <a:solidFill>
                  <a:srgbClr val="1D4ED8"/>
                </a:solidFill>
                <a:latin typeface="Inter"/>
              </a:rPr>
              <a:t>Sign in and export again.</a:t>
            </a:r>
          </a:p>
        </p:txBody>
      </p:sp>
      <p:sp>
        <p:nvSpPr>
          <p:cNvPr id="26" name="Rectangle 25"/>
          <p:cNvSpPr/>
          <p:nvPr/>
        </p:nvSpPr>
        <p:spPr>
          <a:xfrm>
            <a:off x="502920" y="4114800"/>
            <a:ext cx="11201400" cy="640080"/>
          </a:xfrm>
          <a:prstGeom prst="rect">
            <a:avLst/>
          </a:prstGeom>
          <a:solidFill>
            <a:srgbClr val="F0F4F8"/>
          </a:solidFill>
          <a:ln w="635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TextBox 26"/>
          <p:cNvSpPr txBox="1"/>
          <p:nvPr/>
        </p:nvSpPr>
        <p:spPr>
          <a:xfrm>
            <a:off x="685800" y="4114800"/>
            <a:ext cx="4709160" cy="640080"/>
          </a:xfrm>
          <a:prstGeom prst="rect">
            <a:avLst/>
          </a:prstGeom>
          <a:noFill/>
        </p:spPr>
        <p:txBody>
          <a:bodyPr wrap="square" lIns="0" rIns="0" tIns="0" bIns="0" anchor="ctr"/>
          <a:lstStyle/>
          <a:p>
            <a:pPr algn="l">
              <a:lnSpc>
                <a:spcPct val="115000"/>
              </a:lnSpc>
            </a:pPr>
            <a:r>
              <a:rPr sz="1150" b="1">
                <a:solidFill>
                  <a:srgbClr val="1F2328"/>
                </a:solidFill>
                <a:latin typeface="Inter"/>
              </a:rPr>
              <a:t>No project id (in the HTML Studio header)</a:t>
            </a:r>
          </a:p>
        </p:txBody>
      </p:sp>
      <p:sp>
        <p:nvSpPr>
          <p:cNvPr id="28" name="TextBox 27"/>
          <p:cNvSpPr txBox="1"/>
          <p:nvPr/>
        </p:nvSpPr>
        <p:spPr>
          <a:xfrm>
            <a:off x="5715000" y="4114800"/>
            <a:ext cx="2468879" cy="640080"/>
          </a:xfrm>
          <a:prstGeom prst="rect">
            <a:avLst/>
          </a:prstGeom>
          <a:noFill/>
        </p:spPr>
        <p:txBody>
          <a:bodyPr wrap="square" lIns="0" rIns="0" tIns="0" bIns="0" anchor="ctr"/>
          <a:lstStyle/>
          <a:p>
            <a:pPr algn="l">
              <a:lnSpc>
                <a:spcPct val="115000"/>
              </a:lnSpc>
            </a:pPr>
            <a:r>
              <a:rPr sz="1150" b="0">
                <a:solidFill>
                  <a:srgbClr val="59636E"/>
                </a:solidFill>
                <a:latin typeface="Inter"/>
              </a:rPr>
              <a:t>The canvas isn’t a project yet.</a:t>
            </a:r>
          </a:p>
        </p:txBody>
      </p:sp>
      <p:sp>
        <p:nvSpPr>
          <p:cNvPr id="29" name="TextBox 28"/>
          <p:cNvSpPr txBox="1"/>
          <p:nvPr/>
        </p:nvSpPr>
        <p:spPr>
          <a:xfrm>
            <a:off x="8458200" y="4114800"/>
            <a:ext cx="3154679" cy="640080"/>
          </a:xfrm>
          <a:prstGeom prst="rect">
            <a:avLst/>
          </a:prstGeom>
          <a:noFill/>
        </p:spPr>
        <p:txBody>
          <a:bodyPr wrap="square" lIns="0" rIns="0" tIns="0" bIns="0" anchor="ctr"/>
          <a:lstStyle/>
          <a:p>
            <a:pPr algn="l">
              <a:lnSpc>
                <a:spcPct val="115000"/>
              </a:lnSpc>
            </a:pPr>
            <a:r>
              <a:rPr sz="1150" b="1">
                <a:solidFill>
                  <a:srgbClr val="1D4ED8"/>
                </a:solidFill>
                <a:latin typeface="Inter"/>
              </a:rPr>
              <a:t>Settings → Projects → Create project from canvas.</a:t>
            </a:r>
          </a:p>
        </p:txBody>
      </p:sp>
      <p:sp>
        <p:nvSpPr>
          <p:cNvPr id="30" name="Rectangle 29"/>
          <p:cNvSpPr/>
          <p:nvPr/>
        </p:nvSpPr>
        <p:spPr>
          <a:xfrm>
            <a:off x="502920" y="4800600"/>
            <a:ext cx="11201400" cy="640080"/>
          </a:xfrm>
          <a:prstGeom prst="rect">
            <a:avLst/>
          </a:prstGeom>
          <a:solidFill>
            <a:srgbClr val="FFFFFF"/>
          </a:solidFill>
          <a:ln w="635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TextBox 30"/>
          <p:cNvSpPr txBox="1"/>
          <p:nvPr/>
        </p:nvSpPr>
        <p:spPr>
          <a:xfrm>
            <a:off x="685800" y="4800600"/>
            <a:ext cx="4709160" cy="640080"/>
          </a:xfrm>
          <a:prstGeom prst="rect">
            <a:avLst/>
          </a:prstGeom>
          <a:noFill/>
        </p:spPr>
        <p:txBody>
          <a:bodyPr wrap="square" lIns="0" rIns="0" tIns="0" bIns="0" anchor="ctr"/>
          <a:lstStyle/>
          <a:p>
            <a:pPr algn="l">
              <a:lnSpc>
                <a:spcPct val="115000"/>
              </a:lnSpc>
            </a:pPr>
            <a:r>
              <a:rPr sz="1150" b="1">
                <a:solidFill>
                  <a:srgbClr val="1F2328"/>
                </a:solidFill>
                <a:latin typeface="Inter"/>
              </a:rPr>
              <a:t>Project created with index.html skeleton</a:t>
            </a:r>
          </a:p>
        </p:txBody>
      </p:sp>
      <p:sp>
        <p:nvSpPr>
          <p:cNvPr id="32" name="TextBox 31"/>
          <p:cNvSpPr txBox="1"/>
          <p:nvPr/>
        </p:nvSpPr>
        <p:spPr>
          <a:xfrm>
            <a:off x="5715000" y="4800600"/>
            <a:ext cx="2468879" cy="640080"/>
          </a:xfrm>
          <a:prstGeom prst="rect">
            <a:avLst/>
          </a:prstGeom>
          <a:noFill/>
        </p:spPr>
        <p:txBody>
          <a:bodyPr wrap="square" lIns="0" rIns="0" tIns="0" bIns="0" anchor="ctr"/>
          <a:lstStyle/>
          <a:p>
            <a:pPr algn="l">
              <a:lnSpc>
                <a:spcPct val="115000"/>
              </a:lnSpc>
            </a:pPr>
            <a:r>
              <a:rPr sz="1150" b="0">
                <a:solidFill>
                  <a:srgbClr val="59636E"/>
                </a:solidFill>
                <a:latin typeface="Inter"/>
              </a:rPr>
              <a:t>Normal: a starter page.</a:t>
            </a:r>
          </a:p>
        </p:txBody>
      </p:sp>
      <p:sp>
        <p:nvSpPr>
          <p:cNvPr id="33" name="TextBox 32"/>
          <p:cNvSpPr txBox="1"/>
          <p:nvPr/>
        </p:nvSpPr>
        <p:spPr>
          <a:xfrm>
            <a:off x="8458200" y="4800600"/>
            <a:ext cx="3154679" cy="640080"/>
          </a:xfrm>
          <a:prstGeom prst="rect">
            <a:avLst/>
          </a:prstGeom>
          <a:noFill/>
        </p:spPr>
        <p:txBody>
          <a:bodyPr wrap="square" lIns="0" rIns="0" tIns="0" bIns="0" anchor="ctr"/>
          <a:lstStyle/>
          <a:p>
            <a:pPr algn="l">
              <a:lnSpc>
                <a:spcPct val="115000"/>
              </a:lnSpc>
            </a:pPr>
            <a:r>
              <a:rPr sz="1150" b="1">
                <a:solidFill>
                  <a:srgbClr val="1D4ED8"/>
                </a:solidFill>
                <a:latin typeface="Inter"/>
              </a:rPr>
              <a:t>Go ahead and import.</a:t>
            </a:r>
          </a:p>
        </p:txBody>
      </p:sp>
      <p:sp>
        <p:nvSpPr>
          <p:cNvPr id="34" name="Rectangle 33"/>
          <p:cNvSpPr/>
          <p:nvPr/>
        </p:nvSpPr>
        <p:spPr>
          <a:xfrm>
            <a:off x="502920" y="5486400"/>
            <a:ext cx="11201400" cy="640080"/>
          </a:xfrm>
          <a:prstGeom prst="rect">
            <a:avLst/>
          </a:prstGeom>
          <a:solidFill>
            <a:srgbClr val="F0F4F8"/>
          </a:solidFill>
          <a:ln w="635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TextBox 34"/>
          <p:cNvSpPr txBox="1"/>
          <p:nvPr/>
        </p:nvSpPr>
        <p:spPr>
          <a:xfrm>
            <a:off x="685800" y="5486400"/>
            <a:ext cx="4709160" cy="640080"/>
          </a:xfrm>
          <a:prstGeom prst="rect">
            <a:avLst/>
          </a:prstGeom>
          <a:noFill/>
        </p:spPr>
        <p:txBody>
          <a:bodyPr wrap="square" lIns="0" rIns="0" tIns="0" bIns="0" anchor="ctr"/>
          <a:lstStyle/>
          <a:p>
            <a:pPr algn="l">
              <a:lnSpc>
                <a:spcPct val="115000"/>
              </a:lnSpc>
            </a:pPr>
            <a:r>
              <a:rPr sz="1150" b="1">
                <a:solidFill>
                  <a:srgbClr val="1F2328"/>
                </a:solidFill>
                <a:latin typeface="Inter"/>
              </a:rPr>
              <a:t>Brand looks cut off: html-studio tattoo gui…</a:t>
            </a:r>
          </a:p>
        </p:txBody>
      </p:sp>
      <p:sp>
        <p:nvSpPr>
          <p:cNvPr id="36" name="TextBox 35"/>
          <p:cNvSpPr txBox="1"/>
          <p:nvPr/>
        </p:nvSpPr>
        <p:spPr>
          <a:xfrm>
            <a:off x="5715000" y="5486400"/>
            <a:ext cx="2468879" cy="640080"/>
          </a:xfrm>
          <a:prstGeom prst="rect">
            <a:avLst/>
          </a:prstGeom>
          <a:noFill/>
        </p:spPr>
        <p:txBody>
          <a:bodyPr wrap="square" lIns="0" rIns="0" tIns="0" bIns="0" anchor="ctr"/>
          <a:lstStyle/>
          <a:p>
            <a:pPr algn="l">
              <a:lnSpc>
                <a:spcPct val="115000"/>
              </a:lnSpc>
            </a:pPr>
            <a:r>
              <a:rPr sz="1150" b="0">
                <a:solidFill>
                  <a:srgbClr val="59636E"/>
                </a:solidFill>
                <a:latin typeface="Inter"/>
              </a:rPr>
              <a:t>The preview panel is narrow.</a:t>
            </a:r>
          </a:p>
        </p:txBody>
      </p:sp>
      <p:sp>
        <p:nvSpPr>
          <p:cNvPr id="37" name="TextBox 36"/>
          <p:cNvSpPr txBox="1"/>
          <p:nvPr/>
        </p:nvSpPr>
        <p:spPr>
          <a:xfrm>
            <a:off x="8458200" y="5486400"/>
            <a:ext cx="3154679" cy="640080"/>
          </a:xfrm>
          <a:prstGeom prst="rect">
            <a:avLst/>
          </a:prstGeom>
          <a:noFill/>
        </p:spPr>
        <p:txBody>
          <a:bodyPr wrap="square" lIns="0" rIns="0" tIns="0" bIns="0" anchor="ctr"/>
          <a:lstStyle/>
          <a:p>
            <a:pPr algn="l">
              <a:lnSpc>
                <a:spcPct val="115000"/>
              </a:lnSpc>
            </a:pPr>
            <a:r>
              <a:rPr sz="1150" b="1">
                <a:solidFill>
                  <a:srgbClr val="1D4ED8"/>
                </a:solidFill>
                <a:latin typeface="Inter"/>
              </a:rPr>
              <a:t>Use Open Tab for a wider view.</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TextBox 7"/>
          <p:cNvSpPr txBox="1"/>
          <p:nvPr/>
        </p:nvSpPr>
        <p:spPr>
          <a:xfrm>
            <a:off x="502920" y="777240"/>
            <a:ext cx="11155680" cy="237744"/>
          </a:xfrm>
          <a:prstGeom prst="rect">
            <a:avLst/>
          </a:prstGeom>
          <a:noFill/>
        </p:spPr>
        <p:txBody>
          <a:bodyPr wrap="square" lIns="0" rIns="0" tIns="0" bIns="0" anchor="t"/>
          <a:lstStyle/>
          <a:p>
            <a:pPr algn="l">
              <a:lnSpc>
                <a:spcPct val="115000"/>
              </a:lnSpc>
            </a:pPr>
            <a:r>
              <a:rPr sz="1000" b="1">
                <a:solidFill>
                  <a:srgbClr val="2563EB"/>
                </a:solidFill>
                <a:latin typeface="Inter"/>
              </a:rPr>
              <a:t>RECAP</a:t>
            </a:r>
          </a:p>
        </p:txBody>
      </p:sp>
      <p:sp>
        <p:nvSpPr>
          <p:cNvPr id="9" name="TextBox 8"/>
          <p:cNvSpPr txBox="1"/>
          <p:nvPr/>
        </p:nvSpPr>
        <p:spPr>
          <a:xfrm>
            <a:off x="502920" y="1069848"/>
            <a:ext cx="11155680" cy="488365"/>
          </a:xfrm>
          <a:prstGeom prst="rect">
            <a:avLst/>
          </a:prstGeom>
          <a:noFill/>
        </p:spPr>
        <p:txBody>
          <a:bodyPr wrap="square" lIns="0" rIns="0" tIns="0" bIns="0" anchor="t"/>
          <a:lstStyle/>
          <a:p>
            <a:pPr algn="l">
              <a:lnSpc>
                <a:spcPct val="100000"/>
              </a:lnSpc>
            </a:pPr>
            <a:r>
              <a:rPr sz="2800" b="1">
                <a:solidFill>
                  <a:srgbClr val="1F2328"/>
                </a:solidFill>
                <a:latin typeface="Inter"/>
              </a:rPr>
              <a:t>From template to editable folder</a:t>
            </a:r>
          </a:p>
        </p:txBody>
      </p:sp>
      <p:sp>
        <p:nvSpPr>
          <p:cNvPr id="10" name="Rounded Rectangle 9"/>
          <p:cNvSpPr/>
          <p:nvPr/>
        </p:nvSpPr>
        <p:spPr>
          <a:xfrm>
            <a:off x="502920" y="169164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1" name="Oval 10"/>
          <p:cNvSpPr/>
          <p:nvPr/>
        </p:nvSpPr>
        <p:spPr>
          <a:xfrm>
            <a:off x="731520" y="1897380"/>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1</a:t>
            </a:r>
          </a:p>
        </p:txBody>
      </p:sp>
      <p:sp>
        <p:nvSpPr>
          <p:cNvPr id="12" name="TextBox 11"/>
          <p:cNvSpPr txBox="1"/>
          <p:nvPr/>
        </p:nvSpPr>
        <p:spPr>
          <a:xfrm>
            <a:off x="1371600" y="169164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Sign up </a:t>
            </a:r>
            <a:r>
              <a:rPr sz="1500" b="0">
                <a:solidFill>
                  <a:srgbClr val="59636E"/>
                </a:solidFill>
                <a:latin typeface="Inter"/>
              </a:rPr>
              <a:t>at html-studio.registermysite.com.</a:t>
            </a:r>
          </a:p>
        </p:txBody>
      </p:sp>
      <p:sp>
        <p:nvSpPr>
          <p:cNvPr id="13" name="Rounded Rectangle 12"/>
          <p:cNvSpPr/>
          <p:nvPr/>
        </p:nvSpPr>
        <p:spPr>
          <a:xfrm>
            <a:off x="502920" y="274320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Oval 13"/>
          <p:cNvSpPr/>
          <p:nvPr/>
        </p:nvSpPr>
        <p:spPr>
          <a:xfrm>
            <a:off x="731520" y="2948940"/>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2</a:t>
            </a:r>
          </a:p>
        </p:txBody>
      </p:sp>
      <p:sp>
        <p:nvSpPr>
          <p:cNvPr id="15" name="TextBox 14"/>
          <p:cNvSpPr txBox="1"/>
          <p:nvPr/>
        </p:nvSpPr>
        <p:spPr>
          <a:xfrm>
            <a:off x="1371600" y="274320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Choose </a:t>
            </a:r>
            <a:r>
              <a:rPr sz="1500" b="0">
                <a:solidFill>
                  <a:srgbClr val="59636E"/>
                </a:solidFill>
                <a:latin typeface="Inter"/>
              </a:rPr>
              <a:t>the Nightshade Tattoo template.</a:t>
            </a:r>
          </a:p>
        </p:txBody>
      </p:sp>
      <p:sp>
        <p:nvSpPr>
          <p:cNvPr id="16" name="Rounded Rectangle 15"/>
          <p:cNvSpPr/>
          <p:nvPr/>
        </p:nvSpPr>
        <p:spPr>
          <a:xfrm>
            <a:off x="502920" y="379476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7" name="Oval 16"/>
          <p:cNvSpPr/>
          <p:nvPr/>
        </p:nvSpPr>
        <p:spPr>
          <a:xfrm>
            <a:off x="731520" y="4000500"/>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3</a:t>
            </a:r>
          </a:p>
        </p:txBody>
      </p:sp>
      <p:sp>
        <p:nvSpPr>
          <p:cNvPr id="18" name="TextBox 17"/>
          <p:cNvSpPr txBox="1"/>
          <p:nvPr/>
        </p:nvSpPr>
        <p:spPr>
          <a:xfrm>
            <a:off x="1371600" y="379476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Rename </a:t>
            </a:r>
            <a:r>
              <a:rPr sz="1500" b="0">
                <a:solidFill>
                  <a:srgbClr val="59636E"/>
                </a:solidFill>
                <a:latin typeface="Inter"/>
              </a:rPr>
              <a:t>the brand to html-studio tattoo guide.</a:t>
            </a:r>
          </a:p>
        </p:txBody>
      </p:sp>
      <p:sp>
        <p:nvSpPr>
          <p:cNvPr id="19" name="Rounded Rectangle 18"/>
          <p:cNvSpPr/>
          <p:nvPr/>
        </p:nvSpPr>
        <p:spPr>
          <a:xfrm>
            <a:off x="502920" y="484632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Oval 19"/>
          <p:cNvSpPr/>
          <p:nvPr/>
        </p:nvSpPr>
        <p:spPr>
          <a:xfrm>
            <a:off x="731520" y="5052059"/>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4</a:t>
            </a:r>
          </a:p>
        </p:txBody>
      </p:sp>
      <p:sp>
        <p:nvSpPr>
          <p:cNvPr id="21" name="TextBox 20"/>
          <p:cNvSpPr txBox="1"/>
          <p:nvPr/>
        </p:nvSpPr>
        <p:spPr>
          <a:xfrm>
            <a:off x="1371600" y="484632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Add </a:t>
            </a:r>
            <a:r>
              <a:rPr sz="1500" b="0">
                <a:solidFill>
                  <a:srgbClr val="59636E"/>
                </a:solidFill>
                <a:latin typeface="Inter"/>
              </a:rPr>
              <a:t>a Visitor Counter from Widget Studio, signed in.</a:t>
            </a:r>
          </a:p>
        </p:txBody>
      </p:sp>
      <p:sp>
        <p:nvSpPr>
          <p:cNvPr id="22" name="Rounded Rectangle 21"/>
          <p:cNvSpPr/>
          <p:nvPr/>
        </p:nvSpPr>
        <p:spPr>
          <a:xfrm>
            <a:off x="6217920" y="169164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6446520" y="1897380"/>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5</a:t>
            </a:r>
          </a:p>
        </p:txBody>
      </p:sp>
      <p:sp>
        <p:nvSpPr>
          <p:cNvPr id="24" name="TextBox 23"/>
          <p:cNvSpPr txBox="1"/>
          <p:nvPr/>
        </p:nvSpPr>
        <p:spPr>
          <a:xfrm>
            <a:off x="7086600" y="169164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Create a project </a:t>
            </a:r>
            <a:r>
              <a:rPr sz="1500" b="0">
                <a:solidFill>
                  <a:srgbClr val="59636E"/>
                </a:solidFill>
                <a:latin typeface="Inter"/>
              </a:rPr>
              <a:t>from the canvas to get its prj_ id.</a:t>
            </a:r>
          </a:p>
        </p:txBody>
      </p:sp>
      <p:sp>
        <p:nvSpPr>
          <p:cNvPr id="25" name="Rounded Rectangle 24"/>
          <p:cNvSpPr/>
          <p:nvPr/>
        </p:nvSpPr>
        <p:spPr>
          <a:xfrm>
            <a:off x="6217920" y="274320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6" name="Oval 25"/>
          <p:cNvSpPr/>
          <p:nvPr/>
        </p:nvSpPr>
        <p:spPr>
          <a:xfrm>
            <a:off x="6446520" y="2948940"/>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6</a:t>
            </a:r>
          </a:p>
        </p:txBody>
      </p:sp>
      <p:sp>
        <p:nvSpPr>
          <p:cNvPr id="27" name="TextBox 26"/>
          <p:cNvSpPr txBox="1"/>
          <p:nvPr/>
        </p:nvSpPr>
        <p:spPr>
          <a:xfrm>
            <a:off x="7086600" y="274320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Create </a:t>
            </a:r>
            <a:r>
              <a:rPr sz="1500" b="0">
                <a:solidFill>
                  <a:srgbClr val="59636E"/>
                </a:solidFill>
                <a:latin typeface="Inter"/>
              </a:rPr>
              <a:t>the html-studio-tattoos folder in GitHub Desk.</a:t>
            </a:r>
          </a:p>
        </p:txBody>
      </p:sp>
      <p:sp>
        <p:nvSpPr>
          <p:cNvPr id="28" name="Rounded Rectangle 27"/>
          <p:cNvSpPr/>
          <p:nvPr/>
        </p:nvSpPr>
        <p:spPr>
          <a:xfrm>
            <a:off x="6217920" y="3794760"/>
            <a:ext cx="5486400" cy="868680"/>
          </a:xfrm>
          <a:prstGeom prst="roundRect">
            <a:avLst>
              <a:gd name="adj" fmla="val 12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9" name="Oval 28"/>
          <p:cNvSpPr/>
          <p:nvPr/>
        </p:nvSpPr>
        <p:spPr>
          <a:xfrm>
            <a:off x="6446520" y="4000500"/>
            <a:ext cx="457200" cy="457200"/>
          </a:xfrm>
          <a:prstGeom prst="ellipse">
            <a:avLst/>
          </a:prstGeom>
          <a:solidFill>
            <a:srgbClr val="2563EB"/>
          </a:solidFill>
          <a:ln w="2540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200" b="1">
                <a:solidFill>
                  <a:srgbClr val="FFFFFF"/>
                </a:solidFill>
                <a:latin typeface="Inter"/>
              </a:rPr>
              <a:t>7</a:t>
            </a:r>
          </a:p>
        </p:txBody>
      </p:sp>
      <p:sp>
        <p:nvSpPr>
          <p:cNvPr id="30" name="TextBox 29"/>
          <p:cNvSpPr txBox="1"/>
          <p:nvPr/>
        </p:nvSpPr>
        <p:spPr>
          <a:xfrm>
            <a:off x="7086600" y="3794760"/>
            <a:ext cx="4480560" cy="868680"/>
          </a:xfrm>
          <a:prstGeom prst="rect">
            <a:avLst/>
          </a:prstGeom>
          <a:noFill/>
        </p:spPr>
        <p:txBody>
          <a:bodyPr wrap="square" lIns="0" rIns="0" tIns="0" bIns="0" anchor="ctr"/>
          <a:lstStyle/>
          <a:p>
            <a:pPr algn="l">
              <a:lnSpc>
                <a:spcPct val="115000"/>
              </a:lnSpc>
            </a:pPr>
            <a:r>
              <a:rPr sz="1500" b="1">
                <a:solidFill>
                  <a:srgbClr val="1F2328"/>
                </a:solidFill>
                <a:latin typeface="Inter"/>
              </a:rPr>
              <a:t>Import </a:t>
            </a:r>
            <a:r>
              <a:rPr sz="1500" b="0">
                <a:solidFill>
                  <a:srgbClr val="59636E"/>
                </a:solidFill>
                <a:latin typeface="Inter"/>
              </a:rPr>
              <a:t>with the project id. Edit and preview.</a:t>
            </a:r>
          </a:p>
        </p:txBody>
      </p:sp>
      <p:sp>
        <p:nvSpPr>
          <p:cNvPr id="31" name="Rounded Rectangle 30"/>
          <p:cNvSpPr/>
          <p:nvPr/>
        </p:nvSpPr>
        <p:spPr>
          <a:xfrm>
            <a:off x="6217920" y="4846320"/>
            <a:ext cx="5486400" cy="868680"/>
          </a:xfrm>
          <a:prstGeom prst="roundRect">
            <a:avLst>
              <a:gd name="adj" fmla="val 1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2" name="TextBox 31"/>
          <p:cNvSpPr txBox="1"/>
          <p:nvPr/>
        </p:nvSpPr>
        <p:spPr>
          <a:xfrm>
            <a:off x="6492240" y="4846320"/>
            <a:ext cx="5029200" cy="868680"/>
          </a:xfrm>
          <a:prstGeom prst="rect">
            <a:avLst/>
          </a:prstGeom>
          <a:noFill/>
        </p:spPr>
        <p:txBody>
          <a:bodyPr wrap="square" lIns="0" rIns="0" tIns="0" bIns="0" anchor="ctr"/>
          <a:lstStyle/>
          <a:p>
            <a:pPr algn="l">
              <a:lnSpc>
                <a:spcPct val="115000"/>
              </a:lnSpc>
            </a:pPr>
            <a:r>
              <a:rPr sz="1600" b="1">
                <a:solidFill>
                  <a:srgbClr val="FFFFFF"/>
                </a:solidFill>
                <a:latin typeface="Inter"/>
              </a:rPr>
              <a:t>Your page is ready to edit in GitHub Desk.</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6F8FA"/>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566928"/>
            <a:ext cx="12191695" cy="10972"/>
          </a:xfrm>
          <a:prstGeom prst="rect">
            <a:avLst/>
          </a:prstGeom>
          <a:solidFill>
            <a:srgbClr val="D0D7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ounded Rectangle 3"/>
          <p:cNvSpPr/>
          <p:nvPr/>
        </p:nvSpPr>
        <p:spPr>
          <a:xfrm>
            <a:off x="411480" y="100584"/>
            <a:ext cx="365760" cy="36576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FFFFFF"/>
                </a:solidFill>
                <a:latin typeface="Inter"/>
              </a:rPr>
              <a:t>HD</a:t>
            </a:r>
          </a:p>
        </p:txBody>
      </p:sp>
      <p:sp>
        <p:nvSpPr>
          <p:cNvPr id="5" name="TextBox 4"/>
          <p:cNvSpPr txBox="1"/>
          <p:nvPr/>
        </p:nvSpPr>
        <p:spPr>
          <a:xfrm>
            <a:off x="868680" y="137160"/>
            <a:ext cx="3017520" cy="292608"/>
          </a:xfrm>
          <a:prstGeom prst="rect">
            <a:avLst/>
          </a:prstGeom>
          <a:noFill/>
        </p:spPr>
        <p:txBody>
          <a:bodyPr wrap="square" lIns="0" rIns="0" tIns="0" bIns="0" anchor="ctr"/>
          <a:lstStyle/>
          <a:p>
            <a:pPr algn="l">
              <a:lnSpc>
                <a:spcPct val="115000"/>
              </a:lnSpc>
            </a:pPr>
            <a:r>
              <a:rPr sz="1400" b="1">
                <a:solidFill>
                  <a:srgbClr val="1F2328"/>
                </a:solidFill>
                <a:latin typeface="Inter"/>
              </a:rPr>
              <a:t>HTML Studio GitHub Desk</a:t>
            </a:r>
          </a:p>
        </p:txBody>
      </p:sp>
      <p:sp>
        <p:nvSpPr>
          <p:cNvPr id="6" name="Rounded Rectangle 5"/>
          <p:cNvSpPr/>
          <p:nvPr/>
        </p:nvSpPr>
        <p:spPr>
          <a:xfrm>
            <a:off x="3182112" y="155448"/>
            <a:ext cx="1236600" cy="256032"/>
          </a:xfrm>
          <a:prstGeom prst="roundRect">
            <a:avLst>
              <a:gd name="adj" fmla="val 50000"/>
            </a:avLst>
          </a:prstGeom>
          <a:solidFill>
            <a:srgbClr val="EFF6FF"/>
          </a:solidFill>
          <a:ln w="9525">
            <a:solidFill>
              <a:srgbClr val="BFDBFE"/>
            </a:solidFill>
          </a:ln>
          <a:effectLst/>
        </p:spPr>
        <p:style>
          <a:lnRef idx="1">
            <a:schemeClr val="accent1"/>
          </a:lnRef>
          <a:fillRef idx="3">
            <a:schemeClr val="accent1"/>
          </a:fillRef>
          <a:effectRef idx="0">
            <a:schemeClr val="accent1"/>
          </a:effectRef>
          <a:fontRef idx="minor">
            <a:schemeClr val="lt1"/>
          </a:fontRef>
        </p:style>
        <p:txBody>
          <a:bodyPr rtlCol="0" anchor="ctr" lIns="18288" rIns="18288" tIns="0" bIns="0" wrap="none"/>
          <a:lstStyle/>
          <a:p>
            <a:pPr algn="ctr"/>
            <a:r>
              <a:rPr sz="800" b="1">
                <a:solidFill>
                  <a:srgbClr val="1D4ED8"/>
                </a:solidFill>
                <a:latin typeface="Inter"/>
              </a:rPr>
              <a:t>COMPANION DESK</a:t>
            </a:r>
          </a:p>
        </p:txBody>
      </p:sp>
      <p:sp>
        <p:nvSpPr>
          <p:cNvPr id="7" name="TextBox 6"/>
          <p:cNvSpPr txBox="1"/>
          <p:nvPr/>
        </p:nvSpPr>
        <p:spPr>
          <a:xfrm>
            <a:off x="6949440" y="137160"/>
            <a:ext cx="4846320" cy="292608"/>
          </a:xfrm>
          <a:prstGeom prst="rect">
            <a:avLst/>
          </a:prstGeom>
          <a:noFill/>
        </p:spPr>
        <p:txBody>
          <a:bodyPr wrap="square" lIns="0" rIns="0" tIns="0" bIns="0" anchor="ctr"/>
          <a:lstStyle/>
          <a:p>
            <a:pPr algn="r">
              <a:lnSpc>
                <a:spcPct val="115000"/>
              </a:lnSpc>
            </a:pPr>
            <a:r>
              <a:rPr sz="1000" b="0">
                <a:solidFill>
                  <a:srgbClr val="59636E"/>
                </a:solidFill>
                <a:latin typeface="Inter"/>
              </a:rPr>
              <a:t>RegisterMySite client guide</a:t>
            </a:r>
          </a:p>
        </p:txBody>
      </p:sp>
      <p:sp>
        <p:nvSpPr>
          <p:cNvPr id="8" name="Oval 7"/>
          <p:cNvSpPr/>
          <p:nvPr/>
        </p:nvSpPr>
        <p:spPr>
          <a:xfrm>
            <a:off x="9966960" y="4572000"/>
            <a:ext cx="2103120" cy="2103120"/>
          </a:xfrm>
          <a:prstGeom prst="ellipse">
            <a:avLst/>
          </a:prstGeom>
          <a:solidFill>
            <a:srgbClr val="E8F0F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9" name="Oval 8"/>
          <p:cNvSpPr/>
          <p:nvPr/>
        </p:nvSpPr>
        <p:spPr>
          <a:xfrm>
            <a:off x="7223760" y="777240"/>
            <a:ext cx="1097280" cy="1097280"/>
          </a:xfrm>
          <a:prstGeom prst="ellipse">
            <a:avLst/>
          </a:prstGeom>
          <a:solidFill>
            <a:srgbClr val="EEF4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0" name="TextBox 9"/>
          <p:cNvSpPr txBox="1"/>
          <p:nvPr/>
        </p:nvSpPr>
        <p:spPr>
          <a:xfrm>
            <a:off x="685800" y="1188720"/>
            <a:ext cx="6400800" cy="274320"/>
          </a:xfrm>
          <a:prstGeom prst="rect">
            <a:avLst/>
          </a:prstGeom>
          <a:noFill/>
        </p:spPr>
        <p:txBody>
          <a:bodyPr wrap="square" lIns="0" rIns="0" tIns="0" bIns="0" anchor="t"/>
          <a:lstStyle/>
          <a:p>
            <a:pPr algn="l">
              <a:lnSpc>
                <a:spcPct val="115000"/>
              </a:lnSpc>
            </a:pPr>
            <a:r>
              <a:rPr sz="1100" b="1">
                <a:solidFill>
                  <a:srgbClr val="2563EB"/>
                </a:solidFill>
                <a:latin typeface="Inter"/>
              </a:rPr>
              <a:t>CONTACT</a:t>
            </a:r>
          </a:p>
        </p:txBody>
      </p:sp>
      <p:sp>
        <p:nvSpPr>
          <p:cNvPr id="11" name="TextBox 10"/>
          <p:cNvSpPr txBox="1"/>
          <p:nvPr/>
        </p:nvSpPr>
        <p:spPr>
          <a:xfrm>
            <a:off x="685800" y="1554480"/>
            <a:ext cx="6858000" cy="914400"/>
          </a:xfrm>
          <a:prstGeom prst="rect">
            <a:avLst/>
          </a:prstGeom>
          <a:noFill/>
        </p:spPr>
        <p:txBody>
          <a:bodyPr wrap="square" lIns="0" rIns="0" tIns="0" bIns="0" anchor="t"/>
          <a:lstStyle/>
          <a:p>
            <a:pPr algn="l">
              <a:lnSpc>
                <a:spcPct val="115000"/>
              </a:lnSpc>
            </a:pPr>
            <a:r>
              <a:rPr sz="4000" b="1">
                <a:solidFill>
                  <a:srgbClr val="1F2328"/>
                </a:solidFill>
                <a:latin typeface="Inter"/>
              </a:rPr>
              <a:t>Want a hand with this?</a:t>
            </a:r>
          </a:p>
        </p:txBody>
      </p:sp>
      <p:sp>
        <p:nvSpPr>
          <p:cNvPr id="12" name="TextBox 11"/>
          <p:cNvSpPr txBox="1"/>
          <p:nvPr/>
        </p:nvSpPr>
        <p:spPr>
          <a:xfrm>
            <a:off x="685800" y="2377440"/>
            <a:ext cx="6400800" cy="822960"/>
          </a:xfrm>
          <a:prstGeom prst="rect">
            <a:avLst/>
          </a:prstGeom>
          <a:noFill/>
        </p:spPr>
        <p:txBody>
          <a:bodyPr wrap="square" lIns="0" rIns="0" tIns="0" bIns="0" anchor="t"/>
          <a:lstStyle/>
          <a:p>
            <a:pPr algn="l">
              <a:lnSpc>
                <a:spcPct val="115000"/>
              </a:lnSpc>
            </a:pPr>
            <a:r>
              <a:rPr sz="1600" b="0">
                <a:solidFill>
                  <a:srgbClr val="59636E"/>
                </a:solidFill>
                <a:latin typeface="Inter"/>
              </a:rPr>
              <a:t>We’ll walk through it with you, from your first template to your GitHub Desk folder.</a:t>
            </a:r>
          </a:p>
        </p:txBody>
      </p:sp>
      <p:sp>
        <p:nvSpPr>
          <p:cNvPr id="13" name="TextBox 12"/>
          <p:cNvSpPr txBox="1"/>
          <p:nvPr/>
        </p:nvSpPr>
        <p:spPr>
          <a:xfrm>
            <a:off x="685800" y="3429000"/>
            <a:ext cx="1371600" cy="411480"/>
          </a:xfrm>
          <a:prstGeom prst="rect">
            <a:avLst/>
          </a:prstGeom>
          <a:noFill/>
        </p:spPr>
        <p:txBody>
          <a:bodyPr wrap="square" lIns="0" rIns="0" tIns="0" bIns="0" anchor="ctr"/>
          <a:lstStyle/>
          <a:p>
            <a:pPr algn="l">
              <a:lnSpc>
                <a:spcPct val="115000"/>
              </a:lnSpc>
            </a:pPr>
            <a:r>
              <a:rPr sz="1000" b="1">
                <a:solidFill>
                  <a:srgbClr val="59636E"/>
                </a:solidFill>
                <a:latin typeface="Inter"/>
              </a:rPr>
              <a:t>WEB</a:t>
            </a:r>
          </a:p>
        </p:txBody>
      </p:sp>
      <p:sp>
        <p:nvSpPr>
          <p:cNvPr id="14" name="TextBox 13"/>
          <p:cNvSpPr txBox="1"/>
          <p:nvPr/>
        </p:nvSpPr>
        <p:spPr>
          <a:xfrm>
            <a:off x="2103120" y="3429000"/>
            <a:ext cx="5029200" cy="411480"/>
          </a:xfrm>
          <a:prstGeom prst="rect">
            <a:avLst/>
          </a:prstGeom>
          <a:noFill/>
        </p:spPr>
        <p:txBody>
          <a:bodyPr wrap="square" lIns="0" rIns="0" tIns="0" bIns="0" anchor="ctr"/>
          <a:lstStyle/>
          <a:p>
            <a:pPr algn="l">
              <a:lnSpc>
                <a:spcPct val="115000"/>
              </a:lnSpc>
            </a:pPr>
            <a:r>
              <a:rPr sz="1900" b="1">
                <a:solidFill>
                  <a:srgbClr val="1F2328"/>
                </a:solidFill>
                <a:latin typeface="Inter"/>
              </a:rPr>
              <a:t>registermysite.com</a:t>
            </a:r>
          </a:p>
        </p:txBody>
      </p:sp>
      <p:sp>
        <p:nvSpPr>
          <p:cNvPr id="15" name="TextBox 14"/>
          <p:cNvSpPr txBox="1"/>
          <p:nvPr/>
        </p:nvSpPr>
        <p:spPr>
          <a:xfrm>
            <a:off x="685800" y="3995928"/>
            <a:ext cx="1371600" cy="411480"/>
          </a:xfrm>
          <a:prstGeom prst="rect">
            <a:avLst/>
          </a:prstGeom>
          <a:noFill/>
        </p:spPr>
        <p:txBody>
          <a:bodyPr wrap="square" lIns="0" rIns="0" tIns="0" bIns="0" anchor="ctr"/>
          <a:lstStyle/>
          <a:p>
            <a:pPr algn="l">
              <a:lnSpc>
                <a:spcPct val="115000"/>
              </a:lnSpc>
            </a:pPr>
            <a:r>
              <a:rPr sz="1000" b="1">
                <a:solidFill>
                  <a:srgbClr val="59636E"/>
                </a:solidFill>
                <a:latin typeface="Inter"/>
              </a:rPr>
              <a:t>PHONE</a:t>
            </a:r>
          </a:p>
        </p:txBody>
      </p:sp>
      <p:sp>
        <p:nvSpPr>
          <p:cNvPr id="16" name="TextBox 15"/>
          <p:cNvSpPr txBox="1"/>
          <p:nvPr/>
        </p:nvSpPr>
        <p:spPr>
          <a:xfrm>
            <a:off x="2103120" y="3995928"/>
            <a:ext cx="5029200" cy="411480"/>
          </a:xfrm>
          <a:prstGeom prst="rect">
            <a:avLst/>
          </a:prstGeom>
          <a:noFill/>
        </p:spPr>
        <p:txBody>
          <a:bodyPr wrap="square" lIns="0" rIns="0" tIns="0" bIns="0" anchor="ctr"/>
          <a:lstStyle/>
          <a:p>
            <a:pPr algn="l">
              <a:lnSpc>
                <a:spcPct val="115000"/>
              </a:lnSpc>
            </a:pPr>
            <a:r>
              <a:rPr sz="1900" b="1">
                <a:solidFill>
                  <a:srgbClr val="1F2328"/>
                </a:solidFill>
                <a:latin typeface="Inter"/>
              </a:rPr>
              <a:t>(562) 751-4597</a:t>
            </a:r>
          </a:p>
        </p:txBody>
      </p:sp>
      <p:sp>
        <p:nvSpPr>
          <p:cNvPr id="17" name="TextBox 16"/>
          <p:cNvSpPr txBox="1"/>
          <p:nvPr/>
        </p:nvSpPr>
        <p:spPr>
          <a:xfrm>
            <a:off x="685800" y="4562856"/>
            <a:ext cx="1371600" cy="411480"/>
          </a:xfrm>
          <a:prstGeom prst="rect">
            <a:avLst/>
          </a:prstGeom>
          <a:noFill/>
        </p:spPr>
        <p:txBody>
          <a:bodyPr wrap="square" lIns="0" rIns="0" tIns="0" bIns="0" anchor="ctr"/>
          <a:lstStyle/>
          <a:p>
            <a:pPr algn="l">
              <a:lnSpc>
                <a:spcPct val="115000"/>
              </a:lnSpc>
            </a:pPr>
            <a:r>
              <a:rPr sz="1000" b="1">
                <a:solidFill>
                  <a:srgbClr val="59636E"/>
                </a:solidFill>
                <a:latin typeface="Inter"/>
              </a:rPr>
              <a:t>EMAIL</a:t>
            </a:r>
          </a:p>
        </p:txBody>
      </p:sp>
      <p:sp>
        <p:nvSpPr>
          <p:cNvPr id="18" name="TextBox 17"/>
          <p:cNvSpPr txBox="1"/>
          <p:nvPr/>
        </p:nvSpPr>
        <p:spPr>
          <a:xfrm>
            <a:off x="2103120" y="4562856"/>
            <a:ext cx="5029200" cy="411480"/>
          </a:xfrm>
          <a:prstGeom prst="rect">
            <a:avLst/>
          </a:prstGeom>
          <a:noFill/>
        </p:spPr>
        <p:txBody>
          <a:bodyPr wrap="square" lIns="0" rIns="0" tIns="0" bIns="0" anchor="ctr"/>
          <a:lstStyle/>
          <a:p>
            <a:pPr algn="l">
              <a:lnSpc>
                <a:spcPct val="115000"/>
              </a:lnSpc>
            </a:pPr>
            <a:r>
              <a:rPr sz="1900" b="1">
                <a:solidFill>
                  <a:srgbClr val="1F2328"/>
                </a:solidFill>
                <a:latin typeface="Inter"/>
              </a:rPr>
              <a:t>info@registermysite.com</a:t>
            </a:r>
          </a:p>
        </p:txBody>
      </p:sp>
      <p:sp>
        <p:nvSpPr>
          <p:cNvPr id="19" name="TextBox 18"/>
          <p:cNvSpPr txBox="1"/>
          <p:nvPr/>
        </p:nvSpPr>
        <p:spPr>
          <a:xfrm>
            <a:off x="685800" y="5129783"/>
            <a:ext cx="1371600" cy="411480"/>
          </a:xfrm>
          <a:prstGeom prst="rect">
            <a:avLst/>
          </a:prstGeom>
          <a:noFill/>
        </p:spPr>
        <p:txBody>
          <a:bodyPr wrap="square" lIns="0" rIns="0" tIns="0" bIns="0" anchor="ctr"/>
          <a:lstStyle/>
          <a:p>
            <a:pPr algn="l">
              <a:lnSpc>
                <a:spcPct val="115000"/>
              </a:lnSpc>
            </a:pPr>
            <a:r>
              <a:rPr sz="1000" b="1">
                <a:solidFill>
                  <a:srgbClr val="59636E"/>
                </a:solidFill>
                <a:latin typeface="Inter"/>
              </a:rPr>
              <a:t>IN PERSON</a:t>
            </a:r>
          </a:p>
        </p:txBody>
      </p:sp>
      <p:sp>
        <p:nvSpPr>
          <p:cNvPr id="20" name="TextBox 19"/>
          <p:cNvSpPr txBox="1"/>
          <p:nvPr/>
        </p:nvSpPr>
        <p:spPr>
          <a:xfrm>
            <a:off x="2103120" y="5129783"/>
            <a:ext cx="5029200" cy="411480"/>
          </a:xfrm>
          <a:prstGeom prst="rect">
            <a:avLst/>
          </a:prstGeom>
          <a:noFill/>
        </p:spPr>
        <p:txBody>
          <a:bodyPr wrap="square" lIns="0" rIns="0" tIns="0" bIns="0" anchor="ctr"/>
          <a:lstStyle/>
          <a:p>
            <a:pPr algn="l">
              <a:lnSpc>
                <a:spcPct val="115000"/>
              </a:lnSpc>
            </a:pPr>
            <a:r>
              <a:rPr sz="1900" b="1">
                <a:solidFill>
                  <a:srgbClr val="1F2328"/>
                </a:solidFill>
                <a:latin typeface="Inter"/>
              </a:rPr>
              <a:t>Los Angeles and Orange County</a:t>
            </a:r>
          </a:p>
        </p:txBody>
      </p:sp>
      <p:sp>
        <p:nvSpPr>
          <p:cNvPr id="21" name="Rounded Rectangle 20"/>
          <p:cNvSpPr/>
          <p:nvPr/>
        </p:nvSpPr>
        <p:spPr>
          <a:xfrm>
            <a:off x="7498079" y="1371600"/>
            <a:ext cx="4206240" cy="3840480"/>
          </a:xfrm>
          <a:prstGeom prst="roundRect">
            <a:avLst>
              <a:gd name="adj" fmla="val 6000"/>
            </a:avLst>
          </a:prstGeom>
          <a:solidFill>
            <a:srgbClr val="FFFFFF"/>
          </a:solidFill>
          <a:ln w="12700">
            <a:solidFill>
              <a:srgbClr val="D0D7DE"/>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Rounded Rectangle 21"/>
          <p:cNvSpPr/>
          <p:nvPr/>
        </p:nvSpPr>
        <p:spPr>
          <a:xfrm>
            <a:off x="7818119" y="1691640"/>
            <a:ext cx="548640" cy="548640"/>
          </a:xfrm>
          <a:prstGeom prst="roundRect">
            <a:avLst>
              <a:gd name="adj" fmla="val 22000"/>
            </a:avLst>
          </a:prstGeom>
          <a:solidFill>
            <a:srgbClr val="2563EB"/>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800" b="1">
                <a:solidFill>
                  <a:srgbClr val="FFFFFF"/>
                </a:solidFill>
                <a:latin typeface="Inter"/>
              </a:rPr>
              <a:t>HD</a:t>
            </a:r>
          </a:p>
        </p:txBody>
      </p:sp>
      <p:sp>
        <p:nvSpPr>
          <p:cNvPr id="23" name="TextBox 22"/>
          <p:cNvSpPr txBox="1"/>
          <p:nvPr/>
        </p:nvSpPr>
        <p:spPr>
          <a:xfrm>
            <a:off x="8503919" y="1719072"/>
            <a:ext cx="2651760" cy="502920"/>
          </a:xfrm>
          <a:prstGeom prst="rect">
            <a:avLst/>
          </a:prstGeom>
          <a:noFill/>
        </p:spPr>
        <p:txBody>
          <a:bodyPr wrap="square" lIns="0" rIns="0" tIns="0" bIns="0" anchor="ctr"/>
          <a:lstStyle/>
          <a:p>
            <a:pPr algn="l">
              <a:lnSpc>
                <a:spcPct val="115000"/>
              </a:lnSpc>
            </a:pPr>
            <a:r>
              <a:rPr sz="1600" b="1">
                <a:solidFill>
                  <a:srgbClr val="1F2328"/>
                </a:solidFill>
                <a:latin typeface="Inter"/>
              </a:rPr>
              <a:t>The tools</a:t>
            </a:r>
          </a:p>
        </p:txBody>
      </p:sp>
      <p:sp>
        <p:nvSpPr>
          <p:cNvPr id="24" name="TextBox 23"/>
          <p:cNvSpPr txBox="1"/>
          <p:nvPr/>
        </p:nvSpPr>
        <p:spPr>
          <a:xfrm>
            <a:off x="7818119" y="2468880"/>
            <a:ext cx="3657600" cy="228600"/>
          </a:xfrm>
          <a:prstGeom prst="rect">
            <a:avLst/>
          </a:prstGeom>
          <a:noFill/>
        </p:spPr>
        <p:txBody>
          <a:bodyPr wrap="square" lIns="0" rIns="0" tIns="0" bIns="0" anchor="t"/>
          <a:lstStyle/>
          <a:p>
            <a:pPr algn="l">
              <a:lnSpc>
                <a:spcPct val="115000"/>
              </a:lnSpc>
            </a:pPr>
            <a:r>
              <a:rPr sz="1000" b="1">
                <a:solidFill>
                  <a:srgbClr val="59636E"/>
                </a:solidFill>
                <a:latin typeface="Inter"/>
              </a:rPr>
              <a:t>HTML Studio</a:t>
            </a:r>
          </a:p>
        </p:txBody>
      </p:sp>
      <p:sp>
        <p:nvSpPr>
          <p:cNvPr id="25" name="TextBox 24"/>
          <p:cNvSpPr txBox="1"/>
          <p:nvPr/>
        </p:nvSpPr>
        <p:spPr>
          <a:xfrm>
            <a:off x="7818119" y="2697480"/>
            <a:ext cx="3657600" cy="274320"/>
          </a:xfrm>
          <a:prstGeom prst="rect">
            <a:avLst/>
          </a:prstGeom>
          <a:noFill/>
        </p:spPr>
        <p:txBody>
          <a:bodyPr wrap="square" lIns="0" rIns="0" tIns="0" bIns="0" anchor="t"/>
          <a:lstStyle/>
          <a:p>
            <a:pPr algn="l">
              <a:lnSpc>
                <a:spcPct val="115000"/>
              </a:lnSpc>
            </a:pPr>
            <a:r>
              <a:rPr sz="1200" b="1">
                <a:solidFill>
                  <a:srgbClr val="1D4ED8"/>
                </a:solidFill>
                <a:latin typeface="Inter"/>
              </a:rPr>
              <a:t>html-studio.registermysite.com</a:t>
            </a:r>
          </a:p>
        </p:txBody>
      </p:sp>
      <p:sp>
        <p:nvSpPr>
          <p:cNvPr id="26" name="TextBox 25"/>
          <p:cNvSpPr txBox="1"/>
          <p:nvPr/>
        </p:nvSpPr>
        <p:spPr>
          <a:xfrm>
            <a:off x="7818119" y="3127248"/>
            <a:ext cx="3657600" cy="228600"/>
          </a:xfrm>
          <a:prstGeom prst="rect">
            <a:avLst/>
          </a:prstGeom>
          <a:noFill/>
        </p:spPr>
        <p:txBody>
          <a:bodyPr wrap="square" lIns="0" rIns="0" tIns="0" bIns="0" anchor="t"/>
          <a:lstStyle/>
          <a:p>
            <a:pPr algn="l">
              <a:lnSpc>
                <a:spcPct val="115000"/>
              </a:lnSpc>
            </a:pPr>
            <a:r>
              <a:rPr sz="1000" b="1">
                <a:solidFill>
                  <a:srgbClr val="59636E"/>
                </a:solidFill>
                <a:latin typeface="Inter"/>
              </a:rPr>
              <a:t>Widget Studio</a:t>
            </a:r>
          </a:p>
        </p:txBody>
      </p:sp>
      <p:sp>
        <p:nvSpPr>
          <p:cNvPr id="27" name="TextBox 26"/>
          <p:cNvSpPr txBox="1"/>
          <p:nvPr/>
        </p:nvSpPr>
        <p:spPr>
          <a:xfrm>
            <a:off x="7818119" y="3355848"/>
            <a:ext cx="3657600" cy="274320"/>
          </a:xfrm>
          <a:prstGeom prst="rect">
            <a:avLst/>
          </a:prstGeom>
          <a:noFill/>
        </p:spPr>
        <p:txBody>
          <a:bodyPr wrap="square" lIns="0" rIns="0" tIns="0" bIns="0" anchor="t"/>
          <a:lstStyle/>
          <a:p>
            <a:pPr algn="l">
              <a:lnSpc>
                <a:spcPct val="115000"/>
              </a:lnSpc>
            </a:pPr>
            <a:r>
              <a:rPr sz="1200" b="1">
                <a:solidFill>
                  <a:srgbClr val="1D4ED8"/>
                </a:solidFill>
                <a:latin typeface="Inter"/>
              </a:rPr>
              <a:t>widget-studio.registermysite.com</a:t>
            </a:r>
          </a:p>
        </p:txBody>
      </p:sp>
      <p:sp>
        <p:nvSpPr>
          <p:cNvPr id="28" name="TextBox 27"/>
          <p:cNvSpPr txBox="1"/>
          <p:nvPr/>
        </p:nvSpPr>
        <p:spPr>
          <a:xfrm>
            <a:off x="7818119" y="3785616"/>
            <a:ext cx="3657600" cy="228600"/>
          </a:xfrm>
          <a:prstGeom prst="rect">
            <a:avLst/>
          </a:prstGeom>
          <a:noFill/>
        </p:spPr>
        <p:txBody>
          <a:bodyPr wrap="square" lIns="0" rIns="0" tIns="0" bIns="0" anchor="t"/>
          <a:lstStyle/>
          <a:p>
            <a:pPr algn="l">
              <a:lnSpc>
                <a:spcPct val="115000"/>
              </a:lnSpc>
            </a:pPr>
            <a:r>
              <a:rPr sz="1000" b="1">
                <a:solidFill>
                  <a:srgbClr val="59636E"/>
                </a:solidFill>
                <a:latin typeface="Inter"/>
              </a:rPr>
              <a:t>GitHub Desk</a:t>
            </a:r>
          </a:p>
        </p:txBody>
      </p:sp>
      <p:sp>
        <p:nvSpPr>
          <p:cNvPr id="29" name="TextBox 28"/>
          <p:cNvSpPr txBox="1"/>
          <p:nvPr/>
        </p:nvSpPr>
        <p:spPr>
          <a:xfrm>
            <a:off x="7818119" y="4014216"/>
            <a:ext cx="3657600" cy="274320"/>
          </a:xfrm>
          <a:prstGeom prst="rect">
            <a:avLst/>
          </a:prstGeom>
          <a:noFill/>
        </p:spPr>
        <p:txBody>
          <a:bodyPr wrap="square" lIns="0" rIns="0" tIns="0" bIns="0" anchor="t"/>
          <a:lstStyle/>
          <a:p>
            <a:pPr algn="l">
              <a:lnSpc>
                <a:spcPct val="115000"/>
              </a:lnSpc>
            </a:pPr>
            <a:r>
              <a:rPr sz="1200" b="1">
                <a:solidFill>
                  <a:srgbClr val="1D4ED8"/>
                </a:solidFill>
                <a:latin typeface="Inter"/>
              </a:rPr>
              <a:t>github.registermysite.com</a:t>
            </a:r>
          </a:p>
        </p:txBody>
      </p:sp>
      <p:sp>
        <p:nvSpPr>
          <p:cNvPr id="30" name="TextBox 29"/>
          <p:cNvSpPr txBox="1"/>
          <p:nvPr/>
        </p:nvSpPr>
        <p:spPr>
          <a:xfrm>
            <a:off x="7818119" y="4443984"/>
            <a:ext cx="3657600" cy="228600"/>
          </a:xfrm>
          <a:prstGeom prst="rect">
            <a:avLst/>
          </a:prstGeom>
          <a:noFill/>
        </p:spPr>
        <p:txBody>
          <a:bodyPr wrap="square" lIns="0" rIns="0" tIns="0" bIns="0" anchor="t"/>
          <a:lstStyle/>
          <a:p>
            <a:pPr algn="l">
              <a:lnSpc>
                <a:spcPct val="115000"/>
              </a:lnSpc>
            </a:pPr>
            <a:r>
              <a:rPr sz="1000" b="1">
                <a:solidFill>
                  <a:srgbClr val="59636E"/>
                </a:solidFill>
                <a:latin typeface="Inter"/>
              </a:rPr>
              <a:t>Demo account email</a:t>
            </a:r>
          </a:p>
        </p:txBody>
      </p:sp>
      <p:sp>
        <p:nvSpPr>
          <p:cNvPr id="31" name="TextBox 30"/>
          <p:cNvSpPr txBox="1"/>
          <p:nvPr/>
        </p:nvSpPr>
        <p:spPr>
          <a:xfrm>
            <a:off x="7818119" y="4672584"/>
            <a:ext cx="3657600" cy="274320"/>
          </a:xfrm>
          <a:prstGeom prst="rect">
            <a:avLst/>
          </a:prstGeom>
          <a:noFill/>
        </p:spPr>
        <p:txBody>
          <a:bodyPr wrap="square" lIns="0" rIns="0" tIns="0" bIns="0" anchor="t"/>
          <a:lstStyle/>
          <a:p>
            <a:pPr algn="l">
              <a:lnSpc>
                <a:spcPct val="115000"/>
              </a:lnSpc>
            </a:pPr>
            <a:r>
              <a:rPr sz="1000" b="1">
                <a:solidFill>
                  <a:srgbClr val="1D4ED8"/>
                </a:solidFill>
                <a:latin typeface="Inter"/>
              </a:rPr>
              <a:t>registermysite.com+github-desk-demo@gmail.com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