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This is EdgeTrack, version 1.2, at edgetrack dot registermysite dot com. It gives you a private dashboard, and a small tracker you paste into a page you already publish. We walked through it on the third of October, 2026, with a bakery page from HTML Studio. The signup card says isolated analytics workspaces on Cloudflare, and that other customers cannot see your data. This guide lives at registermysite dot com slash guides slash edgetrack-guide. I'll only describe what that walkthrough actually showed on the screen.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whole path, before we look at a screen. Create the account. Add the website. Copy the tracking snippet from Embed and Settings. Paste it into the custom embed in HTML Studio. Publish the page. Then read Overview, Real-time, Pages, Visitor Profiles, Engagement and Heatmaps, and Exit Analysis. A tip from these pictures: the signup card and the add-site dialog still show sample placeholders. You replace those with your own. On the analytics screens, Seed Demo Data sits in the header. This walkthrough did not press it. We'll take the steps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signup card at edgetrack dot registermysite dot com. The line under the name says isolated analytics workspaces on Cloudflare. Then it says, create an account to get a private dashboard and a drop-in tracker snippet. Other customers cannot see your data. Sign in is there, and Create account is the selected tab. We've marked that tab, and the Create workspace button. The four boxes are placeholders. Name. you at company dot com. A box that asks for eight or more characters. And workspace hyphen slug. Under them it says, Dashboard, your hyphen slug dot edgetrack dot registermysite dot com. This picture does not show a verification message, so we are not calling the account verified here.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Once you are in, the page title is Overview, and the corner says EdgeTrack version 1.2. The middle says, Loading analytics summary. Under that, if this stays empty, the API may require authentication or returned an error. That second line is on the screen, and we've marked it. We've also marked Add Site, beside Site workspace. This capture does not show a site name in that menu yet. The left nav reads Overview, Real-time, Pages, Visitor Profiles, Engagement and Heatmaps, Exit Analysis, Embed and Settings, and Interactive Test Sandbox. The footer says zero cookies required, and D one, plus D O, plus K V. We did not open the sandbox, and there is no picture of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Press Add Site, and this dialog opens. The title is Add New Website. Site Name still says My SaaS App. Domain still says app dot example dot com. Those are placeholders, and we've marked the name field. Cancel is beside Create Site, and we've marked Create Site. This picture does not show the bakery name typed in, so we won't pretend it does. On the later screens, the workspace menu reads Maple Street Bakery Studio Guide. The page that shows up in Pages is the Maple Street address on sites dot registermysite dot com. Replace the sample text before you press Create Site. There is no confirmation message in this capture.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Embed and Settings. This capture is titled Settings, and it says zero visitors live. The card is Embed Tracking Script. Add the lightweight code, under 8 kilobytes, inside the head tag. We've marked Copy Code. The site id is et underscore live underscore v p 9 x w 3 t i, and the file is tracker dot js. Under that, I P hashing with SHA 256 plus salt says Enabled. Honor Do Not Track and G P C says Active. Just left of this crop, the workspace reads Maple Street Bakery Studio Guide.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HTML Studio, the snippet went into the custom embed of the project that publishes the Maple Street page. This capture is that section. The list says custom hyphen embed. Column span is 12. We've marked EMBED HTML, and the box shows the same script and the same site id. Widget type says counter. The header still says Ready, and No project id. Live Preview shows the brand Maple Street Bakery, Demo. The hero starts with Freshly, and the window cuts the rest, so we won't read a full headline from this crop. This picture is not Export and deploy, so it does not show a zone or a slug. After publish, the walkthrough confirmed tracker dot js on the live page. There is no separate picture of that source.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Overview, with 7 D selected. The bar also has Today, 30 D, 90 D, Month, and Custom. The badge says 1 visitor live. Unique visitors, 1. Pageviews, 2, at 2.0 per visitor. Bounce rate, 0 percent. Average time, 17 seconds. Active visitors, 1. We've marked pageviews and bounce. The chart is one small point, not a trend. Top Pages cuts the address, with 2 pageviews, 1 unique, and 8 seconds. Direct slash None has one visit. Device Types and Geographic Locations sit below this crop, so those numbers are not shown. Seed Demo Data is in the header. We did not press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Real-time says 1 visitor live. The card reads 1, active visitors on site right now. A US flag shows 1, and the stream updates every 4 seconds. We've marked that count. Active pages truncates the address at maple hyphen s, with a badge that says 1 active. Four events are readable. Tab close or navigate at 6 52 and 30 seconds P M. A click on quote 0, at 6 52 and 25. Then Drinks, at 25 seconds. Then Desserts, at 25 seconds. We've marked Drinks. The addresses are cut off, and the card can scroll, so nothing below this picture is included.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Pages screen says zero visitors live. That is this capture, a moment after the overview that said one. The card is Page Level Analytics, and it says 1 URL tracked. The page address is written out. https, sites dot registermysite dot com, slash maple hyphen street hyphen bakery hyphen studio hyphen guide, slash. Pageviews, 2. Unique visitors, 1. Average time on page, 8 seconds. Average scroll depth, 13 percent. Exits, 1. We've marked the address and the pageview count. This is the same page the overview had to truncate. Nothing else is in the table. The rest of the screen under the row is empty, and we left it out of the crop so the row stays readable.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nav item is Visitor Profiles. The page title is Visitors, and this capture says zero visitors live. The card is Visitor Profiles and History, 1 visitor profile. We've marked the id. It reads v underscore j y 9 j k n b 4 u m u t 6 1 7 q m. Location, Wheaton, U S. Device and browser, Desktop, Chrome, Linux. Total visits, 1. Total pageviews, 2. Last seen, 10 slash 3 slash 2026, the day of this walk. The actions are View Timeline, and a red button that says Purge. We've marked Purge. The label is all this picture tells us about that button. Under the row, the screen is empty.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nav says Engagement and Heatmaps. The page title is Engagement, and this capture says zero visitors live. There is no painted heat map here, so we are not drawing spots. Scroll depth: at least 25 percent is 1 view, shown as 50 percent. At least 50, 75, and 100 percent are zero views. The product prints 1 views, with that plural. We've marked the 25 percent row. Top clicked elements. View Our Menu, an A tag, target hash menu, one click. A button whose text is 0, one click. Desserts, one. Drinks, one. The button rows show a dash, not a link. We've marked View Our Menu. That matches the clicks you can read on the real-time screen.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nav says Exit Analysis. The page title is Exits, and this capture says zero visitors live. Exit Behavior Types shows Tab Close underscore or underscore navigate, in gold, and 1 occurrence. We've marked that row. Top Exit Pages shows a truncated address, sites dot registermysite dot com slash mapl, with an ellipsis, and 1 exit. We've marked that too. That is the same kind of close or navigate event from the real-time stream. The address is cut off on this card, the way the overview cut off the page. The Pages screen is the one that writes the full Maple Street address. Under these two cards, the capture is empty.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would like a hand with this, you can reach us on the web at registermysite dot com. Call 562, 751, 4597. Or email info at registermysite dot com. We also meet in person in Los Angeles and Orange County. Those are the same details on the slide. EdgeTrack itself stays at edgetrack dot registermysite dot com, version 1.2, if you want to try the steps yourself. This guide stays at registermysite dot com slash guides slash edgetrack-guide. You can download the PowerPoint or the PDF from the More menu. Thanks for following the walkthrough.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This guide lives at https://registermysite.com/guides/edgetrack-guide/</a:t>
            </a:r>
          </a:p>
        </p:txBody>
      </p:sp>
      <p:sp>
        <p:nvSpPr>
          <p:cNvPr id="11" name="TextBox 10"/>
          <p:cNvSpPr txBox="1"/>
          <p:nvPr/>
        </p:nvSpPr>
        <p:spPr>
          <a:xfrm>
            <a:off x="365760" y="786384"/>
            <a:ext cx="6949440" cy="237744"/>
          </a:xfrm>
          <a:prstGeom prst="rect">
            <a:avLst/>
          </a:prstGeom>
          <a:noFill/>
        </p:spPr>
        <p:txBody>
          <a:bodyPr wrap="square" lIns="0" rIns="0" tIns="0" bIns="0" anchor="t"/>
          <a:lstStyle/>
          <a:p>
            <a:pPr algn="l">
              <a:lnSpc>
                <a:spcPct val="112000"/>
              </a:lnSpc>
            </a:pPr>
            <a:r>
              <a:rPr sz="1200" b="1">
                <a:solidFill>
                  <a:srgbClr val="2DD4BF"/>
                </a:solidFill>
                <a:latin typeface="Inter"/>
              </a:rPr>
              <a:t>REGISTERMYSITE  ·  CLIENT TRAINING</a:t>
            </a:r>
          </a:p>
        </p:txBody>
      </p:sp>
      <p:sp>
        <p:nvSpPr>
          <p:cNvPr id="12" name="TextBox 11"/>
          <p:cNvSpPr txBox="1"/>
          <p:nvPr/>
        </p:nvSpPr>
        <p:spPr>
          <a:xfrm>
            <a:off x="365760" y="1060704"/>
            <a:ext cx="6949440" cy="960120"/>
          </a:xfrm>
          <a:prstGeom prst="rect">
            <a:avLst/>
          </a:prstGeom>
          <a:noFill/>
        </p:spPr>
        <p:txBody>
          <a:bodyPr wrap="square" lIns="0" rIns="0" tIns="0" bIns="0" anchor="t"/>
          <a:lstStyle/>
          <a:p>
            <a:pPr algn="l">
              <a:lnSpc>
                <a:spcPct val="95000"/>
              </a:lnSpc>
            </a:pPr>
            <a:r>
              <a:rPr sz="4800" b="1">
                <a:solidFill>
                  <a:srgbClr val="F4F7FB"/>
                </a:solidFill>
                <a:latin typeface="Inter"/>
              </a:rPr>
              <a:t>EdgeTrack</a:t>
            </a:r>
          </a:p>
        </p:txBody>
      </p:sp>
      <p:sp>
        <p:nvSpPr>
          <p:cNvPr id="13" name="Rectangle 12"/>
          <p:cNvSpPr/>
          <p:nvPr/>
        </p:nvSpPr>
        <p:spPr>
          <a:xfrm>
            <a:off x="384048" y="2029968"/>
            <a:ext cx="1234440" cy="6400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TextBox 13"/>
          <p:cNvSpPr txBox="1"/>
          <p:nvPr/>
        </p:nvSpPr>
        <p:spPr>
          <a:xfrm>
            <a:off x="365760" y="2249424"/>
            <a:ext cx="6583680" cy="1097280"/>
          </a:xfrm>
          <a:prstGeom prst="rect">
            <a:avLst/>
          </a:prstGeom>
          <a:noFill/>
        </p:spPr>
        <p:txBody>
          <a:bodyPr wrap="square" lIns="0" rIns="0" tIns="0" bIns="0" anchor="t"/>
          <a:lstStyle/>
          <a:p>
            <a:pPr algn="l">
              <a:lnSpc>
                <a:spcPct val="112000"/>
              </a:lnSpc>
            </a:pPr>
            <a:r>
              <a:rPr sz="2000" b="0">
                <a:solidFill>
                  <a:srgbClr val="A7B1C2"/>
                </a:solidFill>
                <a:latin typeface="Inter"/>
              </a:rPr>
              <a:t>A private analytics workspace, and a small tracker you paste into a page you already publish.</a:t>
            </a:r>
          </a:p>
        </p:txBody>
      </p:sp>
      <p:sp>
        <p:nvSpPr>
          <p:cNvPr id="15" name="TextBox 14"/>
          <p:cNvSpPr txBox="1"/>
          <p:nvPr/>
        </p:nvSpPr>
        <p:spPr>
          <a:xfrm>
            <a:off x="365760" y="3520440"/>
            <a:ext cx="6583680" cy="822960"/>
          </a:xfrm>
          <a:prstGeom prst="rect">
            <a:avLst/>
          </a:prstGeom>
          <a:noFill/>
        </p:spPr>
        <p:txBody>
          <a:bodyPr wrap="square" lIns="0" rIns="0" tIns="0" bIns="0" anchor="t"/>
          <a:lstStyle/>
          <a:p>
            <a:pPr algn="l">
              <a:lnSpc>
                <a:spcPct val="115000"/>
              </a:lnSpc>
            </a:pPr>
            <a:r>
              <a:rPr sz="1500" b="0">
                <a:solidFill>
                  <a:srgbClr val="F4F7FB"/>
                </a:solidFill>
                <a:latin typeface="Inter"/>
              </a:rPr>
              <a:t>Walkthrough on 3 October 2026. EdgeTrack V1.2. The bakery page is the one this guide follows.</a:t>
            </a:r>
          </a:p>
        </p:txBody>
      </p:sp>
      <p:sp>
        <p:nvSpPr>
          <p:cNvPr id="16" name="Rounded Rectangle 15"/>
          <p:cNvSpPr/>
          <p:nvPr/>
        </p:nvSpPr>
        <p:spPr>
          <a:xfrm>
            <a:off x="365760" y="4480560"/>
            <a:ext cx="1046797"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Account</a:t>
            </a:r>
          </a:p>
        </p:txBody>
      </p:sp>
      <p:sp>
        <p:nvSpPr>
          <p:cNvPr id="17" name="Rounded Rectangle 16"/>
          <p:cNvSpPr/>
          <p:nvPr/>
        </p:nvSpPr>
        <p:spPr>
          <a:xfrm>
            <a:off x="1522285" y="4480560"/>
            <a:ext cx="988341"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Snippet</a:t>
            </a:r>
          </a:p>
        </p:txBody>
      </p:sp>
      <p:sp>
        <p:nvSpPr>
          <p:cNvPr id="18" name="Rounded Rectangle 17"/>
          <p:cNvSpPr/>
          <p:nvPr/>
        </p:nvSpPr>
        <p:spPr>
          <a:xfrm>
            <a:off x="2620355" y="4480560"/>
            <a:ext cx="964273"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Publish</a:t>
            </a:r>
          </a:p>
        </p:txBody>
      </p:sp>
      <p:sp>
        <p:nvSpPr>
          <p:cNvPr id="19" name="Rounded Rectangle 18"/>
          <p:cNvSpPr/>
          <p:nvPr/>
        </p:nvSpPr>
        <p:spPr>
          <a:xfrm>
            <a:off x="3694356" y="4480560"/>
            <a:ext cx="772112"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Read</a:t>
            </a:r>
          </a:p>
        </p:txBody>
      </p:sp>
      <p:sp>
        <p:nvSpPr>
          <p:cNvPr id="20" name="TextBox 19"/>
          <p:cNvSpPr txBox="1"/>
          <p:nvPr/>
        </p:nvSpPr>
        <p:spPr>
          <a:xfrm>
            <a:off x="365760" y="5010912"/>
            <a:ext cx="6583680" cy="502920"/>
          </a:xfrm>
          <a:prstGeom prst="rect">
            <a:avLst/>
          </a:prstGeom>
          <a:noFill/>
        </p:spPr>
        <p:txBody>
          <a:bodyPr wrap="square" lIns="0" rIns="0" tIns="0" bIns="0" anchor="t"/>
          <a:lstStyle/>
          <a:p>
            <a:pPr algn="l">
              <a:lnSpc>
                <a:spcPct val="112000"/>
              </a:lnSpc>
            </a:pPr>
            <a:r>
              <a:rPr sz="1400" b="0">
                <a:solidFill>
                  <a:srgbClr val="7E8A9C"/>
                </a:solidFill>
                <a:latin typeface="IBM Plex Mono"/>
              </a:rPr>
              <a:t>edgetrack.registermysite.com  ·  V1.2</a:t>
            </a:r>
          </a:p>
        </p:txBody>
      </p:sp>
      <p:sp>
        <p:nvSpPr>
          <p:cNvPr id="21" name="Rounded Rectangle 20"/>
          <p:cNvSpPr/>
          <p:nvPr/>
        </p:nvSpPr>
        <p:spPr>
          <a:xfrm>
            <a:off x="7452360" y="1097280"/>
            <a:ext cx="4343400" cy="416052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TextBox 21"/>
          <p:cNvSpPr txBox="1"/>
          <p:nvPr/>
        </p:nvSpPr>
        <p:spPr>
          <a:xfrm>
            <a:off x="7680960" y="1298448"/>
            <a:ext cx="3931920" cy="219456"/>
          </a:xfrm>
          <a:prstGeom prst="rect">
            <a:avLst/>
          </a:prstGeom>
          <a:noFill/>
        </p:spPr>
        <p:txBody>
          <a:bodyPr wrap="square" lIns="0" rIns="0" tIns="0" bIns="0" anchor="t"/>
          <a:lstStyle/>
          <a:p>
            <a:pPr algn="l">
              <a:lnSpc>
                <a:spcPct val="112000"/>
              </a:lnSpc>
            </a:pPr>
            <a:r>
              <a:rPr sz="1200" b="1">
                <a:solidFill>
                  <a:srgbClr val="2DD4BF"/>
                </a:solidFill>
                <a:latin typeface="Inter"/>
              </a:rPr>
              <a:t>WHAT THE CARD SAYS</a:t>
            </a:r>
          </a:p>
        </p:txBody>
      </p:sp>
      <p:sp>
        <p:nvSpPr>
          <p:cNvPr id="23" name="TextBox 22"/>
          <p:cNvSpPr txBox="1"/>
          <p:nvPr/>
        </p:nvSpPr>
        <p:spPr>
          <a:xfrm>
            <a:off x="7680960" y="1645920"/>
            <a:ext cx="3931920" cy="1371600"/>
          </a:xfrm>
          <a:prstGeom prst="rect">
            <a:avLst/>
          </a:prstGeom>
          <a:noFill/>
        </p:spPr>
        <p:txBody>
          <a:bodyPr wrap="square" lIns="0" rIns="0" tIns="0" bIns="0" anchor="t"/>
          <a:lstStyle/>
          <a:p>
            <a:pPr algn="l">
              <a:lnSpc>
                <a:spcPct val="110000"/>
              </a:lnSpc>
            </a:pPr>
            <a:r>
              <a:rPr sz="1600" b="1">
                <a:solidFill>
                  <a:srgbClr val="F4F7FB"/>
                </a:solidFill>
                <a:latin typeface="Inter"/>
              </a:rPr>
              <a:t>Isolated analytics workspaces on Cloudflare.</a:t>
            </a:r>
          </a:p>
        </p:txBody>
      </p:sp>
      <p:sp>
        <p:nvSpPr>
          <p:cNvPr id="24" name="TextBox 23"/>
          <p:cNvSpPr txBox="1"/>
          <p:nvPr/>
        </p:nvSpPr>
        <p:spPr>
          <a:xfrm>
            <a:off x="7680960" y="3017520"/>
            <a:ext cx="3931920" cy="1920240"/>
          </a:xfrm>
          <a:prstGeom prst="rect">
            <a:avLst/>
          </a:prstGeom>
          <a:noFill/>
        </p:spPr>
        <p:txBody>
          <a:bodyPr wrap="square" lIns="0" rIns="0" tIns="0" bIns="0" anchor="t"/>
          <a:lstStyle/>
          <a:p>
            <a:pPr algn="l">
              <a:lnSpc>
                <a:spcPct val="115000"/>
              </a:lnSpc>
            </a:pPr>
            <a:r>
              <a:rPr sz="1500" b="0">
                <a:solidFill>
                  <a:srgbClr val="A7B1C2"/>
                </a:solidFill>
                <a:latin typeface="Inter"/>
              </a:rPr>
              <a:t>A private dashboard, and a drop-in tracker snippet. Other customers cannot see your data.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2</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Order: account, add the site, copy the snippet, paste it into the HTML Studio custom embed, publish, then the analytics sections.</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SIX STEPS</a:t>
            </a:r>
          </a:p>
        </p:txBody>
      </p:sp>
      <p:sp>
        <p:nvSpPr>
          <p:cNvPr id="12" name="TextBox 11"/>
          <p:cNvSpPr txBox="1"/>
          <p:nvPr/>
        </p:nvSpPr>
        <p:spPr>
          <a:xfrm>
            <a:off x="329184" y="859536"/>
            <a:ext cx="10972800" cy="585216"/>
          </a:xfrm>
          <a:prstGeom prst="rect">
            <a:avLst/>
          </a:prstGeom>
          <a:noFill/>
        </p:spPr>
        <p:txBody>
          <a:bodyPr wrap="square" lIns="0" rIns="0" tIns="0" bIns="0" anchor="t"/>
          <a:lstStyle/>
          <a:p>
            <a:pPr algn="l">
              <a:lnSpc>
                <a:spcPct val="112000"/>
              </a:lnSpc>
            </a:pPr>
            <a:r>
              <a:rPr sz="3000" b="1">
                <a:solidFill>
                  <a:srgbClr val="F4F7FB"/>
                </a:solidFill>
                <a:latin typeface="Inter"/>
              </a:rPr>
              <a:t>The path, in order</a:t>
            </a:r>
          </a:p>
        </p:txBody>
      </p:sp>
      <p:sp>
        <p:nvSpPr>
          <p:cNvPr id="13" name="TextBox 12"/>
          <p:cNvSpPr txBox="1"/>
          <p:nvPr/>
        </p:nvSpPr>
        <p:spPr>
          <a:xfrm>
            <a:off x="329184" y="1389888"/>
            <a:ext cx="10972800" cy="329184"/>
          </a:xfrm>
          <a:prstGeom prst="rect">
            <a:avLst/>
          </a:prstGeom>
          <a:noFill/>
        </p:spPr>
        <p:txBody>
          <a:bodyPr wrap="square" lIns="0" rIns="0" tIns="0" bIns="0" anchor="t"/>
          <a:lstStyle/>
          <a:p>
            <a:pPr algn="l">
              <a:lnSpc>
                <a:spcPct val="112000"/>
              </a:lnSpc>
            </a:pPr>
            <a:r>
              <a:rPr sz="1400" b="0">
                <a:solidFill>
                  <a:srgbClr val="A7B1C2"/>
                </a:solidFill>
                <a:latin typeface="Inter"/>
              </a:rPr>
              <a:t>Account, the site, the snippet, the HTML Studio embed, publish, then the analytics sections.</a:t>
            </a:r>
          </a:p>
        </p:txBody>
      </p:sp>
      <p:sp>
        <p:nvSpPr>
          <p:cNvPr id="14" name="Rounded Rectangle 13"/>
          <p:cNvSpPr/>
          <p:nvPr/>
        </p:nvSpPr>
        <p:spPr>
          <a:xfrm>
            <a:off x="329184" y="1810512"/>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57200" y="1892807"/>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1</a:t>
            </a:r>
          </a:p>
        </p:txBody>
      </p:sp>
      <p:sp>
        <p:nvSpPr>
          <p:cNvPr id="16" name="TextBox 15"/>
          <p:cNvSpPr txBox="1"/>
          <p:nvPr/>
        </p:nvSpPr>
        <p:spPr>
          <a:xfrm>
            <a:off x="914400" y="1828800"/>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Create the account</a:t>
            </a:r>
          </a:p>
        </p:txBody>
      </p:sp>
      <p:sp>
        <p:nvSpPr>
          <p:cNvPr id="17" name="TextBox 16"/>
          <p:cNvSpPr txBox="1"/>
          <p:nvPr/>
        </p:nvSpPr>
        <p:spPr>
          <a:xfrm>
            <a:off x="4846320" y="1828800"/>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Create account is the selected tab.</a:t>
            </a:r>
          </a:p>
        </p:txBody>
      </p:sp>
      <p:sp>
        <p:nvSpPr>
          <p:cNvPr id="18" name="Rounded Rectangle 17"/>
          <p:cNvSpPr/>
          <p:nvPr/>
        </p:nvSpPr>
        <p:spPr>
          <a:xfrm>
            <a:off x="329184" y="2340864"/>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457200" y="2423160"/>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2</a:t>
            </a:r>
          </a:p>
        </p:txBody>
      </p:sp>
      <p:sp>
        <p:nvSpPr>
          <p:cNvPr id="20" name="TextBox 19"/>
          <p:cNvSpPr txBox="1"/>
          <p:nvPr/>
        </p:nvSpPr>
        <p:spPr>
          <a:xfrm>
            <a:off x="914400" y="2359152"/>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Add the website</a:t>
            </a:r>
          </a:p>
        </p:txBody>
      </p:sp>
      <p:sp>
        <p:nvSpPr>
          <p:cNvPr id="21" name="TextBox 20"/>
          <p:cNvSpPr txBox="1"/>
          <p:nvPr/>
        </p:nvSpPr>
        <p:spPr>
          <a:xfrm>
            <a:off x="4846320" y="2359152"/>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Add New Website. Sample text is still in the boxes.</a:t>
            </a:r>
          </a:p>
        </p:txBody>
      </p:sp>
      <p:sp>
        <p:nvSpPr>
          <p:cNvPr id="22" name="Rounded Rectangle 21"/>
          <p:cNvSpPr/>
          <p:nvPr/>
        </p:nvSpPr>
        <p:spPr>
          <a:xfrm>
            <a:off x="329184" y="2871216"/>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457200" y="2953512"/>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3</a:t>
            </a:r>
          </a:p>
        </p:txBody>
      </p:sp>
      <p:sp>
        <p:nvSpPr>
          <p:cNvPr id="24" name="TextBox 23"/>
          <p:cNvSpPr txBox="1"/>
          <p:nvPr/>
        </p:nvSpPr>
        <p:spPr>
          <a:xfrm>
            <a:off x="914400" y="2889504"/>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Copy the snippet</a:t>
            </a:r>
          </a:p>
        </p:txBody>
      </p:sp>
      <p:sp>
        <p:nvSpPr>
          <p:cNvPr id="25" name="TextBox 24"/>
          <p:cNvSpPr txBox="1"/>
          <p:nvPr/>
        </p:nvSpPr>
        <p:spPr>
          <a:xfrm>
            <a:off x="4846320" y="2889504"/>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Embed Tracking Script. Then Copy Code.</a:t>
            </a:r>
          </a:p>
        </p:txBody>
      </p:sp>
      <p:sp>
        <p:nvSpPr>
          <p:cNvPr id="26" name="Rounded Rectangle 25"/>
          <p:cNvSpPr/>
          <p:nvPr/>
        </p:nvSpPr>
        <p:spPr>
          <a:xfrm>
            <a:off x="329184" y="3401568"/>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57200" y="3483864"/>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4</a:t>
            </a:r>
          </a:p>
        </p:txBody>
      </p:sp>
      <p:sp>
        <p:nvSpPr>
          <p:cNvPr id="28" name="TextBox 27"/>
          <p:cNvSpPr txBox="1"/>
          <p:nvPr/>
        </p:nvSpPr>
        <p:spPr>
          <a:xfrm>
            <a:off x="914400" y="3419856"/>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Paste the embed</a:t>
            </a:r>
          </a:p>
        </p:txBody>
      </p:sp>
      <p:sp>
        <p:nvSpPr>
          <p:cNvPr id="29" name="TextBox 28"/>
          <p:cNvSpPr txBox="1"/>
          <p:nvPr/>
        </p:nvSpPr>
        <p:spPr>
          <a:xfrm>
            <a:off x="4846320" y="3419856"/>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HTML Studio, the custom-embed section.</a:t>
            </a:r>
          </a:p>
        </p:txBody>
      </p:sp>
      <p:sp>
        <p:nvSpPr>
          <p:cNvPr id="30" name="Rounded Rectangle 29"/>
          <p:cNvSpPr/>
          <p:nvPr/>
        </p:nvSpPr>
        <p:spPr>
          <a:xfrm>
            <a:off x="329184" y="3931920"/>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Oval 30"/>
          <p:cNvSpPr/>
          <p:nvPr/>
        </p:nvSpPr>
        <p:spPr>
          <a:xfrm>
            <a:off x="457200" y="4014215"/>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5</a:t>
            </a:r>
          </a:p>
        </p:txBody>
      </p:sp>
      <p:sp>
        <p:nvSpPr>
          <p:cNvPr id="32" name="TextBox 31"/>
          <p:cNvSpPr txBox="1"/>
          <p:nvPr/>
        </p:nvSpPr>
        <p:spPr>
          <a:xfrm>
            <a:off x="914400" y="3950207"/>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Publish the page</a:t>
            </a:r>
          </a:p>
        </p:txBody>
      </p:sp>
      <p:sp>
        <p:nvSpPr>
          <p:cNvPr id="33" name="TextBox 32"/>
          <p:cNvSpPr txBox="1"/>
          <p:nvPr/>
        </p:nvSpPr>
        <p:spPr>
          <a:xfrm>
            <a:off x="4846320" y="3950207"/>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Export and deploy, then Publish slug.</a:t>
            </a:r>
          </a:p>
        </p:txBody>
      </p:sp>
      <p:sp>
        <p:nvSpPr>
          <p:cNvPr id="34" name="Rounded Rectangle 33"/>
          <p:cNvSpPr/>
          <p:nvPr/>
        </p:nvSpPr>
        <p:spPr>
          <a:xfrm>
            <a:off x="329184" y="4462272"/>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57200" y="4544568"/>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6</a:t>
            </a:r>
          </a:p>
        </p:txBody>
      </p:sp>
      <p:sp>
        <p:nvSpPr>
          <p:cNvPr id="36" name="TextBox 35"/>
          <p:cNvSpPr txBox="1"/>
          <p:nvPr/>
        </p:nvSpPr>
        <p:spPr>
          <a:xfrm>
            <a:off x="914400" y="4480559"/>
            <a:ext cx="3931920" cy="438912"/>
          </a:xfrm>
          <a:prstGeom prst="rect">
            <a:avLst/>
          </a:prstGeom>
          <a:noFill/>
        </p:spPr>
        <p:txBody>
          <a:bodyPr wrap="square" lIns="0" rIns="0" tIns="0" bIns="0" anchor="ctr"/>
          <a:lstStyle/>
          <a:p>
            <a:pPr algn="l">
              <a:lnSpc>
                <a:spcPct val="112000"/>
              </a:lnSpc>
            </a:pPr>
            <a:r>
              <a:rPr sz="1500" b="1">
                <a:solidFill>
                  <a:srgbClr val="F4F7FB"/>
                </a:solidFill>
                <a:latin typeface="Inter"/>
              </a:rPr>
              <a:t>Read the sections</a:t>
            </a:r>
          </a:p>
        </p:txBody>
      </p:sp>
      <p:sp>
        <p:nvSpPr>
          <p:cNvPr id="37" name="TextBox 36"/>
          <p:cNvSpPr txBox="1"/>
          <p:nvPr/>
        </p:nvSpPr>
        <p:spPr>
          <a:xfrm>
            <a:off x="4846320" y="4480559"/>
            <a:ext cx="6766560" cy="438912"/>
          </a:xfrm>
          <a:prstGeom prst="rect">
            <a:avLst/>
          </a:prstGeom>
          <a:noFill/>
        </p:spPr>
        <p:txBody>
          <a:bodyPr wrap="square" lIns="0" rIns="0" tIns="0" bIns="0" anchor="ctr"/>
          <a:lstStyle/>
          <a:p>
            <a:pPr algn="l">
              <a:lnSpc>
                <a:spcPct val="112000"/>
              </a:lnSpc>
            </a:pPr>
            <a:r>
              <a:rPr sz="1400" b="0">
                <a:solidFill>
                  <a:srgbClr val="A7B1C2"/>
                </a:solidFill>
                <a:latin typeface="Inter"/>
              </a:rPr>
              <a:t>Overview through Exit Analysis.</a:t>
            </a:r>
          </a:p>
        </p:txBody>
      </p:sp>
      <p:sp>
        <p:nvSpPr>
          <p:cNvPr id="38" name="Rounded Rectangle 37"/>
          <p:cNvSpPr/>
          <p:nvPr/>
        </p:nvSpPr>
        <p:spPr>
          <a:xfrm>
            <a:off x="329184" y="5065776"/>
            <a:ext cx="11521440" cy="681857"/>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Rectangle 38"/>
          <p:cNvSpPr/>
          <p:nvPr/>
        </p:nvSpPr>
        <p:spPr>
          <a:xfrm>
            <a:off x="329184" y="5175504"/>
            <a:ext cx="64008" cy="462401"/>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Oval 39"/>
          <p:cNvSpPr/>
          <p:nvPr/>
        </p:nvSpPr>
        <p:spPr>
          <a:xfrm>
            <a:off x="539496" y="5175504"/>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1" name="Rectangle 40"/>
          <p:cNvSpPr/>
          <p:nvPr/>
        </p:nvSpPr>
        <p:spPr>
          <a:xfrm>
            <a:off x="585216" y="5340096"/>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2" name="Rectangle 41"/>
          <p:cNvSpPr/>
          <p:nvPr/>
        </p:nvSpPr>
        <p:spPr>
          <a:xfrm>
            <a:off x="594360" y="5394960"/>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3" name="Oval 42"/>
          <p:cNvSpPr/>
          <p:nvPr/>
        </p:nvSpPr>
        <p:spPr>
          <a:xfrm>
            <a:off x="626364" y="5230368"/>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4" name="TextBox 43"/>
          <p:cNvSpPr txBox="1"/>
          <p:nvPr/>
        </p:nvSpPr>
        <p:spPr>
          <a:xfrm>
            <a:off x="841248" y="5138928"/>
            <a:ext cx="1086307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45" name="TextBox 44"/>
          <p:cNvSpPr txBox="1"/>
          <p:nvPr/>
        </p:nvSpPr>
        <p:spPr>
          <a:xfrm>
            <a:off x="841248" y="5376672"/>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The signup card and the add-site dialog still show sample placeholders. Replace them with your own.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1 OF 6</a:t>
            </a:r>
            <a:r>
              <a:rPr sz="1100" b="0">
                <a:solidFill>
                  <a:srgbClr val="A7B1C2"/>
                </a:solidFill>
                <a:latin typeface="Inter"/>
              </a:rPr>
              <a:t>   ·   ACCOUNT</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3</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“Create an account to get a private dashboard and a drop-in tracker snippet. Other customers cannot see your data.”</a:t>
            </a:r>
          </a:p>
        </p:txBody>
      </p:sp>
      <p:sp>
        <p:nvSpPr>
          <p:cNvPr id="11" name="Rounded Rectangle 10"/>
          <p:cNvSpPr/>
          <p:nvPr/>
        </p:nvSpPr>
        <p:spPr>
          <a:xfrm>
            <a:off x="7017370" y="749808"/>
            <a:ext cx="4927436" cy="549203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6971650" y="694944"/>
            <a:ext cx="4927436" cy="5492038"/>
          </a:xfrm>
          <a:prstGeom prst="rect">
            <a:avLst/>
          </a:prstGeom>
          <a:ln w="12700">
            <a:solidFill>
              <a:srgbClr val="2A3344"/>
            </a:solidFill>
          </a:ln>
        </p:spPr>
      </p:pic>
      <p:sp>
        <p:nvSpPr>
          <p:cNvPr id="13" name="TextBox 12"/>
          <p:cNvSpPr txBox="1"/>
          <p:nvPr/>
        </p:nvSpPr>
        <p:spPr>
          <a:xfrm>
            <a:off x="292608" y="694944"/>
            <a:ext cx="6423010" cy="219456"/>
          </a:xfrm>
          <a:prstGeom prst="rect">
            <a:avLst/>
          </a:prstGeom>
          <a:noFill/>
        </p:spPr>
        <p:txBody>
          <a:bodyPr wrap="square" lIns="0" rIns="0" tIns="0" bIns="0" anchor="t"/>
          <a:lstStyle/>
          <a:p>
            <a:pPr algn="l">
              <a:lnSpc>
                <a:spcPct val="112000"/>
              </a:lnSpc>
            </a:pPr>
            <a:r>
              <a:rPr sz="1100" b="1">
                <a:solidFill>
                  <a:srgbClr val="2DD4BF"/>
                </a:solidFill>
                <a:latin typeface="Inter"/>
              </a:rPr>
              <a:t>SLIDE 3 OF 14</a:t>
            </a:r>
          </a:p>
        </p:txBody>
      </p:sp>
      <p:sp>
        <p:nvSpPr>
          <p:cNvPr id="14" name="TextBox 13"/>
          <p:cNvSpPr txBox="1"/>
          <p:nvPr/>
        </p:nvSpPr>
        <p:spPr>
          <a:xfrm>
            <a:off x="292608" y="950976"/>
            <a:ext cx="6423010" cy="479084"/>
          </a:xfrm>
          <a:prstGeom prst="rect">
            <a:avLst/>
          </a:prstGeom>
          <a:noFill/>
        </p:spPr>
        <p:txBody>
          <a:bodyPr wrap="square" lIns="0" rIns="0" tIns="0" bIns="0" anchor="t"/>
          <a:lstStyle/>
          <a:p>
            <a:pPr algn="l">
              <a:lnSpc>
                <a:spcPct val="98000"/>
              </a:lnSpc>
            </a:pPr>
            <a:r>
              <a:rPr sz="2800" b="1">
                <a:solidFill>
                  <a:srgbClr val="F4F7FB"/>
                </a:solidFill>
                <a:latin typeface="Inter"/>
              </a:rPr>
              <a:t>Create the workspace</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6258418" cy="614883"/>
          </a:xfrm>
          <a:prstGeom prst="rect">
            <a:avLst/>
          </a:prstGeom>
          <a:noFill/>
        </p:spPr>
        <p:txBody>
          <a:bodyPr wrap="square" lIns="0" rIns="0" tIns="0" bIns="0" anchor="t"/>
          <a:lstStyle/>
          <a:p>
            <a:pPr algn="l">
              <a:lnSpc>
                <a:spcPct val="112000"/>
              </a:lnSpc>
            </a:pPr>
            <a:r>
              <a:rPr sz="1400" b="0">
                <a:solidFill>
                  <a:srgbClr val="A7B1C2"/>
                </a:solidFill>
                <a:latin typeface="Inter"/>
              </a:rPr>
              <a:t>Create account is selected. The four boxes are still the sample placeholders.</a:t>
            </a:r>
          </a:p>
        </p:txBody>
      </p:sp>
      <p:sp>
        <p:nvSpPr>
          <p:cNvPr id="17" name="Rounded Rectangle 16"/>
          <p:cNvSpPr/>
          <p:nvPr/>
        </p:nvSpPr>
        <p:spPr>
          <a:xfrm>
            <a:off x="292608" y="2191247"/>
            <a:ext cx="6423010"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576464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5764642" cy="540755"/>
          </a:xfrm>
          <a:prstGeom prst="rect">
            <a:avLst/>
          </a:prstGeom>
          <a:noFill/>
        </p:spPr>
        <p:txBody>
          <a:bodyPr wrap="square" lIns="0" rIns="0" tIns="0" bIns="0" anchor="t"/>
          <a:lstStyle/>
          <a:p>
            <a:pPr algn="l">
              <a:lnSpc>
                <a:spcPct val="110000"/>
              </a:lnSpc>
            </a:pPr>
            <a:r>
              <a:rPr sz="1400" b="0">
                <a:solidFill>
                  <a:srgbClr val="F4F7FB"/>
                </a:solidFill>
                <a:latin typeface="Inter"/>
              </a:rPr>
              <a:t>Name, you@company.com, the eight-character box, and workspace-slug are placeholders on this card.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4</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“Loading analytics summary...” and “If this stays empty, the API may require authentication or returned an error.”</a:t>
            </a:r>
          </a:p>
        </p:txBody>
      </p:sp>
      <p:sp>
        <p:nvSpPr>
          <p:cNvPr id="11" name="Rounded Rectangle 10"/>
          <p:cNvSpPr/>
          <p:nvPr/>
        </p:nvSpPr>
        <p:spPr>
          <a:xfrm>
            <a:off x="4721047" y="749808"/>
            <a:ext cx="7223760" cy="266376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2663761"/>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4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The home screen</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Overview is still loading. The workspace menu does not show a site name yet.</a:t>
            </a:r>
          </a:p>
        </p:txBody>
      </p:sp>
      <p:sp>
        <p:nvSpPr>
          <p:cNvPr id="17" name="Rounded Rectangle 16"/>
          <p:cNvSpPr/>
          <p:nvPr/>
        </p:nvSpPr>
        <p:spPr>
          <a:xfrm>
            <a:off x="292608" y="2191247"/>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300975"/>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346695"/>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If this stays empty, the API may require authentication or returned an error.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2 OF 6</a:t>
            </a:r>
            <a:r>
              <a:rPr sz="1100" b="0">
                <a:solidFill>
                  <a:srgbClr val="A7B1C2"/>
                </a:solidFill>
                <a:latin typeface="Inter"/>
              </a:rPr>
              <a:t>   ·   ADD SITE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5</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Placeholders on this dialog: Site Name “My SaaS App”, Domain “app.example.com”. Buttons: Cancel and Create Site.</a:t>
            </a:r>
          </a:p>
        </p:txBody>
      </p:sp>
      <p:sp>
        <p:nvSpPr>
          <p:cNvPr id="11" name="Rounded Rectangle 10"/>
          <p:cNvSpPr/>
          <p:nvPr/>
        </p:nvSpPr>
        <p:spPr>
          <a:xfrm>
            <a:off x="4721047" y="749808"/>
            <a:ext cx="7223760" cy="5083386"/>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5083386"/>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5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Add a website</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The dialog is Add New Website. The fields still show the sample placeholders.</a:t>
            </a:r>
          </a:p>
        </p:txBody>
      </p:sp>
      <p:sp>
        <p:nvSpPr>
          <p:cNvPr id="17" name="Rounded Rectangle 16"/>
          <p:cNvSpPr/>
          <p:nvPr/>
        </p:nvSpPr>
        <p:spPr>
          <a:xfrm>
            <a:off x="292608" y="2191247"/>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My SaaS App and app.example.com are sample placeholders. They are not the bakery site.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6</a:t>
            </a:r>
            <a:r>
              <a:rPr sz="1100" b="0">
                <a:solidFill>
                  <a:srgbClr val="A7B1C2"/>
                </a:solidFill>
                <a:latin typeface="Inter"/>
              </a:rPr>
              <a:t>   ·   SNIPPET</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6</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“Add this lightweight (&lt; 8KB) tracking code inside your website's &lt;head&gt; tag to begin collecting privacy-conscious analytics instantly.”</a:t>
            </a:r>
          </a:p>
        </p:txBody>
      </p:sp>
      <p:sp>
        <p:nvSpPr>
          <p:cNvPr id="11" name="Rounded Rectangle 10"/>
          <p:cNvSpPr/>
          <p:nvPr/>
        </p:nvSpPr>
        <p:spPr>
          <a:xfrm>
            <a:off x="4721047" y="749808"/>
            <a:ext cx="7223760" cy="3583880"/>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583880"/>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6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Copy the snippet</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Settings. The embed card, the site id, and two privacy rows that are already on.</a:t>
            </a:r>
          </a:p>
        </p:txBody>
      </p:sp>
      <p:sp>
        <p:nvSpPr>
          <p:cNvPr id="17" name="Rounded Rectangle 16"/>
          <p:cNvSpPr/>
          <p:nvPr/>
        </p:nvSpPr>
        <p:spPr>
          <a:xfrm>
            <a:off x="292608" y="2191247"/>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Copy Code is the button. The card says the snippet is under 8KB and goes in the head tag.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6</a:t>
            </a:r>
            <a:r>
              <a:rPr sz="1100" b="0">
                <a:solidFill>
                  <a:srgbClr val="A7B1C2"/>
                </a:solidFill>
                <a:latin typeface="Inter"/>
              </a:rPr>
              <a:t>   ·   PASTE</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7</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EMBED HTML shows the tracker snippet. This capture does not show Export &amp; Deploy, so it does not show a zone or a slug. tracker.js was confirmed on the live page in the walkthrough.</a:t>
            </a:r>
          </a:p>
        </p:txBody>
      </p:sp>
      <p:sp>
        <p:nvSpPr>
          <p:cNvPr id="11" name="Rounded Rectangle 10"/>
          <p:cNvSpPr/>
          <p:nvPr/>
        </p:nvSpPr>
        <p:spPr>
          <a:xfrm>
            <a:off x="4721047" y="749808"/>
            <a:ext cx="7223760" cy="3115246"/>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115246"/>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7 OF 14</a:t>
            </a:r>
          </a:p>
        </p:txBody>
      </p:sp>
      <p:sp>
        <p:nvSpPr>
          <p:cNvPr id="14" name="TextBox 13"/>
          <p:cNvSpPr txBox="1"/>
          <p:nvPr/>
        </p:nvSpPr>
        <p:spPr>
          <a:xfrm>
            <a:off x="292608" y="950976"/>
            <a:ext cx="4126687" cy="447476"/>
          </a:xfrm>
          <a:prstGeom prst="rect">
            <a:avLst/>
          </a:prstGeom>
          <a:noFill/>
        </p:spPr>
        <p:txBody>
          <a:bodyPr wrap="square" lIns="0" rIns="0" tIns="0" bIns="0" anchor="t"/>
          <a:lstStyle/>
          <a:p>
            <a:pPr algn="l">
              <a:lnSpc>
                <a:spcPct val="98000"/>
              </a:lnSpc>
            </a:pPr>
            <a:r>
              <a:rPr sz="2600" b="1">
                <a:solidFill>
                  <a:srgbClr val="F4F7FB"/>
                </a:solidFill>
                <a:latin typeface="Inter"/>
              </a:rPr>
              <a:t>Paste it in HTML Studio</a:t>
            </a:r>
          </a:p>
        </p:txBody>
      </p:sp>
      <p:sp>
        <p:nvSpPr>
          <p:cNvPr id="15" name="Rectangle 14"/>
          <p:cNvSpPr/>
          <p:nvPr/>
        </p:nvSpPr>
        <p:spPr>
          <a:xfrm>
            <a:off x="292608" y="1489892"/>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53316"/>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snippet is in EMBED HTML, on the custom-embed section. This picture is not the publish dialog.</a:t>
            </a:r>
          </a:p>
        </p:txBody>
      </p:sp>
      <p:sp>
        <p:nvSpPr>
          <p:cNvPr id="17" name="Rounded Rectangle 16"/>
          <p:cNvSpPr/>
          <p:nvPr/>
        </p:nvSpPr>
        <p:spPr>
          <a:xfrm>
            <a:off x="292608" y="2421361"/>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31089"/>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531089"/>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576809"/>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494513"/>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732257"/>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The header still says Ready and No project id. This picture is the embed, not the publish dialog.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8</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7D. 1 visitors live. Unique visitors 1. Pageviews 2, 2.0 per visitor. Bounce 0%. Average time 17s. Active 1. Top page is truncated on screen. Direct / None, 1 visit.</a:t>
            </a:r>
          </a:p>
        </p:txBody>
      </p:sp>
      <p:sp>
        <p:nvSpPr>
          <p:cNvPr id="11" name="Rounded Rectangle 10"/>
          <p:cNvSpPr/>
          <p:nvPr/>
        </p:nvSpPr>
        <p:spPr>
          <a:xfrm>
            <a:off x="4721047" y="749808"/>
            <a:ext cx="7223760" cy="477384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4773841"/>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8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The 7 day overview</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7D is selected. One visitor, two pageviews, and a chart with a single small point.</a:t>
            </a:r>
          </a:p>
        </p:txBody>
      </p:sp>
      <p:sp>
        <p:nvSpPr>
          <p:cNvPr id="17" name="Rounded Rectangle 16"/>
          <p:cNvSpPr/>
          <p:nvPr/>
        </p:nvSpPr>
        <p:spPr>
          <a:xfrm>
            <a:off x="292608" y="2191247"/>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Seed Demo Data is in the header. This walkthrough did not press it. The chart is one small point, not a trend.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9</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“1 Active visitors on site right now.” US 1. “Live stream updates every 4s.” Events at 6:52:30 PM and 6:52:25 PM, as printed.</a:t>
            </a:r>
          </a:p>
        </p:txBody>
      </p:sp>
      <p:sp>
        <p:nvSpPr>
          <p:cNvPr id="11" name="Rounded Rectangle 10"/>
          <p:cNvSpPr/>
          <p:nvPr/>
        </p:nvSpPr>
        <p:spPr>
          <a:xfrm>
            <a:off x="4721047" y="749808"/>
            <a:ext cx="7223760" cy="4423853"/>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4423853"/>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9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Real-time</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One person on the site, a US flag, and four events you can read. The list can scroll.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10</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1 URLs tracked. https://sites.registermysite.com/maple-street-bakery-studio-guide/ — pageviews 2, unique visitors 1, avg time 8s, avg scroll depth 13%, exits 1.</a:t>
            </a:r>
          </a:p>
        </p:txBody>
      </p:sp>
      <p:sp>
        <p:nvSpPr>
          <p:cNvPr id="11" name="Rounded Rectangle 10"/>
          <p:cNvSpPr/>
          <p:nvPr/>
        </p:nvSpPr>
        <p:spPr>
          <a:xfrm>
            <a:off x="4721047" y="749808"/>
            <a:ext cx="7223760" cy="1693943"/>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693943"/>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10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Pages</a:t>
            </a:r>
          </a:p>
        </p:txBody>
      </p:sp>
      <p:sp>
        <p:nvSpPr>
          <p:cNvPr id="15" name="Rectangle 14"/>
          <p:cNvSpPr/>
          <p:nvPr/>
        </p:nvSpPr>
        <p:spPr>
          <a:xfrm>
            <a:off x="292608" y="1521500"/>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One URL, written out. Two pageviews, one unique visitor, eight seconds, 13 percent scroll, one exit.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1 visitor profile. Wheaton, US. Desktop · Chrome (Linux). Total visits 1. Total pageviews 2. Last seen 10/3/2026. Actions: View Timeline and Purge.</a:t>
            </a:r>
          </a:p>
        </p:txBody>
      </p:sp>
      <p:sp>
        <p:nvSpPr>
          <p:cNvPr id="11" name="Rounded Rectangle 10"/>
          <p:cNvSpPr/>
          <p:nvPr/>
        </p:nvSpPr>
        <p:spPr>
          <a:xfrm>
            <a:off x="4721047" y="749808"/>
            <a:ext cx="7223760" cy="176394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763941"/>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11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Visitor Profiles</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The page title is Visitors. One profile, last seen on 3 October 2026.</a:t>
            </a:r>
          </a:p>
        </p:txBody>
      </p:sp>
      <p:sp>
        <p:nvSpPr>
          <p:cNvPr id="17" name="Rounded Rectangle 16"/>
          <p:cNvSpPr/>
          <p:nvPr/>
        </p:nvSpPr>
        <p:spPr>
          <a:xfrm>
            <a:off x="292608" y="2191247"/>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300975"/>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346695"/>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Purge is the red button on this row. This capture does not say what it clears.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12</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Scrolled at least 25%: 1 views (50%). 50%, 75%, and 100%: 0 views (0%). Clicks: View Our Menu #menu, button “0”, Desserts, Drinks. One each.</a:t>
            </a:r>
          </a:p>
        </p:txBody>
      </p:sp>
      <p:sp>
        <p:nvSpPr>
          <p:cNvPr id="11" name="Rounded Rectangle 10"/>
          <p:cNvSpPr/>
          <p:nvPr/>
        </p:nvSpPr>
        <p:spPr>
          <a:xfrm>
            <a:off x="4721047" y="749808"/>
            <a:ext cx="7223760" cy="4283857"/>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4283857"/>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12 OF 14</a:t>
            </a:r>
          </a:p>
        </p:txBody>
      </p:sp>
      <p:sp>
        <p:nvSpPr>
          <p:cNvPr id="14" name="TextBox 13"/>
          <p:cNvSpPr txBox="1"/>
          <p:nvPr/>
        </p:nvSpPr>
        <p:spPr>
          <a:xfrm>
            <a:off x="292608" y="950976"/>
            <a:ext cx="4126687" cy="858377"/>
          </a:xfrm>
          <a:prstGeom prst="rect">
            <a:avLst/>
          </a:prstGeom>
          <a:noFill/>
        </p:spPr>
        <p:txBody>
          <a:bodyPr wrap="square" lIns="0" rIns="0" tIns="0" bIns="0" anchor="t"/>
          <a:lstStyle/>
          <a:p>
            <a:pPr algn="l">
              <a:lnSpc>
                <a:spcPct val="98000"/>
              </a:lnSpc>
            </a:pPr>
            <a:r>
              <a:rPr sz="2600" b="1">
                <a:solidFill>
                  <a:srgbClr val="F4F7FB"/>
                </a:solidFill>
                <a:latin typeface="Inter"/>
              </a:rPr>
              <a:t>Engagement &amp; Heatmaps</a:t>
            </a:r>
          </a:p>
        </p:txBody>
      </p:sp>
      <p:sp>
        <p:nvSpPr>
          <p:cNvPr id="15" name="Rectangle 14"/>
          <p:cNvSpPr/>
          <p:nvPr/>
        </p:nvSpPr>
        <p:spPr>
          <a:xfrm>
            <a:off x="292608" y="1900793"/>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864217"/>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nav name is Engagement and Heatmaps. This capture is a scroll funnel and a click table. No heat spots.</a:t>
            </a:r>
          </a:p>
        </p:txBody>
      </p:sp>
      <p:sp>
        <p:nvSpPr>
          <p:cNvPr id="17" name="Rounded Rectangle 16"/>
          <p:cNvSpPr/>
          <p:nvPr/>
        </p:nvSpPr>
        <p:spPr>
          <a:xfrm>
            <a:off x="292608" y="2832262"/>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941990"/>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941990"/>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3106582"/>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3161446"/>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996854"/>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905414"/>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3143158"/>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This screen does not draw heat spots. It shows the scroll funnel and the click table.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669280" y="73152"/>
            <a:ext cx="621792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6</a:t>
            </a:r>
            <a:r>
              <a:rPr sz="1100" b="0">
                <a:solidFill>
                  <a:srgbClr val="A7B1C2"/>
                </a:solidFill>
                <a:latin typeface="Inter"/>
              </a:rPr>
              <a:t>   ·   ANALYTICS</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13</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Tab Close_or_navigate — 1 occurrence. Top exit page https://sites.registermysite.com/mapl... — 1 exit.</a:t>
            </a:r>
          </a:p>
        </p:txBody>
      </p:sp>
      <p:sp>
        <p:nvSpPr>
          <p:cNvPr id="11" name="Rounded Rectangle 10"/>
          <p:cNvSpPr/>
          <p:nvPr/>
        </p:nvSpPr>
        <p:spPr>
          <a:xfrm>
            <a:off x="4721047" y="749808"/>
            <a:ext cx="7223760" cy="1623946"/>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623946"/>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13 OF 14</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Exit Analysis</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One exit behavior, and one exit page. Both counts are 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EdgeTrack</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14</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registermysite.com · (562) 751-4597 · info@registermysite.com · in person in Los Angeles and Orange County.</a:t>
            </a:r>
          </a:p>
        </p:txBody>
      </p:sp>
      <p:sp>
        <p:nvSpPr>
          <p:cNvPr id="11" name="TextBox 10"/>
          <p:cNvSpPr txBox="1"/>
          <p:nvPr/>
        </p:nvSpPr>
        <p:spPr>
          <a:xfrm>
            <a:off x="365760" y="786384"/>
            <a:ext cx="7315200" cy="219456"/>
          </a:xfrm>
          <a:prstGeom prst="rect">
            <a:avLst/>
          </a:prstGeom>
          <a:noFill/>
        </p:spPr>
        <p:txBody>
          <a:bodyPr wrap="square" lIns="0" rIns="0" tIns="0" bIns="0" anchor="t"/>
          <a:lstStyle/>
          <a:p>
            <a:pPr algn="l">
              <a:lnSpc>
                <a:spcPct val="112000"/>
              </a:lnSpc>
            </a:pPr>
            <a:r>
              <a:rPr sz="1200" b="1">
                <a:solidFill>
                  <a:srgbClr val="2DD4BF"/>
                </a:solidFill>
                <a:latin typeface="Inter"/>
              </a:rPr>
              <a:t>REGISTERMYSITE</a:t>
            </a:r>
          </a:p>
        </p:txBody>
      </p:sp>
      <p:sp>
        <p:nvSpPr>
          <p:cNvPr id="12" name="TextBox 11"/>
          <p:cNvSpPr txBox="1"/>
          <p:nvPr/>
        </p:nvSpPr>
        <p:spPr>
          <a:xfrm>
            <a:off x="365760" y="1060704"/>
            <a:ext cx="7315200" cy="777240"/>
          </a:xfrm>
          <a:prstGeom prst="rect">
            <a:avLst/>
          </a:prstGeom>
          <a:noFill/>
        </p:spPr>
        <p:txBody>
          <a:bodyPr wrap="square" lIns="0" rIns="0" tIns="0" bIns="0" anchor="t"/>
          <a:lstStyle/>
          <a:p>
            <a:pPr algn="l">
              <a:lnSpc>
                <a:spcPct val="112000"/>
              </a:lnSpc>
            </a:pPr>
            <a:r>
              <a:rPr sz="4000" b="1">
                <a:solidFill>
                  <a:srgbClr val="F4F7FB"/>
                </a:solidFill>
                <a:latin typeface="Inter"/>
              </a:rPr>
              <a:t>Contact</a:t>
            </a:r>
          </a:p>
        </p:txBody>
      </p:sp>
      <p:sp>
        <p:nvSpPr>
          <p:cNvPr id="13" name="TextBox 12"/>
          <p:cNvSpPr txBox="1"/>
          <p:nvPr/>
        </p:nvSpPr>
        <p:spPr>
          <a:xfrm>
            <a:off x="365760" y="1783080"/>
            <a:ext cx="5852160" cy="731520"/>
          </a:xfrm>
          <a:prstGeom prst="rect">
            <a:avLst/>
          </a:prstGeom>
          <a:noFill/>
        </p:spPr>
        <p:txBody>
          <a:bodyPr wrap="square" lIns="0" rIns="0" tIns="0" bIns="0" anchor="t"/>
          <a:lstStyle/>
          <a:p>
            <a:pPr algn="l">
              <a:lnSpc>
                <a:spcPct val="115000"/>
              </a:lnSpc>
            </a:pPr>
            <a:r>
              <a:rPr sz="1600" b="0">
                <a:solidFill>
                  <a:srgbClr val="A7B1C2"/>
                </a:solidFill>
                <a:latin typeface="Inter"/>
              </a:rPr>
              <a:t>If you want a hand with the snippet, or with reading the first numbers, start here.</a:t>
            </a:r>
          </a:p>
        </p:txBody>
      </p:sp>
      <p:sp>
        <p:nvSpPr>
          <p:cNvPr id="14" name="Rounded Rectangle 13"/>
          <p:cNvSpPr/>
          <p:nvPr/>
        </p:nvSpPr>
        <p:spPr>
          <a:xfrm>
            <a:off x="365760" y="2697480"/>
            <a:ext cx="6675120" cy="306324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621792" y="2880360"/>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WEB</a:t>
            </a:r>
          </a:p>
        </p:txBody>
      </p:sp>
      <p:sp>
        <p:nvSpPr>
          <p:cNvPr id="16" name="TextBox 15"/>
          <p:cNvSpPr txBox="1"/>
          <p:nvPr/>
        </p:nvSpPr>
        <p:spPr>
          <a:xfrm>
            <a:off x="621792" y="3081528"/>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registermysite.com</a:t>
            </a:r>
          </a:p>
        </p:txBody>
      </p:sp>
      <p:sp>
        <p:nvSpPr>
          <p:cNvPr id="17" name="TextBox 16"/>
          <p:cNvSpPr txBox="1"/>
          <p:nvPr/>
        </p:nvSpPr>
        <p:spPr>
          <a:xfrm>
            <a:off x="621792" y="3557015"/>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PHONE</a:t>
            </a:r>
          </a:p>
        </p:txBody>
      </p:sp>
      <p:sp>
        <p:nvSpPr>
          <p:cNvPr id="18" name="TextBox 17"/>
          <p:cNvSpPr txBox="1"/>
          <p:nvPr/>
        </p:nvSpPr>
        <p:spPr>
          <a:xfrm>
            <a:off x="621792" y="3758183"/>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(562) 751-4597</a:t>
            </a:r>
          </a:p>
        </p:txBody>
      </p:sp>
      <p:sp>
        <p:nvSpPr>
          <p:cNvPr id="19" name="TextBox 18"/>
          <p:cNvSpPr txBox="1"/>
          <p:nvPr/>
        </p:nvSpPr>
        <p:spPr>
          <a:xfrm>
            <a:off x="621792" y="4233672"/>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EMAIL</a:t>
            </a:r>
          </a:p>
        </p:txBody>
      </p:sp>
      <p:sp>
        <p:nvSpPr>
          <p:cNvPr id="20" name="TextBox 19"/>
          <p:cNvSpPr txBox="1"/>
          <p:nvPr/>
        </p:nvSpPr>
        <p:spPr>
          <a:xfrm>
            <a:off x="621792" y="4434840"/>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info@registermysite.com</a:t>
            </a:r>
          </a:p>
        </p:txBody>
      </p:sp>
      <p:sp>
        <p:nvSpPr>
          <p:cNvPr id="21" name="TextBox 20"/>
          <p:cNvSpPr txBox="1"/>
          <p:nvPr/>
        </p:nvSpPr>
        <p:spPr>
          <a:xfrm>
            <a:off x="621792" y="4910328"/>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IN PERSON</a:t>
            </a:r>
          </a:p>
        </p:txBody>
      </p:sp>
      <p:sp>
        <p:nvSpPr>
          <p:cNvPr id="22" name="TextBox 21"/>
          <p:cNvSpPr txBox="1"/>
          <p:nvPr/>
        </p:nvSpPr>
        <p:spPr>
          <a:xfrm>
            <a:off x="621792" y="5111496"/>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Los Angeles and Orange County</a:t>
            </a:r>
          </a:p>
        </p:txBody>
      </p:sp>
      <p:sp>
        <p:nvSpPr>
          <p:cNvPr id="23" name="Rounded Rectangle 22"/>
          <p:cNvSpPr/>
          <p:nvPr/>
        </p:nvSpPr>
        <p:spPr>
          <a:xfrm>
            <a:off x="7360920" y="2697480"/>
            <a:ext cx="4434840" cy="3063240"/>
          </a:xfrm>
          <a:prstGeom prst="roundRect">
            <a:avLst>
              <a:gd name="adj" fmla="val 6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7589520" y="2880360"/>
            <a:ext cx="4023360" cy="219456"/>
          </a:xfrm>
          <a:prstGeom prst="rect">
            <a:avLst/>
          </a:prstGeom>
          <a:noFill/>
        </p:spPr>
        <p:txBody>
          <a:bodyPr wrap="square" lIns="0" rIns="0" tIns="0" bIns="0" anchor="t"/>
          <a:lstStyle/>
          <a:p>
            <a:pPr algn="l">
              <a:lnSpc>
                <a:spcPct val="112000"/>
              </a:lnSpc>
            </a:pPr>
            <a:r>
              <a:rPr sz="1200" b="1">
                <a:solidFill>
                  <a:srgbClr val="2DD4BF"/>
                </a:solidFill>
                <a:latin typeface="Inter"/>
              </a:rPr>
              <a:t>EDGETRACK</a:t>
            </a:r>
          </a:p>
        </p:txBody>
      </p:sp>
      <p:sp>
        <p:nvSpPr>
          <p:cNvPr id="25" name="TextBox 24"/>
          <p:cNvSpPr txBox="1"/>
          <p:nvPr/>
        </p:nvSpPr>
        <p:spPr>
          <a:xfrm>
            <a:off x="7589520" y="3200400"/>
            <a:ext cx="4023360" cy="1051560"/>
          </a:xfrm>
          <a:prstGeom prst="rect">
            <a:avLst/>
          </a:prstGeom>
          <a:noFill/>
        </p:spPr>
        <p:txBody>
          <a:bodyPr wrap="square" lIns="0" rIns="0" tIns="0" bIns="0" anchor="t"/>
          <a:lstStyle/>
          <a:p>
            <a:pPr algn="l">
              <a:lnSpc>
                <a:spcPct val="112000"/>
              </a:lnSpc>
            </a:pPr>
            <a:r>
              <a:rPr sz="1600" b="1">
                <a:solidFill>
                  <a:srgbClr val="F4F7FB"/>
                </a:solidFill>
                <a:latin typeface="IBM Plex Mono"/>
              </a:rPr>
              <a:t>edgetrack.registermysite.com</a:t>
            </a:r>
          </a:p>
        </p:txBody>
      </p:sp>
      <p:sp>
        <p:nvSpPr>
          <p:cNvPr id="26" name="TextBox 25"/>
          <p:cNvSpPr txBox="1"/>
          <p:nvPr/>
        </p:nvSpPr>
        <p:spPr>
          <a:xfrm>
            <a:off x="7589520" y="4434840"/>
            <a:ext cx="4023360" cy="1051560"/>
          </a:xfrm>
          <a:prstGeom prst="rect">
            <a:avLst/>
          </a:prstGeom>
          <a:noFill/>
        </p:spPr>
        <p:txBody>
          <a:bodyPr wrap="square" lIns="0" rIns="0" tIns="0" bIns="0" anchor="t"/>
          <a:lstStyle/>
          <a:p>
            <a:pPr algn="l">
              <a:lnSpc>
                <a:spcPct val="115000"/>
              </a:lnSpc>
            </a:pPr>
            <a:r>
              <a:rPr sz="1400" b="0">
                <a:solidFill>
                  <a:srgbClr val="A7B1C2"/>
                </a:solidFill>
                <a:latin typeface="Inter"/>
              </a:rPr>
              <a:t>EdgeTrack V1.2. The tracker snippet lives on Embed and Settings.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