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 everyone, thanks for joining. Today I'll show you EdgeForm, one of our RegisterMySite tools. It lets you put a contact or order form on your website, and every time someone fills it out, you get an email. No mailbox setup, no coding. Everything in this guide comes from a real demo we built. The business is Maple Street Bakery, and it's made up, so please don't try to order a cake. On the right is the finished form on a live web page, and below it is the email that landed in our inbox a few seconds after we pressed send.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what is EdgeForm? It's a form for your website that emails you every message. Four ideas. One, you describe the form you want in plain words in the form studio, and publish it. Two, you pick the email address where submissions should go. Three, you copy the embed code and paste it into any web page. And four, every submission is emailed to you and also listed in your dashboard. The home page sums it up nicely: describe the form, point it at an inbox. You'll notice the site header says EdgeForms with an s. It's the same product.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the whole trip on one slide. We sign up, create a form by describing it, and style it to match the business. We check a few settings, like which inbox gets the emails. Then we copy the embed code, paste it into a page in HTML Studio, and publish that page. Finally we submit a test ourselves and look at the result in our email and in the dashboard. The little bar at the bottom of each slide shows where we are. Every screen you'll see is a real screenshot from our demo account.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one is signing up. Go to forms dot registermysite dot com and click Sign up. Fill in three things: your name, which can be your business name, your email, and a password. Then click Create account. When we did this there was no code to type and no confirmation email, and no payment details. It took us straight to the dashboard. Keep your password somewhere safe, like a password manager.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Whenever you come back, sign in at the login page with the same email and password. You land on Your forms, which is your inbox of forms. A brand-new account says No forms yet, with a Create a form button. The New form button at the top does the same thing any time. Both open the form studio, which is our next step.</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two, create your form. The studio works like a chat. In the box at the bottom, describe the form you want in plain words. We asked for a cake order form with name, email, phone, pickup date, cake size and a message. Click Send. Your request appears in the conversation, and the studio replies in code. You don't need to read that code. Now, full honesty: in our test the reply only had colors, not the list of fields, and the studio said the model did not return a fields array. We tried twice and got the same thing. So EdgeForm used its standard contact form, with name, email and message. That's still a perfectly good contact form, and it's what we used for the rest of this guide. We've reported this to the EdgeForm team.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Still in the studio, look at the Publish panel on the right. Number one, give the form a name. Ours is Maple Street Bakery, Demo, Cake Orders. Two, the destination email. This is the address that gets an email every time someone fills out the form, so use an inbox you really check. Three, click Create form endpoint. Four, the word Published means it worked. And five, you get a preview of the form underneath. Ours has the three standard fields: name, email and message.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three is making it look like your business. Go to Your forms and click Open next to your form. Under Appearance: one, pick a font. We chose Nunito, the same friendly font the bakery site uses. Two, the button label. Ours says Send my request. Three, the colors: background, text, accent, the fill inside each box, and the button. We used the bakery's cream and warm orange. Four, question order lets you move questions up or down. There's no button here to add new questions, just to reorder them. Five, the preview shows your changes. Six, click Save appearance, and you'll see Saved, Embed rebuilt, which means your embed code now includes the new look.</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four, a few settings that matter. Number one, the destination email. Every new submission gets emailed here. Two, the reply-to field. We left it set to email, which means when the notification arrives and you click Reply, you're replying straight to the customer. Three, allowed origins. This says which websites may use your form. We put in our site's address, so nobody can copy the form onto another site and flood you. Four, redirect after submit is optional. Leave it blank and people see EdgeForm's Message received page. There's also a hidden spam trap built into the form that people never see, and a Pause button if you ever want to stop new submissions. One heads-up from our test: once you set allowed origins, the dashboard's own test preview gets blocked with Origin is not allowed for this form. That's the lock doing its job. Just test on your real page instead.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five, get the embed code. Scroll down on your form's page to HTML embed. Number one, that box holds your whole form, its look and its questions. Two, click Copy embed and the button changes to Copied. Three, Copy endpoint copies just the web address the form sends to, which is handy if a web designer is building the form by hand. Four, there's a Script or iframe embed box. In our test it was empty, and its copy button copied nothing, so use the HTML embed. At the bottom left is a simplified look at what's inside. You don't need to understand it, just paste it. And if you change the style later, copy it again so your page gets the new look.</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six, put the form on your website. We used HTML Studio, our website builder. Open your page and click Add New Section at the bottom of the list on the left. A menu of section types pops up. Choose Custom Embed, under Media. It says paste widget or embed HTML, which is exactly what we have. You'll also see a Contact Form section, in the grey box. That's HTML Studio's own form. We used Custom Embed so we get the EdgeForm we just set up, with our inbox, our settings and our dashboard.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new section shows up in the list on the left. We dragged ours just above the footer, so the form sits near the bottom of the page. Give it a name you'll recognize. Ours is EdgeForm, Cake order form. Then paste the code you copied into the Embed HTML box. You can also pick colors for just this section. We used the bakery's cream so the form blends in. And on the right, the live preview shows your form right away, with the fonts and colors we chose in EdgeForm.</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seven, go live. Click Export and Deploy at the top right of HTML Studio. Give the project a name, and pick a slug, which is the last part of your web address. Ours is maple street bakery edgeform demo. When it says Slug is available, nobody else is using it. Click Publish slug, and a moment later you'll see Live at, followed by your page's address. That's it, the page with your form is on the internet.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it is on the real page. The title, then name, email and message, and our orange Send my request button. The address is on the slide if you'd like to try it. And here's the good news: the embed code isn't tied to HTML Studio. Anywhere you can paste HTML, the form works. That includes static hosting like Cloudflare Pages, Netlify and GitHub Pages, and site builders that let you add custom HTML. Just remember to add that site's address to allowed origins in your form settings.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eight, test it yourself before your customers do. First, we tried sending it empty. The browser stopped us with Please fill out this field, because every question is required. Then we filled it out with made-up details: the name Jamie Demo, a test email address, and a pretend order for an eight-inch vanilla birthday cake, clearly marked as a test. Then we clicked Send my request.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After sending, the customer lands on EdgeForm's confirmation page. It says Message received, and that the note is in the owner's inbox and queued for email. It's clear and reassuring, but it's EdgeForm's page, and it has no link back to your website. If you'd rather keep people on your own site, make a simple thank-you page there and put its address in Redirect after submit in your form settings. We left it blank for this demo, so this is what you get by default.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nine, check your dashboard. On Your forms, the count went up to one submission. Open the form and scroll to Recent submissions. You'll see when it came in, 6:59 in the morning, a few seconds after we clicked send, and Mail sent, meaning the email notification went out. There's a Resend button to send the email again and a Raw button to peek at the details. Now, some honest notes from our test. The name, email and message columns stayed blank, even though the submission was saved. Raw showed an empty pair of brackets. And Download CSV opened the EdgeForm home page instead of a spreadsheet. We've reported all three. Until they're fixed, your email notification is the full record of every message, which brings us to the inbox.</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here's the payoff. Every submission arrives in your inbox as an email. The subject tells you which form it came from. It comes from EdgeForms, and the reply-to is the customer's email, so you just hit Reply to answer them. Ours arrived about eight seconds after we clicked send. Inside are all the answers: name, email and the message. One note on this picture: it's a faithful rendering of the real email, which we fetched from our Gmail inbox, not a screenshot of the Gmail screen itself.</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few tips. Use an inbox you check every day, and consider a Gmail filter or label so form emails stand out. Keep the reply-to field set to email so you can just hit Reply. Lock the form to your site with allowed origins. After any change, send yourself a test from the live page and check your inbox. If you restyle the form, save, copy the embed again and paste it into HTML Studio. And if you want to take a break from submissions, use Pause rather than Delete, so your form is still there when you're ready.</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are the real messages and issues we ran into. The model did not return a fields array means the studio didn't build your custom questions, so EdgeForm publishes the standard name, email and message form. You can try again or just use the standard form. The reminder about asking for fields first is shown next to Publish, and it's fine if the standard form is all you need. Origin is not allowed for this form showed up when we tried the test preview in the dashboard. That's the allowed origins lock, so test on your live page. Please fill out this field is the browser telling a customer they skipped a question. And in the dashboard, the blank columns and the CSV download didn't work in our test, so rely on your email notifications for now. If you get stuck, call or email us.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recap. Sign up with your name, email and password. Create your form by describing it in the studio, and publish it. Style it with your font, colors and button label. Check the settings: your inbox, reply-to and allowed origins. Copy the embed code, add a Custom Embed section in HTML Studio and paste it in. Publish the page with Export and Deploy. Send yourself a test, and check the email and your dashboard. That's it. Once it's set up, every message from your website lands right in your inbox.</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That's it from me. If you'd like help, we're happy to set up your form with you, style it to match your brand, and get it onto your website. You can find us at registermysite dot com, call 562 751 4597, or email info at registermysite dot com. We also meet in person across LA and Orange County. On the right is the live demo page, where you can see the form on a real website, plus the addresses for EdgeForm and HTML Studio. If you try the demo form, please only send test messages, since the bakery is made up. Thanks so much for your time. Happy to take any questions.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9" Type="http://schemas.openxmlformats.org/officeDocument/2006/relationships/image" Target="../media/image16.png"/><Relationship Id="rId10" Type="http://schemas.openxmlformats.org/officeDocument/2006/relationships/image" Target="../media/image17.png"/><Relationship Id="rId11" Type="http://schemas.openxmlformats.org/officeDocument/2006/relationships/image" Target="../media/image9.png"/><Relationship Id="rId1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7.png"/><Relationship Id="rId4" Type="http://schemas.openxmlformats.org/officeDocument/2006/relationships/image" Target="../media/image19.png"/><Relationship Id="rId5" Type="http://schemas.openxmlformats.org/officeDocument/2006/relationships/image" Target="../media/image28.png"/><Relationship Id="rId6" Type="http://schemas.openxmlformats.org/officeDocument/2006/relationships/image" Target="../media/image23.png"/><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31.png"/><Relationship Id="rId4" Type="http://schemas.openxmlformats.org/officeDocument/2006/relationships/image" Target="../media/image30.png"/><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3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35.png"/><Relationship Id="rId4" Type="http://schemas.openxmlformats.org/officeDocument/2006/relationships/image" Target="../media/image1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8.png"/><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38.png"/><Relationship Id="rId4" Type="http://schemas.openxmlformats.org/officeDocument/2006/relationships/image" Target="../media/image3.png"/><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39.png"/><Relationship Id="rId4" Type="http://schemas.openxmlformats.org/officeDocument/2006/relationships/image" Target="../media/image30.png"/><Relationship Id="rId5" Type="http://schemas.openxmlformats.org/officeDocument/2006/relationships/image" Target="../media/image23.png"/><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23.png"/><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4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17.png"/><Relationship Id="rId7" Type="http://schemas.openxmlformats.org/officeDocument/2006/relationships/image" Target="../media/image14.png"/><Relationship Id="rId8" Type="http://schemas.openxmlformats.org/officeDocument/2006/relationships/image" Target="../media/image28.png"/><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46.png"/><Relationship Id="rId4" Type="http://schemas.openxmlformats.org/officeDocument/2006/relationships/image" Target="../media/image23.png"/><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notesSlide" Target="../notesSlides/notesSlide2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title.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566928"/>
            <a:ext cx="5486400" cy="411480"/>
          </a:xfrm>
          <a:prstGeom prst="rect">
            <a:avLst/>
          </a:prstGeom>
          <a:noFill/>
        </p:spPr>
        <p:txBody>
          <a:bodyPr wrap="square" lIns="0" rIns="0" tIns="0" bIns="0" anchor="ctr">
            <a:spAutoFit/>
          </a:bodyPr>
          <a:lstStyle/>
          <a:p>
            <a:pPr algn="l"/>
            <a:r>
              <a:rPr sz="2200" b="1" i="0" spc="-50">
                <a:solidFill>
                  <a:srgbClr val="E8EAED"/>
                </a:solidFill>
                <a:latin typeface="Noto Sans"/>
              </a:rPr>
              <a:t>EdgeForm</a:t>
            </a:r>
            <a:r>
              <a:rPr sz="1000" b="0" i="0" spc="180">
                <a:solidFill>
                  <a:srgbClr val="8B919A"/>
                </a:solidFill>
                <a:latin typeface="Noto Sans"/>
              </a:rPr>
              <a:t>   REGISTERMYSITE</a:t>
            </a:r>
          </a:p>
        </p:txBody>
      </p:sp>
      <p:sp>
        <p:nvSpPr>
          <p:cNvPr id="4" name="Rounded Rectangle 3"/>
          <p:cNvSpPr/>
          <p:nvPr/>
        </p:nvSpPr>
        <p:spPr>
          <a:xfrm>
            <a:off x="548640" y="1783080"/>
            <a:ext cx="2387772"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48640" y="1783080"/>
            <a:ext cx="2387772" cy="274320"/>
          </a:xfrm>
          <a:prstGeom prst="rect">
            <a:avLst/>
          </a:prstGeom>
          <a:noFill/>
        </p:spPr>
        <p:txBody>
          <a:bodyPr wrap="square" lIns="0" rIns="0" tIns="0" bIns="0" anchor="ctr">
            <a:spAutoFit/>
          </a:bodyPr>
          <a:lstStyle/>
          <a:p>
            <a:pPr algn="ctr"/>
            <a:r>
              <a:rPr sz="1050" b="0" i="0">
                <a:solidFill>
                  <a:srgbClr val="5EEAD4"/>
                </a:solidFill>
                <a:latin typeface="Noto Sans"/>
              </a:rPr>
              <a:t>Client guide · step by step</a:t>
            </a:r>
          </a:p>
        </p:txBody>
      </p:sp>
      <p:sp>
        <p:nvSpPr>
          <p:cNvPr id="6" name="TextBox 5"/>
          <p:cNvSpPr txBox="1"/>
          <p:nvPr/>
        </p:nvSpPr>
        <p:spPr>
          <a:xfrm>
            <a:off x="548640" y="2240280"/>
            <a:ext cx="6309360" cy="2011680"/>
          </a:xfrm>
          <a:prstGeom prst="rect">
            <a:avLst/>
          </a:prstGeom>
          <a:noFill/>
        </p:spPr>
        <p:txBody>
          <a:bodyPr wrap="square" lIns="0" rIns="0" tIns="0" bIns="0" anchor="t">
            <a:spAutoFit/>
          </a:bodyPr>
          <a:lstStyle/>
          <a:p>
            <a:pPr algn="l">
              <a:lnSpc>
                <a:spcPct val="92000"/>
              </a:lnSpc>
            </a:pPr>
            <a:r>
              <a:rPr sz="4200" b="1" i="0" spc="-100">
                <a:solidFill>
                  <a:srgbClr val="E8EAED"/>
                </a:solidFill>
                <a:latin typeface="Noto Sans"/>
              </a:rPr>
              <a:t>Get website form submissions straight to your inbox</a:t>
            </a:r>
          </a:p>
        </p:txBody>
      </p:sp>
      <p:sp>
        <p:nvSpPr>
          <p:cNvPr id="7" name="TextBox 6"/>
          <p:cNvSpPr txBox="1"/>
          <p:nvPr/>
        </p:nvSpPr>
        <p:spPr>
          <a:xfrm>
            <a:off x="548640" y="4160520"/>
            <a:ext cx="5760720" cy="822960"/>
          </a:xfrm>
          <a:prstGeom prst="rect">
            <a:avLst/>
          </a:prstGeom>
          <a:noFill/>
        </p:spPr>
        <p:txBody>
          <a:bodyPr wrap="square" lIns="0" rIns="0" tIns="0" bIns="0" anchor="t">
            <a:spAutoFit/>
          </a:bodyPr>
          <a:lstStyle/>
          <a:p>
            <a:pPr algn="l">
              <a:lnSpc>
                <a:spcPct val="112000"/>
              </a:lnSpc>
            </a:pPr>
            <a:r>
              <a:rPr sz="1550" b="1" i="0">
                <a:solidFill>
                  <a:srgbClr val="5EEAD4"/>
                </a:solidFill>
                <a:latin typeface="Noto Sans"/>
              </a:rPr>
              <a:t>EdgeForm, </a:t>
            </a:r>
            <a:r>
              <a:rPr sz="1550" b="0" i="1">
                <a:solidFill>
                  <a:srgbClr val="E8EAED"/>
                </a:solidFill>
                <a:latin typeface="Noto Sans"/>
              </a:rPr>
              <a:t>the elite form submission platform. </a:t>
            </a:r>
            <a:r>
              <a:rPr sz="1550" b="0" i="0">
                <a:solidFill>
                  <a:srgbClr val="C3C8CF"/>
                </a:solidFill>
                <a:latin typeface="Noto Sans"/>
              </a:rPr>
              <a:t>Build a form, put it on your site, and every message lands in your email.</a:t>
            </a:r>
          </a:p>
        </p:txBody>
      </p:sp>
      <p:sp>
        <p:nvSpPr>
          <p:cNvPr id="8" name="Rounded Rectangle 7"/>
          <p:cNvSpPr/>
          <p:nvPr/>
        </p:nvSpPr>
        <p:spPr>
          <a:xfrm>
            <a:off x="548640" y="5349240"/>
            <a:ext cx="5577840" cy="475488"/>
          </a:xfrm>
          <a:prstGeom prst="roundRect">
            <a:avLst>
              <a:gd name="adj" fmla="val 50000"/>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ic_croissant_5eead4.png"/>
          <p:cNvPicPr>
            <a:picLocks noChangeAspect="1"/>
          </p:cNvPicPr>
          <p:nvPr/>
        </p:nvPicPr>
        <p:blipFill>
          <a:blip r:embed="rId3"/>
          <a:stretch>
            <a:fillRect/>
          </a:stretch>
        </p:blipFill>
        <p:spPr>
          <a:xfrm>
            <a:off x="713232" y="5431536"/>
            <a:ext cx="310896" cy="310896"/>
          </a:xfrm>
          <a:prstGeom prst="rect">
            <a:avLst/>
          </a:prstGeom>
        </p:spPr>
      </p:pic>
      <p:sp>
        <p:nvSpPr>
          <p:cNvPr id="10" name="TextBox 9"/>
          <p:cNvSpPr txBox="1"/>
          <p:nvPr/>
        </p:nvSpPr>
        <p:spPr>
          <a:xfrm>
            <a:off x="1115568" y="5349240"/>
            <a:ext cx="4937760" cy="475488"/>
          </a:xfrm>
          <a:prstGeom prst="rect">
            <a:avLst/>
          </a:prstGeom>
          <a:noFill/>
        </p:spPr>
        <p:txBody>
          <a:bodyPr wrap="square" lIns="0" rIns="0" tIns="0" bIns="0" anchor="ctr">
            <a:spAutoFit/>
          </a:bodyPr>
          <a:lstStyle/>
          <a:p>
            <a:pPr algn="l"/>
            <a:r>
              <a:rPr sz="1150" b="1" i="0">
                <a:solidFill>
                  <a:srgbClr val="5EEAD4"/>
                </a:solidFill>
                <a:latin typeface="Noto Sans"/>
              </a:rPr>
              <a:t>Demo business: </a:t>
            </a:r>
            <a:r>
              <a:rPr sz="1150" b="0" i="0">
                <a:solidFill>
                  <a:srgbClr val="C3C8CF"/>
                </a:solidFill>
                <a:latin typeface="Noto Sans"/>
              </a:rPr>
              <a:t>Maple Street Bakery (Demo) is made up.</a:t>
            </a:r>
          </a:p>
        </p:txBody>
      </p:sp>
      <p:sp>
        <p:nvSpPr>
          <p:cNvPr id="11" name="Rounded Rectangle 10"/>
          <p:cNvSpPr/>
          <p:nvPr/>
        </p:nvSpPr>
        <p:spPr>
          <a:xfrm>
            <a:off x="6708267" y="438912"/>
            <a:ext cx="4139946" cy="3968496"/>
          </a:xfrm>
          <a:prstGeom prst="roundRect">
            <a:avLst>
              <a:gd name="adj" fmla="val 2764"/>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Picture 11" descr="e04_live_form_filled_340_120_585_560.png"/>
          <p:cNvPicPr>
            <a:picLocks noChangeAspect="1"/>
          </p:cNvPicPr>
          <p:nvPr/>
        </p:nvPicPr>
        <p:blipFill>
          <a:blip r:embed="rId4"/>
          <a:stretch>
            <a:fillRect/>
          </a:stretch>
        </p:blipFill>
        <p:spPr>
          <a:xfrm>
            <a:off x="6772275" y="502920"/>
            <a:ext cx="4011930" cy="3840480"/>
          </a:xfrm>
          <a:prstGeom prst="rect">
            <a:avLst/>
          </a:prstGeom>
        </p:spPr>
      </p:pic>
      <p:sp>
        <p:nvSpPr>
          <p:cNvPr id="13" name="Rounded Rectangle 12"/>
          <p:cNvSpPr/>
          <p:nvPr/>
        </p:nvSpPr>
        <p:spPr>
          <a:xfrm>
            <a:off x="7969376" y="4142231"/>
            <a:ext cx="3720845" cy="2002536"/>
          </a:xfrm>
          <a:prstGeom prst="roundRect">
            <a:avLst>
              <a:gd name="adj" fmla="val 5479"/>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4" name="Picture 13" descr="g01_email_rendering_200_180_690_360.png"/>
          <p:cNvPicPr>
            <a:picLocks noChangeAspect="1"/>
          </p:cNvPicPr>
          <p:nvPr/>
        </p:nvPicPr>
        <p:blipFill>
          <a:blip r:embed="rId5"/>
          <a:stretch>
            <a:fillRect/>
          </a:stretch>
        </p:blipFill>
        <p:spPr>
          <a:xfrm>
            <a:off x="8033385" y="4206240"/>
            <a:ext cx="3592829" cy="1874519"/>
          </a:xfrm>
          <a:prstGeom prst="rect">
            <a:avLst/>
          </a:prstGeom>
        </p:spPr>
      </p:pic>
      <p:sp>
        <p:nvSpPr>
          <p:cNvPr id="15" name="Rounded Rectangle 14"/>
          <p:cNvSpPr/>
          <p:nvPr/>
        </p:nvSpPr>
        <p:spPr>
          <a:xfrm>
            <a:off x="6967728" y="4983480"/>
            <a:ext cx="868680"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967728" y="4983480"/>
            <a:ext cx="868680" cy="274320"/>
          </a:xfrm>
          <a:prstGeom prst="rect">
            <a:avLst/>
          </a:prstGeom>
          <a:noFill/>
        </p:spPr>
        <p:txBody>
          <a:bodyPr wrap="square" lIns="0" rIns="0" tIns="0" bIns="0" anchor="ctr">
            <a:spAutoFit/>
          </a:bodyPr>
          <a:lstStyle/>
          <a:p>
            <a:pPr algn="ctr"/>
            <a:r>
              <a:rPr sz="1000" b="0" i="0">
                <a:solidFill>
                  <a:srgbClr val="5EEAD4"/>
                </a:solidFill>
                <a:latin typeface="IBM Plex Mono"/>
              </a:rPr>
              <a:t>→ inbox</a:t>
            </a:r>
          </a:p>
        </p:txBody>
      </p:sp>
      <p:sp>
        <p:nvSpPr>
          <p:cNvPr id="17" name="Rectangle 16"/>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19" name="TextBox 18"/>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1627632"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1627632" cy="274320"/>
          </a:xfrm>
          <a:prstGeom prst="rect">
            <a:avLst/>
          </a:prstGeom>
          <a:noFill/>
        </p:spPr>
        <p:txBody>
          <a:bodyPr wrap="square" lIns="0" rIns="0" tIns="0" bIns="0" anchor="ctr">
            <a:spAutoFit/>
          </a:bodyPr>
          <a:lstStyle/>
          <a:p>
            <a:pPr algn="ctr"/>
            <a:r>
              <a:rPr sz="1050" b="0" i="0">
                <a:solidFill>
                  <a:srgbClr val="5EEAD4"/>
                </a:solidFill>
                <a:latin typeface="IBM Plex Mono"/>
              </a:rPr>
              <a:t>What EdgeForm is</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A website form that emails you every message</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548640" y="1600200"/>
            <a:ext cx="2834640" cy="2011680"/>
          </a:xfrm>
          <a:prstGeom prst="roundRect">
            <a:avLst>
              <a:gd name="adj" fmla="val 6363"/>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13232" y="1600200"/>
            <a:ext cx="822960" cy="45720"/>
          </a:xfrm>
          <a:prstGeom prst="rect">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ic_wand-sparkles_5eead4.png"/>
          <p:cNvPicPr>
            <a:picLocks noChangeAspect="1"/>
          </p:cNvPicPr>
          <p:nvPr/>
        </p:nvPicPr>
        <p:blipFill>
          <a:blip r:embed="rId3"/>
          <a:stretch>
            <a:fillRect/>
          </a:stretch>
        </p:blipFill>
        <p:spPr>
          <a:xfrm>
            <a:off x="777240" y="1892807"/>
            <a:ext cx="420624" cy="420624"/>
          </a:xfrm>
          <a:prstGeom prst="rect">
            <a:avLst/>
          </a:prstGeom>
        </p:spPr>
      </p:pic>
      <p:sp>
        <p:nvSpPr>
          <p:cNvPr id="10" name="TextBox 9"/>
          <p:cNvSpPr txBox="1"/>
          <p:nvPr/>
        </p:nvSpPr>
        <p:spPr>
          <a:xfrm>
            <a:off x="777240" y="2468880"/>
            <a:ext cx="2468880" cy="320040"/>
          </a:xfrm>
          <a:prstGeom prst="rect">
            <a:avLst/>
          </a:prstGeom>
          <a:noFill/>
        </p:spPr>
        <p:txBody>
          <a:bodyPr wrap="square" lIns="0" rIns="0" tIns="0" bIns="0" anchor="t">
            <a:spAutoFit/>
          </a:bodyPr>
          <a:lstStyle/>
          <a:p>
            <a:pPr algn="l"/>
            <a:r>
              <a:rPr sz="1500" b="1" i="0">
                <a:solidFill>
                  <a:srgbClr val="E8EAED"/>
                </a:solidFill>
                <a:latin typeface="Noto Sans"/>
              </a:rPr>
              <a:t>Describe it</a:t>
            </a:r>
          </a:p>
        </p:txBody>
      </p:sp>
      <p:sp>
        <p:nvSpPr>
          <p:cNvPr id="11" name="TextBox 10"/>
          <p:cNvSpPr txBox="1"/>
          <p:nvPr/>
        </p:nvSpPr>
        <p:spPr>
          <a:xfrm>
            <a:off x="777240" y="2825496"/>
            <a:ext cx="2423160" cy="731520"/>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Tell the form studio what you need in plain words, then publish.</a:t>
            </a:r>
          </a:p>
        </p:txBody>
      </p:sp>
      <p:sp>
        <p:nvSpPr>
          <p:cNvPr id="12" name="Rounded Rectangle 11"/>
          <p:cNvSpPr/>
          <p:nvPr/>
        </p:nvSpPr>
        <p:spPr>
          <a:xfrm>
            <a:off x="3566160" y="1600200"/>
            <a:ext cx="2834640" cy="2011680"/>
          </a:xfrm>
          <a:prstGeom prst="roundRect">
            <a:avLst>
              <a:gd name="adj" fmla="val 6363"/>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3730752" y="1600200"/>
            <a:ext cx="822960" cy="45720"/>
          </a:xfrm>
          <a:prstGeom prst="rect">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4" name="Picture 13" descr="ic_mail_5eead4.png"/>
          <p:cNvPicPr>
            <a:picLocks noChangeAspect="1"/>
          </p:cNvPicPr>
          <p:nvPr/>
        </p:nvPicPr>
        <p:blipFill>
          <a:blip r:embed="rId4"/>
          <a:stretch>
            <a:fillRect/>
          </a:stretch>
        </p:blipFill>
        <p:spPr>
          <a:xfrm>
            <a:off x="3794760" y="1892807"/>
            <a:ext cx="420624" cy="420624"/>
          </a:xfrm>
          <a:prstGeom prst="rect">
            <a:avLst/>
          </a:prstGeom>
        </p:spPr>
      </p:pic>
      <p:sp>
        <p:nvSpPr>
          <p:cNvPr id="15" name="TextBox 14"/>
          <p:cNvSpPr txBox="1"/>
          <p:nvPr/>
        </p:nvSpPr>
        <p:spPr>
          <a:xfrm>
            <a:off x="3794760" y="2468880"/>
            <a:ext cx="2468880" cy="320040"/>
          </a:xfrm>
          <a:prstGeom prst="rect">
            <a:avLst/>
          </a:prstGeom>
          <a:noFill/>
        </p:spPr>
        <p:txBody>
          <a:bodyPr wrap="square" lIns="0" rIns="0" tIns="0" bIns="0" anchor="t">
            <a:spAutoFit/>
          </a:bodyPr>
          <a:lstStyle/>
          <a:p>
            <a:pPr algn="l"/>
            <a:r>
              <a:rPr sz="1500" b="1" i="0">
                <a:solidFill>
                  <a:srgbClr val="E8EAED"/>
                </a:solidFill>
                <a:latin typeface="Noto Sans"/>
              </a:rPr>
              <a:t>Pick your inbox</a:t>
            </a:r>
          </a:p>
        </p:txBody>
      </p:sp>
      <p:sp>
        <p:nvSpPr>
          <p:cNvPr id="16" name="TextBox 15"/>
          <p:cNvSpPr txBox="1"/>
          <p:nvPr/>
        </p:nvSpPr>
        <p:spPr>
          <a:xfrm>
            <a:off x="3794760" y="2825496"/>
            <a:ext cx="2423160" cy="731520"/>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Choose the email address that gets each new submission.</a:t>
            </a:r>
          </a:p>
        </p:txBody>
      </p:sp>
      <p:sp>
        <p:nvSpPr>
          <p:cNvPr id="17" name="Rounded Rectangle 16"/>
          <p:cNvSpPr/>
          <p:nvPr/>
        </p:nvSpPr>
        <p:spPr>
          <a:xfrm>
            <a:off x="548640" y="3840480"/>
            <a:ext cx="2834640" cy="2011680"/>
          </a:xfrm>
          <a:prstGeom prst="roundRect">
            <a:avLst>
              <a:gd name="adj" fmla="val 6363"/>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713232" y="3840480"/>
            <a:ext cx="822960" cy="45720"/>
          </a:xfrm>
          <a:prstGeom prst="rect">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Picture 18" descr="ic_code-xml_5eead4.png"/>
          <p:cNvPicPr>
            <a:picLocks noChangeAspect="1"/>
          </p:cNvPicPr>
          <p:nvPr/>
        </p:nvPicPr>
        <p:blipFill>
          <a:blip r:embed="rId5"/>
          <a:stretch>
            <a:fillRect/>
          </a:stretch>
        </p:blipFill>
        <p:spPr>
          <a:xfrm>
            <a:off x="777240" y="4133088"/>
            <a:ext cx="420624" cy="420624"/>
          </a:xfrm>
          <a:prstGeom prst="rect">
            <a:avLst/>
          </a:prstGeom>
        </p:spPr>
      </p:pic>
      <p:sp>
        <p:nvSpPr>
          <p:cNvPr id="20" name="TextBox 19"/>
          <p:cNvSpPr txBox="1"/>
          <p:nvPr/>
        </p:nvSpPr>
        <p:spPr>
          <a:xfrm>
            <a:off x="777240" y="4709160"/>
            <a:ext cx="2468880" cy="320040"/>
          </a:xfrm>
          <a:prstGeom prst="rect">
            <a:avLst/>
          </a:prstGeom>
          <a:noFill/>
        </p:spPr>
        <p:txBody>
          <a:bodyPr wrap="square" lIns="0" rIns="0" tIns="0" bIns="0" anchor="t">
            <a:spAutoFit/>
          </a:bodyPr>
          <a:lstStyle/>
          <a:p>
            <a:pPr algn="l"/>
            <a:r>
              <a:rPr sz="1500" b="1" i="0">
                <a:solidFill>
                  <a:srgbClr val="E8EAED"/>
                </a:solidFill>
                <a:latin typeface="Noto Sans"/>
              </a:rPr>
              <a:t>Paste it anywhere</a:t>
            </a:r>
          </a:p>
        </p:txBody>
      </p:sp>
      <p:sp>
        <p:nvSpPr>
          <p:cNvPr id="21" name="TextBox 20"/>
          <p:cNvSpPr txBox="1"/>
          <p:nvPr/>
        </p:nvSpPr>
        <p:spPr>
          <a:xfrm>
            <a:off x="777240" y="5065776"/>
            <a:ext cx="2423160" cy="731520"/>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Copy the embed code and paste it into any web page.</a:t>
            </a:r>
          </a:p>
        </p:txBody>
      </p:sp>
      <p:sp>
        <p:nvSpPr>
          <p:cNvPr id="22" name="Rounded Rectangle 21"/>
          <p:cNvSpPr/>
          <p:nvPr/>
        </p:nvSpPr>
        <p:spPr>
          <a:xfrm>
            <a:off x="3566160" y="3840480"/>
            <a:ext cx="2834640" cy="2011680"/>
          </a:xfrm>
          <a:prstGeom prst="roundRect">
            <a:avLst>
              <a:gd name="adj" fmla="val 6363"/>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ectangle 22"/>
          <p:cNvSpPr/>
          <p:nvPr/>
        </p:nvSpPr>
        <p:spPr>
          <a:xfrm>
            <a:off x="3730752" y="3840480"/>
            <a:ext cx="822960" cy="45720"/>
          </a:xfrm>
          <a:prstGeom prst="rect">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Picture 23" descr="ic_inbox_5eead4.png"/>
          <p:cNvPicPr>
            <a:picLocks noChangeAspect="1"/>
          </p:cNvPicPr>
          <p:nvPr/>
        </p:nvPicPr>
        <p:blipFill>
          <a:blip r:embed="rId6"/>
          <a:stretch>
            <a:fillRect/>
          </a:stretch>
        </p:blipFill>
        <p:spPr>
          <a:xfrm>
            <a:off x="3794760" y="4133088"/>
            <a:ext cx="420624" cy="420624"/>
          </a:xfrm>
          <a:prstGeom prst="rect">
            <a:avLst/>
          </a:prstGeom>
        </p:spPr>
      </p:pic>
      <p:sp>
        <p:nvSpPr>
          <p:cNvPr id="25" name="TextBox 24"/>
          <p:cNvSpPr txBox="1"/>
          <p:nvPr/>
        </p:nvSpPr>
        <p:spPr>
          <a:xfrm>
            <a:off x="3794760" y="4709160"/>
            <a:ext cx="2468880" cy="320040"/>
          </a:xfrm>
          <a:prstGeom prst="rect">
            <a:avLst/>
          </a:prstGeom>
          <a:noFill/>
        </p:spPr>
        <p:txBody>
          <a:bodyPr wrap="square" lIns="0" rIns="0" tIns="0" bIns="0" anchor="t">
            <a:spAutoFit/>
          </a:bodyPr>
          <a:lstStyle/>
          <a:p>
            <a:pPr algn="l"/>
            <a:r>
              <a:rPr sz="1500" b="1" i="0">
                <a:solidFill>
                  <a:srgbClr val="E8EAED"/>
                </a:solidFill>
                <a:latin typeface="Noto Sans"/>
              </a:rPr>
              <a:t>See every message</a:t>
            </a:r>
          </a:p>
        </p:txBody>
      </p:sp>
      <p:sp>
        <p:nvSpPr>
          <p:cNvPr id="26" name="TextBox 25"/>
          <p:cNvSpPr txBox="1"/>
          <p:nvPr/>
        </p:nvSpPr>
        <p:spPr>
          <a:xfrm>
            <a:off x="3794760" y="5065776"/>
            <a:ext cx="2423160" cy="731520"/>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Each one is emailed to you and listed in your dashboard.</a:t>
            </a:r>
          </a:p>
        </p:txBody>
      </p:sp>
      <p:sp>
        <p:nvSpPr>
          <p:cNvPr id="27" name="Rounded Rectangle 26"/>
          <p:cNvSpPr/>
          <p:nvPr/>
        </p:nvSpPr>
        <p:spPr>
          <a:xfrm>
            <a:off x="6750100" y="1536192"/>
            <a:ext cx="4970678" cy="3154679"/>
          </a:xfrm>
          <a:prstGeom prst="roundRect">
            <a:avLst>
              <a:gd name="adj" fmla="val 3478"/>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8" name="Picture 27" descr="a01_home_0_0_1280_800.png"/>
          <p:cNvPicPr>
            <a:picLocks noChangeAspect="1"/>
          </p:cNvPicPr>
          <p:nvPr/>
        </p:nvPicPr>
        <p:blipFill>
          <a:blip r:embed="rId7"/>
          <a:stretch>
            <a:fillRect/>
          </a:stretch>
        </p:blipFill>
        <p:spPr>
          <a:xfrm>
            <a:off x="6814108" y="1600200"/>
            <a:ext cx="4842662" cy="3026663"/>
          </a:xfrm>
          <a:prstGeom prst="rect">
            <a:avLst/>
          </a:prstGeom>
        </p:spPr>
      </p:pic>
      <p:sp>
        <p:nvSpPr>
          <p:cNvPr id="29" name="TextBox 28"/>
          <p:cNvSpPr txBox="1"/>
          <p:nvPr/>
        </p:nvSpPr>
        <p:spPr>
          <a:xfrm>
            <a:off x="6812280" y="4846320"/>
            <a:ext cx="4846320" cy="1097280"/>
          </a:xfrm>
          <a:prstGeom prst="rect">
            <a:avLst/>
          </a:prstGeom>
          <a:noFill/>
        </p:spPr>
        <p:txBody>
          <a:bodyPr wrap="square" lIns="0" rIns="0" tIns="0" bIns="0" anchor="t">
            <a:spAutoFit/>
          </a:bodyPr>
          <a:lstStyle/>
          <a:p>
            <a:pPr algn="l"/>
            <a:r>
              <a:rPr sz="1150" b="1" i="0">
                <a:solidFill>
                  <a:srgbClr val="E8EAED"/>
                </a:solidFill>
                <a:latin typeface="Noto Sans"/>
              </a:rPr>
              <a:t>From the EdgeForm home page: </a:t>
            </a:r>
            <a:r>
              <a:rPr sz="1150" b="0" i="1">
                <a:solidFill>
                  <a:srgbClr val="C3C8CF"/>
                </a:solidFill>
                <a:latin typeface="Noto Sans"/>
              </a:rPr>
              <a:t>"Describe the form. Point it at an inbox."</a:t>
            </a:r>
          </a:p>
          <a:p>
            <a:pPr algn="l">
              <a:spcBef>
                <a:spcPts val="500"/>
              </a:spcBef>
            </a:pPr>
            <a:r>
              <a:rPr sz="1100" b="1" i="0">
                <a:solidFill>
                  <a:srgbClr val="5EEAD4"/>
                </a:solidFill>
                <a:latin typeface="IBM Plex Mono"/>
              </a:rPr>
              <a:t>forms.registermysite.com</a:t>
            </a:r>
          </a:p>
          <a:p>
            <a:pPr algn="l">
              <a:spcBef>
                <a:spcPts val="500"/>
              </a:spcBef>
            </a:pPr>
            <a:r>
              <a:rPr sz="1000" b="0" i="1">
                <a:solidFill>
                  <a:srgbClr val="8B919A"/>
                </a:solidFill>
                <a:latin typeface="Noto Sans"/>
              </a:rPr>
              <a:t>The site header says "EdgeForms". Same product.</a:t>
            </a:r>
          </a:p>
        </p:txBody>
      </p:sp>
      <p:sp>
        <p:nvSpPr>
          <p:cNvPr id="30" name="Rectangle 29"/>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32" name="TextBox 31"/>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02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1239012"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1239012" cy="274320"/>
          </a:xfrm>
          <a:prstGeom prst="rect">
            <a:avLst/>
          </a:prstGeom>
          <a:noFill/>
        </p:spPr>
        <p:txBody>
          <a:bodyPr wrap="square" lIns="0" rIns="0" tIns="0" bIns="0" anchor="ctr">
            <a:spAutoFit/>
          </a:bodyPr>
          <a:lstStyle/>
          <a:p>
            <a:pPr algn="ctr"/>
            <a:r>
              <a:rPr sz="1050" b="0" i="0">
                <a:solidFill>
                  <a:srgbClr val="5EEAD4"/>
                </a:solidFill>
                <a:latin typeface="IBM Plex Mono"/>
              </a:rPr>
              <a:t>The journey</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Nine small steps, from sign-up to your inbox</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548640" y="1645920"/>
            <a:ext cx="2103120" cy="1920240"/>
          </a:xfrm>
          <a:prstGeom prst="roundRect">
            <a:avLst>
              <a:gd name="adj" fmla="val 6666"/>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731520" y="1828800"/>
            <a:ext cx="329184" cy="329184"/>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pic>
        <p:nvPicPr>
          <p:cNvPr id="9" name="Picture 8" descr="ic_user-plus_5eead4.png"/>
          <p:cNvPicPr>
            <a:picLocks noChangeAspect="1"/>
          </p:cNvPicPr>
          <p:nvPr/>
        </p:nvPicPr>
        <p:blipFill>
          <a:blip r:embed="rId3"/>
          <a:stretch>
            <a:fillRect/>
          </a:stretch>
        </p:blipFill>
        <p:spPr>
          <a:xfrm>
            <a:off x="2066543" y="1828800"/>
            <a:ext cx="384048" cy="384048"/>
          </a:xfrm>
          <a:prstGeom prst="rect">
            <a:avLst/>
          </a:prstGeom>
        </p:spPr>
      </p:pic>
      <p:sp>
        <p:nvSpPr>
          <p:cNvPr id="10" name="TextBox 9"/>
          <p:cNvSpPr txBox="1"/>
          <p:nvPr/>
        </p:nvSpPr>
        <p:spPr>
          <a:xfrm>
            <a:off x="731520" y="2514600"/>
            <a:ext cx="1828799" cy="320040"/>
          </a:xfrm>
          <a:prstGeom prst="rect">
            <a:avLst/>
          </a:prstGeom>
          <a:noFill/>
        </p:spPr>
        <p:txBody>
          <a:bodyPr wrap="square" lIns="0" rIns="0" tIns="0" bIns="0" anchor="t">
            <a:spAutoFit/>
          </a:bodyPr>
          <a:lstStyle/>
          <a:p>
            <a:pPr algn="l"/>
            <a:r>
              <a:rPr sz="1600" b="1" i="0">
                <a:solidFill>
                  <a:srgbClr val="E8EAED"/>
                </a:solidFill>
                <a:latin typeface="Noto Sans"/>
              </a:rPr>
              <a:t>Sign up</a:t>
            </a:r>
          </a:p>
        </p:txBody>
      </p:sp>
      <p:sp>
        <p:nvSpPr>
          <p:cNvPr id="11" name="TextBox 10"/>
          <p:cNvSpPr txBox="1"/>
          <p:nvPr/>
        </p:nvSpPr>
        <p:spPr>
          <a:xfrm>
            <a:off x="731520" y="2907791"/>
            <a:ext cx="1828799" cy="548640"/>
          </a:xfrm>
          <a:prstGeom prst="rect">
            <a:avLst/>
          </a:prstGeom>
          <a:noFill/>
        </p:spPr>
        <p:txBody>
          <a:bodyPr wrap="square" lIns="0" rIns="0" tIns="0" bIns="0" anchor="t">
            <a:spAutoFit/>
          </a:bodyPr>
          <a:lstStyle/>
          <a:p>
            <a:pPr algn="l"/>
            <a:r>
              <a:rPr sz="1150" b="0" i="0">
                <a:solidFill>
                  <a:srgbClr val="C3C8CF"/>
                </a:solidFill>
                <a:latin typeface="Noto Sans"/>
              </a:rPr>
              <a:t>Name, email, password</a:t>
            </a:r>
          </a:p>
        </p:txBody>
      </p:sp>
      <p:sp>
        <p:nvSpPr>
          <p:cNvPr id="12" name="Rounded Rectangle 11"/>
          <p:cNvSpPr/>
          <p:nvPr/>
        </p:nvSpPr>
        <p:spPr>
          <a:xfrm>
            <a:off x="2798064" y="1645920"/>
            <a:ext cx="2103120" cy="1920240"/>
          </a:xfrm>
          <a:prstGeom prst="roundRect">
            <a:avLst>
              <a:gd name="adj" fmla="val 6666"/>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980944" y="1828800"/>
            <a:ext cx="329184" cy="329184"/>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pic>
        <p:nvPicPr>
          <p:cNvPr id="14" name="Picture 13" descr="ic_wand-sparkles_5eead4.png"/>
          <p:cNvPicPr>
            <a:picLocks noChangeAspect="1"/>
          </p:cNvPicPr>
          <p:nvPr/>
        </p:nvPicPr>
        <p:blipFill>
          <a:blip r:embed="rId4"/>
          <a:stretch>
            <a:fillRect/>
          </a:stretch>
        </p:blipFill>
        <p:spPr>
          <a:xfrm>
            <a:off x="4315968" y="1828800"/>
            <a:ext cx="384048" cy="384048"/>
          </a:xfrm>
          <a:prstGeom prst="rect">
            <a:avLst/>
          </a:prstGeom>
        </p:spPr>
      </p:pic>
      <p:sp>
        <p:nvSpPr>
          <p:cNvPr id="15" name="TextBox 14"/>
          <p:cNvSpPr txBox="1"/>
          <p:nvPr/>
        </p:nvSpPr>
        <p:spPr>
          <a:xfrm>
            <a:off x="2980944" y="2514600"/>
            <a:ext cx="1828799" cy="320040"/>
          </a:xfrm>
          <a:prstGeom prst="rect">
            <a:avLst/>
          </a:prstGeom>
          <a:noFill/>
        </p:spPr>
        <p:txBody>
          <a:bodyPr wrap="square" lIns="0" rIns="0" tIns="0" bIns="0" anchor="t">
            <a:spAutoFit/>
          </a:bodyPr>
          <a:lstStyle/>
          <a:p>
            <a:pPr algn="l"/>
            <a:r>
              <a:rPr sz="1600" b="1" i="0">
                <a:solidFill>
                  <a:srgbClr val="E8EAED"/>
                </a:solidFill>
                <a:latin typeface="Noto Sans"/>
              </a:rPr>
              <a:t>Create</a:t>
            </a:r>
          </a:p>
        </p:txBody>
      </p:sp>
      <p:sp>
        <p:nvSpPr>
          <p:cNvPr id="16" name="TextBox 15"/>
          <p:cNvSpPr txBox="1"/>
          <p:nvPr/>
        </p:nvSpPr>
        <p:spPr>
          <a:xfrm>
            <a:off x="2980944" y="2907791"/>
            <a:ext cx="1828799" cy="548640"/>
          </a:xfrm>
          <a:prstGeom prst="rect">
            <a:avLst/>
          </a:prstGeom>
          <a:noFill/>
        </p:spPr>
        <p:txBody>
          <a:bodyPr wrap="square" lIns="0" rIns="0" tIns="0" bIns="0" anchor="t">
            <a:spAutoFit/>
          </a:bodyPr>
          <a:lstStyle/>
          <a:p>
            <a:pPr algn="l"/>
            <a:r>
              <a:rPr sz="1150" b="0" i="0">
                <a:solidFill>
                  <a:srgbClr val="C3C8CF"/>
                </a:solidFill>
                <a:latin typeface="Noto Sans"/>
              </a:rPr>
              <a:t>Describe it, publish</a:t>
            </a:r>
          </a:p>
        </p:txBody>
      </p:sp>
      <p:sp>
        <p:nvSpPr>
          <p:cNvPr id="17" name="Rounded Rectangle 16"/>
          <p:cNvSpPr/>
          <p:nvPr/>
        </p:nvSpPr>
        <p:spPr>
          <a:xfrm>
            <a:off x="5047488" y="1645920"/>
            <a:ext cx="2103120" cy="1920240"/>
          </a:xfrm>
          <a:prstGeom prst="roundRect">
            <a:avLst>
              <a:gd name="adj" fmla="val 6666"/>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5230368" y="1828800"/>
            <a:ext cx="329184" cy="329184"/>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pic>
        <p:nvPicPr>
          <p:cNvPr id="19" name="Picture 18" descr="ic_palette_5eead4.png"/>
          <p:cNvPicPr>
            <a:picLocks noChangeAspect="1"/>
          </p:cNvPicPr>
          <p:nvPr/>
        </p:nvPicPr>
        <p:blipFill>
          <a:blip r:embed="rId5"/>
          <a:stretch>
            <a:fillRect/>
          </a:stretch>
        </p:blipFill>
        <p:spPr>
          <a:xfrm>
            <a:off x="6565392" y="1828800"/>
            <a:ext cx="384048" cy="384048"/>
          </a:xfrm>
          <a:prstGeom prst="rect">
            <a:avLst/>
          </a:prstGeom>
        </p:spPr>
      </p:pic>
      <p:sp>
        <p:nvSpPr>
          <p:cNvPr id="20" name="TextBox 19"/>
          <p:cNvSpPr txBox="1"/>
          <p:nvPr/>
        </p:nvSpPr>
        <p:spPr>
          <a:xfrm>
            <a:off x="5230368" y="2514600"/>
            <a:ext cx="1828799" cy="320040"/>
          </a:xfrm>
          <a:prstGeom prst="rect">
            <a:avLst/>
          </a:prstGeom>
          <a:noFill/>
        </p:spPr>
        <p:txBody>
          <a:bodyPr wrap="square" lIns="0" rIns="0" tIns="0" bIns="0" anchor="t">
            <a:spAutoFit/>
          </a:bodyPr>
          <a:lstStyle/>
          <a:p>
            <a:pPr algn="l"/>
            <a:r>
              <a:rPr sz="1600" b="1" i="0">
                <a:solidFill>
                  <a:srgbClr val="E8EAED"/>
                </a:solidFill>
                <a:latin typeface="Noto Sans"/>
              </a:rPr>
              <a:t>Style</a:t>
            </a:r>
          </a:p>
        </p:txBody>
      </p:sp>
      <p:sp>
        <p:nvSpPr>
          <p:cNvPr id="21" name="TextBox 20"/>
          <p:cNvSpPr txBox="1"/>
          <p:nvPr/>
        </p:nvSpPr>
        <p:spPr>
          <a:xfrm>
            <a:off x="5230368" y="2907791"/>
            <a:ext cx="1828799" cy="548640"/>
          </a:xfrm>
          <a:prstGeom prst="rect">
            <a:avLst/>
          </a:prstGeom>
          <a:noFill/>
        </p:spPr>
        <p:txBody>
          <a:bodyPr wrap="square" lIns="0" rIns="0" tIns="0" bIns="0" anchor="t">
            <a:spAutoFit/>
          </a:bodyPr>
          <a:lstStyle/>
          <a:p>
            <a:pPr algn="l"/>
            <a:r>
              <a:rPr sz="1150" b="0" i="0">
                <a:solidFill>
                  <a:srgbClr val="C3C8CF"/>
                </a:solidFill>
                <a:latin typeface="Noto Sans"/>
              </a:rPr>
              <a:t>Font, colors, button</a:t>
            </a:r>
          </a:p>
        </p:txBody>
      </p:sp>
      <p:sp>
        <p:nvSpPr>
          <p:cNvPr id="22" name="Rounded Rectangle 21"/>
          <p:cNvSpPr/>
          <p:nvPr/>
        </p:nvSpPr>
        <p:spPr>
          <a:xfrm>
            <a:off x="7296912" y="1645920"/>
            <a:ext cx="2103120" cy="1920240"/>
          </a:xfrm>
          <a:prstGeom prst="roundRect">
            <a:avLst>
              <a:gd name="adj" fmla="val 6666"/>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7479792" y="1828800"/>
            <a:ext cx="329184" cy="329184"/>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pic>
        <p:nvPicPr>
          <p:cNvPr id="24" name="Picture 23" descr="ic_sliders-horizontal_5eead4.png"/>
          <p:cNvPicPr>
            <a:picLocks noChangeAspect="1"/>
          </p:cNvPicPr>
          <p:nvPr/>
        </p:nvPicPr>
        <p:blipFill>
          <a:blip r:embed="rId6"/>
          <a:stretch>
            <a:fillRect/>
          </a:stretch>
        </p:blipFill>
        <p:spPr>
          <a:xfrm>
            <a:off x="8814815" y="1828800"/>
            <a:ext cx="384048" cy="384048"/>
          </a:xfrm>
          <a:prstGeom prst="rect">
            <a:avLst/>
          </a:prstGeom>
        </p:spPr>
      </p:pic>
      <p:sp>
        <p:nvSpPr>
          <p:cNvPr id="25" name="TextBox 24"/>
          <p:cNvSpPr txBox="1"/>
          <p:nvPr/>
        </p:nvSpPr>
        <p:spPr>
          <a:xfrm>
            <a:off x="7479792" y="2514600"/>
            <a:ext cx="1828799" cy="320040"/>
          </a:xfrm>
          <a:prstGeom prst="rect">
            <a:avLst/>
          </a:prstGeom>
          <a:noFill/>
        </p:spPr>
        <p:txBody>
          <a:bodyPr wrap="square" lIns="0" rIns="0" tIns="0" bIns="0" anchor="t">
            <a:spAutoFit/>
          </a:bodyPr>
          <a:lstStyle/>
          <a:p>
            <a:pPr algn="l"/>
            <a:r>
              <a:rPr sz="1600" b="1" i="0">
                <a:solidFill>
                  <a:srgbClr val="E8EAED"/>
                </a:solidFill>
                <a:latin typeface="Noto Sans"/>
              </a:rPr>
              <a:t>Settings</a:t>
            </a:r>
          </a:p>
        </p:txBody>
      </p:sp>
      <p:sp>
        <p:nvSpPr>
          <p:cNvPr id="26" name="TextBox 25"/>
          <p:cNvSpPr txBox="1"/>
          <p:nvPr/>
        </p:nvSpPr>
        <p:spPr>
          <a:xfrm>
            <a:off x="7479792" y="2907791"/>
            <a:ext cx="1828799" cy="548640"/>
          </a:xfrm>
          <a:prstGeom prst="rect">
            <a:avLst/>
          </a:prstGeom>
          <a:noFill/>
        </p:spPr>
        <p:txBody>
          <a:bodyPr wrap="square" lIns="0" rIns="0" tIns="0" bIns="0" anchor="t">
            <a:spAutoFit/>
          </a:bodyPr>
          <a:lstStyle/>
          <a:p>
            <a:pPr algn="l"/>
            <a:r>
              <a:rPr sz="1150" b="0" i="0">
                <a:solidFill>
                  <a:srgbClr val="C3C8CF"/>
                </a:solidFill>
                <a:latin typeface="Noto Sans"/>
              </a:rPr>
              <a:t>Inbox, reply-to, sites</a:t>
            </a:r>
          </a:p>
        </p:txBody>
      </p:sp>
      <p:sp>
        <p:nvSpPr>
          <p:cNvPr id="27" name="Rounded Rectangle 26"/>
          <p:cNvSpPr/>
          <p:nvPr/>
        </p:nvSpPr>
        <p:spPr>
          <a:xfrm>
            <a:off x="9546336" y="1645920"/>
            <a:ext cx="2103120" cy="1920240"/>
          </a:xfrm>
          <a:prstGeom prst="roundRect">
            <a:avLst>
              <a:gd name="adj" fmla="val 6666"/>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Oval 27"/>
          <p:cNvSpPr/>
          <p:nvPr/>
        </p:nvSpPr>
        <p:spPr>
          <a:xfrm>
            <a:off x="9729215" y="1828800"/>
            <a:ext cx="329184" cy="329184"/>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5</a:t>
            </a:r>
          </a:p>
        </p:txBody>
      </p:sp>
      <p:pic>
        <p:nvPicPr>
          <p:cNvPr id="29" name="Picture 28" descr="ic_copy_5eead4.png"/>
          <p:cNvPicPr>
            <a:picLocks noChangeAspect="1"/>
          </p:cNvPicPr>
          <p:nvPr/>
        </p:nvPicPr>
        <p:blipFill>
          <a:blip r:embed="rId7"/>
          <a:stretch>
            <a:fillRect/>
          </a:stretch>
        </p:blipFill>
        <p:spPr>
          <a:xfrm>
            <a:off x="11064239" y="1828800"/>
            <a:ext cx="384048" cy="384048"/>
          </a:xfrm>
          <a:prstGeom prst="rect">
            <a:avLst/>
          </a:prstGeom>
        </p:spPr>
      </p:pic>
      <p:sp>
        <p:nvSpPr>
          <p:cNvPr id="30" name="TextBox 29"/>
          <p:cNvSpPr txBox="1"/>
          <p:nvPr/>
        </p:nvSpPr>
        <p:spPr>
          <a:xfrm>
            <a:off x="9729215" y="2514600"/>
            <a:ext cx="1828799" cy="320040"/>
          </a:xfrm>
          <a:prstGeom prst="rect">
            <a:avLst/>
          </a:prstGeom>
          <a:noFill/>
        </p:spPr>
        <p:txBody>
          <a:bodyPr wrap="square" lIns="0" rIns="0" tIns="0" bIns="0" anchor="t">
            <a:spAutoFit/>
          </a:bodyPr>
          <a:lstStyle/>
          <a:p>
            <a:pPr algn="l"/>
            <a:r>
              <a:rPr sz="1600" b="1" i="0">
                <a:solidFill>
                  <a:srgbClr val="E8EAED"/>
                </a:solidFill>
                <a:latin typeface="Noto Sans"/>
              </a:rPr>
              <a:t>Embed code</a:t>
            </a:r>
          </a:p>
        </p:txBody>
      </p:sp>
      <p:sp>
        <p:nvSpPr>
          <p:cNvPr id="31" name="TextBox 30"/>
          <p:cNvSpPr txBox="1"/>
          <p:nvPr/>
        </p:nvSpPr>
        <p:spPr>
          <a:xfrm>
            <a:off x="9729215" y="2907791"/>
            <a:ext cx="1828799" cy="548640"/>
          </a:xfrm>
          <a:prstGeom prst="rect">
            <a:avLst/>
          </a:prstGeom>
          <a:noFill/>
        </p:spPr>
        <p:txBody>
          <a:bodyPr wrap="square" lIns="0" rIns="0" tIns="0" bIns="0" anchor="t">
            <a:spAutoFit/>
          </a:bodyPr>
          <a:lstStyle/>
          <a:p>
            <a:pPr algn="l"/>
            <a:r>
              <a:rPr sz="1150" b="0" i="0">
                <a:solidFill>
                  <a:srgbClr val="C3C8CF"/>
                </a:solidFill>
                <a:latin typeface="Noto Sans"/>
              </a:rPr>
              <a:t>Copy the HTML</a:t>
            </a:r>
          </a:p>
        </p:txBody>
      </p:sp>
      <p:sp>
        <p:nvSpPr>
          <p:cNvPr id="32" name="Rounded Rectangle 31"/>
          <p:cNvSpPr/>
          <p:nvPr/>
        </p:nvSpPr>
        <p:spPr>
          <a:xfrm>
            <a:off x="1673352" y="3840480"/>
            <a:ext cx="2103120" cy="1920240"/>
          </a:xfrm>
          <a:prstGeom prst="roundRect">
            <a:avLst>
              <a:gd name="adj" fmla="val 6666"/>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1856232" y="4023360"/>
            <a:ext cx="329184" cy="329184"/>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6</a:t>
            </a:r>
          </a:p>
        </p:txBody>
      </p:sp>
      <p:pic>
        <p:nvPicPr>
          <p:cNvPr id="34" name="Picture 33" descr="ic_layout-template_5eead4.png"/>
          <p:cNvPicPr>
            <a:picLocks noChangeAspect="1"/>
          </p:cNvPicPr>
          <p:nvPr/>
        </p:nvPicPr>
        <p:blipFill>
          <a:blip r:embed="rId8"/>
          <a:stretch>
            <a:fillRect/>
          </a:stretch>
        </p:blipFill>
        <p:spPr>
          <a:xfrm>
            <a:off x="3191256" y="4023360"/>
            <a:ext cx="384048" cy="384048"/>
          </a:xfrm>
          <a:prstGeom prst="rect">
            <a:avLst/>
          </a:prstGeom>
        </p:spPr>
      </p:pic>
      <p:sp>
        <p:nvSpPr>
          <p:cNvPr id="35" name="TextBox 34"/>
          <p:cNvSpPr txBox="1"/>
          <p:nvPr/>
        </p:nvSpPr>
        <p:spPr>
          <a:xfrm>
            <a:off x="1856232" y="4709160"/>
            <a:ext cx="1828799" cy="320040"/>
          </a:xfrm>
          <a:prstGeom prst="rect">
            <a:avLst/>
          </a:prstGeom>
          <a:noFill/>
        </p:spPr>
        <p:txBody>
          <a:bodyPr wrap="square" lIns="0" rIns="0" tIns="0" bIns="0" anchor="t">
            <a:spAutoFit/>
          </a:bodyPr>
          <a:lstStyle/>
          <a:p>
            <a:pPr algn="l"/>
            <a:r>
              <a:rPr sz="1600" b="1" i="0">
                <a:solidFill>
                  <a:srgbClr val="E8EAED"/>
                </a:solidFill>
                <a:latin typeface="Noto Sans"/>
              </a:rPr>
              <a:t>HTML Studio</a:t>
            </a:r>
          </a:p>
        </p:txBody>
      </p:sp>
      <p:sp>
        <p:nvSpPr>
          <p:cNvPr id="36" name="TextBox 35"/>
          <p:cNvSpPr txBox="1"/>
          <p:nvPr/>
        </p:nvSpPr>
        <p:spPr>
          <a:xfrm>
            <a:off x="1856232" y="5102352"/>
            <a:ext cx="1828799" cy="548640"/>
          </a:xfrm>
          <a:prstGeom prst="rect">
            <a:avLst/>
          </a:prstGeom>
          <a:noFill/>
        </p:spPr>
        <p:txBody>
          <a:bodyPr wrap="square" lIns="0" rIns="0" tIns="0" bIns="0" anchor="t">
            <a:spAutoFit/>
          </a:bodyPr>
          <a:lstStyle/>
          <a:p>
            <a:pPr algn="l"/>
            <a:r>
              <a:rPr sz="1150" b="0" i="0">
                <a:solidFill>
                  <a:srgbClr val="C3C8CF"/>
                </a:solidFill>
                <a:latin typeface="Noto Sans"/>
              </a:rPr>
              <a:t>Paste into your page</a:t>
            </a:r>
          </a:p>
        </p:txBody>
      </p:sp>
      <p:sp>
        <p:nvSpPr>
          <p:cNvPr id="37" name="Rounded Rectangle 36"/>
          <p:cNvSpPr/>
          <p:nvPr/>
        </p:nvSpPr>
        <p:spPr>
          <a:xfrm>
            <a:off x="3922776" y="3840480"/>
            <a:ext cx="2103120" cy="1920240"/>
          </a:xfrm>
          <a:prstGeom prst="roundRect">
            <a:avLst>
              <a:gd name="adj" fmla="val 6666"/>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Oval 37"/>
          <p:cNvSpPr/>
          <p:nvPr/>
        </p:nvSpPr>
        <p:spPr>
          <a:xfrm>
            <a:off x="4105656" y="4023360"/>
            <a:ext cx="329184" cy="329184"/>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7</a:t>
            </a:r>
          </a:p>
        </p:txBody>
      </p:sp>
      <p:pic>
        <p:nvPicPr>
          <p:cNvPr id="39" name="Picture 38" descr="ic_rocket_5eead4.png"/>
          <p:cNvPicPr>
            <a:picLocks noChangeAspect="1"/>
          </p:cNvPicPr>
          <p:nvPr/>
        </p:nvPicPr>
        <p:blipFill>
          <a:blip r:embed="rId9"/>
          <a:stretch>
            <a:fillRect/>
          </a:stretch>
        </p:blipFill>
        <p:spPr>
          <a:xfrm>
            <a:off x="5440680" y="4023360"/>
            <a:ext cx="384048" cy="384048"/>
          </a:xfrm>
          <a:prstGeom prst="rect">
            <a:avLst/>
          </a:prstGeom>
        </p:spPr>
      </p:pic>
      <p:sp>
        <p:nvSpPr>
          <p:cNvPr id="40" name="TextBox 39"/>
          <p:cNvSpPr txBox="1"/>
          <p:nvPr/>
        </p:nvSpPr>
        <p:spPr>
          <a:xfrm>
            <a:off x="4105656" y="4709160"/>
            <a:ext cx="1828799" cy="320040"/>
          </a:xfrm>
          <a:prstGeom prst="rect">
            <a:avLst/>
          </a:prstGeom>
          <a:noFill/>
        </p:spPr>
        <p:txBody>
          <a:bodyPr wrap="square" lIns="0" rIns="0" tIns="0" bIns="0" anchor="t">
            <a:spAutoFit/>
          </a:bodyPr>
          <a:lstStyle/>
          <a:p>
            <a:pPr algn="l"/>
            <a:r>
              <a:rPr sz="1600" b="1" i="0">
                <a:solidFill>
                  <a:srgbClr val="E8EAED"/>
                </a:solidFill>
                <a:latin typeface="Noto Sans"/>
              </a:rPr>
              <a:t>Go live</a:t>
            </a:r>
          </a:p>
        </p:txBody>
      </p:sp>
      <p:sp>
        <p:nvSpPr>
          <p:cNvPr id="41" name="TextBox 40"/>
          <p:cNvSpPr txBox="1"/>
          <p:nvPr/>
        </p:nvSpPr>
        <p:spPr>
          <a:xfrm>
            <a:off x="4105656" y="5102352"/>
            <a:ext cx="1828799" cy="548640"/>
          </a:xfrm>
          <a:prstGeom prst="rect">
            <a:avLst/>
          </a:prstGeom>
          <a:noFill/>
        </p:spPr>
        <p:txBody>
          <a:bodyPr wrap="square" lIns="0" rIns="0" tIns="0" bIns="0" anchor="t">
            <a:spAutoFit/>
          </a:bodyPr>
          <a:lstStyle/>
          <a:p>
            <a:pPr algn="l"/>
            <a:r>
              <a:rPr sz="1150" b="0" i="0">
                <a:solidFill>
                  <a:srgbClr val="C3C8CF"/>
                </a:solidFill>
                <a:latin typeface="Noto Sans"/>
              </a:rPr>
              <a:t>Publish the page</a:t>
            </a:r>
          </a:p>
        </p:txBody>
      </p:sp>
      <p:sp>
        <p:nvSpPr>
          <p:cNvPr id="42" name="Rounded Rectangle 41"/>
          <p:cNvSpPr/>
          <p:nvPr/>
        </p:nvSpPr>
        <p:spPr>
          <a:xfrm>
            <a:off x="6172200" y="3840480"/>
            <a:ext cx="2103120" cy="1920240"/>
          </a:xfrm>
          <a:prstGeom prst="roundRect">
            <a:avLst>
              <a:gd name="adj" fmla="val 6666"/>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Oval 42"/>
          <p:cNvSpPr/>
          <p:nvPr/>
        </p:nvSpPr>
        <p:spPr>
          <a:xfrm>
            <a:off x="6355080" y="4023360"/>
            <a:ext cx="329184" cy="329184"/>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8</a:t>
            </a:r>
          </a:p>
        </p:txBody>
      </p:sp>
      <p:pic>
        <p:nvPicPr>
          <p:cNvPr id="44" name="Picture 43" descr="ic_send_5eead4.png"/>
          <p:cNvPicPr>
            <a:picLocks noChangeAspect="1"/>
          </p:cNvPicPr>
          <p:nvPr/>
        </p:nvPicPr>
        <p:blipFill>
          <a:blip r:embed="rId10"/>
          <a:stretch>
            <a:fillRect/>
          </a:stretch>
        </p:blipFill>
        <p:spPr>
          <a:xfrm>
            <a:off x="7690104" y="4023360"/>
            <a:ext cx="384048" cy="384048"/>
          </a:xfrm>
          <a:prstGeom prst="rect">
            <a:avLst/>
          </a:prstGeom>
        </p:spPr>
      </p:pic>
      <p:sp>
        <p:nvSpPr>
          <p:cNvPr id="45" name="TextBox 44"/>
          <p:cNvSpPr txBox="1"/>
          <p:nvPr/>
        </p:nvSpPr>
        <p:spPr>
          <a:xfrm>
            <a:off x="6355080" y="4709160"/>
            <a:ext cx="1828799" cy="320040"/>
          </a:xfrm>
          <a:prstGeom prst="rect">
            <a:avLst/>
          </a:prstGeom>
          <a:noFill/>
        </p:spPr>
        <p:txBody>
          <a:bodyPr wrap="square" lIns="0" rIns="0" tIns="0" bIns="0" anchor="t">
            <a:spAutoFit/>
          </a:bodyPr>
          <a:lstStyle/>
          <a:p>
            <a:pPr algn="l"/>
            <a:r>
              <a:rPr sz="1600" b="1" i="0">
                <a:solidFill>
                  <a:srgbClr val="E8EAED"/>
                </a:solidFill>
                <a:latin typeface="Noto Sans"/>
              </a:rPr>
              <a:t>Submit</a:t>
            </a:r>
          </a:p>
        </p:txBody>
      </p:sp>
      <p:sp>
        <p:nvSpPr>
          <p:cNvPr id="46" name="TextBox 45"/>
          <p:cNvSpPr txBox="1"/>
          <p:nvPr/>
        </p:nvSpPr>
        <p:spPr>
          <a:xfrm>
            <a:off x="6355080" y="5102352"/>
            <a:ext cx="1828799" cy="548640"/>
          </a:xfrm>
          <a:prstGeom prst="rect">
            <a:avLst/>
          </a:prstGeom>
          <a:noFill/>
        </p:spPr>
        <p:txBody>
          <a:bodyPr wrap="square" lIns="0" rIns="0" tIns="0" bIns="0" anchor="t">
            <a:spAutoFit/>
          </a:bodyPr>
          <a:lstStyle/>
          <a:p>
            <a:pPr algn="l"/>
            <a:r>
              <a:rPr sz="1150" b="0" i="0">
                <a:solidFill>
                  <a:srgbClr val="C3C8CF"/>
                </a:solidFill>
                <a:latin typeface="Noto Sans"/>
              </a:rPr>
              <a:t>Test it yourself</a:t>
            </a:r>
          </a:p>
        </p:txBody>
      </p:sp>
      <p:sp>
        <p:nvSpPr>
          <p:cNvPr id="47" name="Rounded Rectangle 46"/>
          <p:cNvSpPr/>
          <p:nvPr/>
        </p:nvSpPr>
        <p:spPr>
          <a:xfrm>
            <a:off x="8421624" y="3840480"/>
            <a:ext cx="2103120" cy="1920240"/>
          </a:xfrm>
          <a:prstGeom prst="roundRect">
            <a:avLst>
              <a:gd name="adj" fmla="val 6666"/>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8" name="Oval 47"/>
          <p:cNvSpPr/>
          <p:nvPr/>
        </p:nvSpPr>
        <p:spPr>
          <a:xfrm>
            <a:off x="8604503" y="4023360"/>
            <a:ext cx="329184" cy="329184"/>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9</a:t>
            </a:r>
          </a:p>
        </p:txBody>
      </p:sp>
      <p:pic>
        <p:nvPicPr>
          <p:cNvPr id="49" name="Picture 48" descr="ic_inbox_5eead4.png"/>
          <p:cNvPicPr>
            <a:picLocks noChangeAspect="1"/>
          </p:cNvPicPr>
          <p:nvPr/>
        </p:nvPicPr>
        <p:blipFill>
          <a:blip r:embed="rId11"/>
          <a:stretch>
            <a:fillRect/>
          </a:stretch>
        </p:blipFill>
        <p:spPr>
          <a:xfrm>
            <a:off x="9939527" y="4023360"/>
            <a:ext cx="384048" cy="384048"/>
          </a:xfrm>
          <a:prstGeom prst="rect">
            <a:avLst/>
          </a:prstGeom>
        </p:spPr>
      </p:pic>
      <p:sp>
        <p:nvSpPr>
          <p:cNvPr id="50" name="TextBox 49"/>
          <p:cNvSpPr txBox="1"/>
          <p:nvPr/>
        </p:nvSpPr>
        <p:spPr>
          <a:xfrm>
            <a:off x="8604503" y="4709160"/>
            <a:ext cx="1828799" cy="320040"/>
          </a:xfrm>
          <a:prstGeom prst="rect">
            <a:avLst/>
          </a:prstGeom>
          <a:noFill/>
        </p:spPr>
        <p:txBody>
          <a:bodyPr wrap="square" lIns="0" rIns="0" tIns="0" bIns="0" anchor="t">
            <a:spAutoFit/>
          </a:bodyPr>
          <a:lstStyle/>
          <a:p>
            <a:pPr algn="l"/>
            <a:r>
              <a:rPr sz="1600" b="1" i="0">
                <a:solidFill>
                  <a:srgbClr val="E8EAED"/>
                </a:solidFill>
                <a:latin typeface="Noto Sans"/>
              </a:rPr>
              <a:t>Inbox</a:t>
            </a:r>
          </a:p>
        </p:txBody>
      </p:sp>
      <p:sp>
        <p:nvSpPr>
          <p:cNvPr id="51" name="TextBox 50"/>
          <p:cNvSpPr txBox="1"/>
          <p:nvPr/>
        </p:nvSpPr>
        <p:spPr>
          <a:xfrm>
            <a:off x="8604503" y="5102352"/>
            <a:ext cx="1828799" cy="548640"/>
          </a:xfrm>
          <a:prstGeom prst="rect">
            <a:avLst/>
          </a:prstGeom>
          <a:noFill/>
        </p:spPr>
        <p:txBody>
          <a:bodyPr wrap="square" lIns="0" rIns="0" tIns="0" bIns="0" anchor="t">
            <a:spAutoFit/>
          </a:bodyPr>
          <a:lstStyle/>
          <a:p>
            <a:pPr algn="l"/>
            <a:r>
              <a:rPr sz="1150" b="0" i="0">
                <a:solidFill>
                  <a:srgbClr val="C3C8CF"/>
                </a:solidFill>
                <a:latin typeface="Noto Sans"/>
              </a:rPr>
              <a:t>Email and dashboard</a:t>
            </a:r>
          </a:p>
        </p:txBody>
      </p:sp>
      <p:sp>
        <p:nvSpPr>
          <p:cNvPr id="52" name="TextBox 51"/>
          <p:cNvSpPr txBox="1"/>
          <p:nvPr/>
        </p:nvSpPr>
        <p:spPr>
          <a:xfrm>
            <a:off x="548640" y="5989320"/>
            <a:ext cx="10972800" cy="274320"/>
          </a:xfrm>
          <a:prstGeom prst="rect">
            <a:avLst/>
          </a:prstGeom>
          <a:noFill/>
        </p:spPr>
        <p:txBody>
          <a:bodyPr wrap="square" lIns="0" rIns="0" tIns="0" bIns="0" anchor="t">
            <a:spAutoFit/>
          </a:bodyPr>
          <a:lstStyle/>
          <a:p>
            <a:pPr algn="l"/>
            <a:r>
              <a:rPr sz="1100" b="0" i="1">
                <a:solidFill>
                  <a:srgbClr val="8B919A"/>
                </a:solidFill>
                <a:latin typeface="Noto Sans"/>
              </a:rPr>
              <a:t>Every screen in this guide is a real screenshot from our demo account. Passwords are hidden.</a:t>
            </a:r>
          </a:p>
        </p:txBody>
      </p:sp>
      <p:sp>
        <p:nvSpPr>
          <p:cNvPr id="53" name="Rectangle 52"/>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TextBox 53"/>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55" name="TextBox 54"/>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03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1627632"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1627632" cy="274320"/>
          </a:xfrm>
          <a:prstGeom prst="rect">
            <a:avLst/>
          </a:prstGeom>
          <a:noFill/>
        </p:spPr>
        <p:txBody>
          <a:bodyPr wrap="square" lIns="0" rIns="0" tIns="0" bIns="0" anchor="ctr">
            <a:spAutoFit/>
          </a:bodyPr>
          <a:lstStyle/>
          <a:p>
            <a:pPr algn="ctr"/>
            <a:r>
              <a:rPr sz="1050" b="0" i="0">
                <a:solidFill>
                  <a:srgbClr val="5EEAD4"/>
                </a:solidFill>
                <a:latin typeface="IBM Plex Mono"/>
              </a:rPr>
              <a:t>Step 1 · Sign up</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Create your free account</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484632" y="1762713"/>
            <a:ext cx="4608576" cy="4201252"/>
          </a:xfrm>
          <a:prstGeom prst="roundRect">
            <a:avLst>
              <a:gd name="adj" fmla="val 2611"/>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a03_signup_filled_420_135_440_400.png"/>
          <p:cNvPicPr>
            <a:picLocks noChangeAspect="1"/>
          </p:cNvPicPr>
          <p:nvPr/>
        </p:nvPicPr>
        <p:blipFill>
          <a:blip r:embed="rId3"/>
          <a:stretch>
            <a:fillRect/>
          </a:stretch>
        </p:blipFill>
        <p:spPr>
          <a:xfrm>
            <a:off x="548640" y="1826721"/>
            <a:ext cx="4480560" cy="4073236"/>
          </a:xfrm>
          <a:prstGeom prst="rect">
            <a:avLst/>
          </a:prstGeom>
        </p:spPr>
      </p:pic>
      <p:sp>
        <p:nvSpPr>
          <p:cNvPr id="9" name="Rounded Rectangle 8"/>
          <p:cNvSpPr/>
          <p:nvPr/>
        </p:nvSpPr>
        <p:spPr>
          <a:xfrm>
            <a:off x="803217" y="2991667"/>
            <a:ext cx="3971405" cy="509154"/>
          </a:xfrm>
          <a:prstGeom prst="roundRect">
            <a:avLst>
              <a:gd name="adj" fmla="val 10775"/>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438912" y="3090796"/>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1" name="Rounded Rectangle 10"/>
          <p:cNvSpPr/>
          <p:nvPr/>
        </p:nvSpPr>
        <p:spPr>
          <a:xfrm>
            <a:off x="803217" y="3724849"/>
            <a:ext cx="3971405" cy="509154"/>
          </a:xfrm>
          <a:prstGeom prst="roundRect">
            <a:avLst>
              <a:gd name="adj" fmla="val 10775"/>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438912" y="3823979"/>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3" name="Rounded Rectangle 12"/>
          <p:cNvSpPr/>
          <p:nvPr/>
        </p:nvSpPr>
        <p:spPr>
          <a:xfrm>
            <a:off x="803217" y="4458032"/>
            <a:ext cx="3971405" cy="509154"/>
          </a:xfrm>
          <a:prstGeom prst="roundRect">
            <a:avLst>
              <a:gd name="adj" fmla="val 10775"/>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438912" y="4557161"/>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15" name="Rounded Rectangle 14"/>
          <p:cNvSpPr/>
          <p:nvPr/>
        </p:nvSpPr>
        <p:spPr>
          <a:xfrm>
            <a:off x="803217" y="5117896"/>
            <a:ext cx="1566159" cy="509154"/>
          </a:xfrm>
          <a:prstGeom prst="roundRect">
            <a:avLst>
              <a:gd name="adj" fmla="val 10775"/>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438912" y="5217026"/>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17" name="TextBox 16"/>
          <p:cNvSpPr txBox="1"/>
          <p:nvPr/>
        </p:nvSpPr>
        <p:spPr>
          <a:xfrm>
            <a:off x="6035040" y="1563624"/>
            <a:ext cx="5577840" cy="216915"/>
          </a:xfrm>
          <a:prstGeom prst="rect">
            <a:avLst/>
          </a:prstGeom>
          <a:noFill/>
        </p:spPr>
        <p:txBody>
          <a:bodyPr wrap="square" lIns="0" rIns="0" tIns="0" bIns="0" anchor="t">
            <a:spAutoFit/>
          </a:bodyPr>
          <a:lstStyle/>
          <a:p>
            <a:pPr algn="l"/>
            <a:r>
              <a:rPr sz="1400" b="1" i="0">
                <a:solidFill>
                  <a:srgbClr val="E8EAED"/>
                </a:solidFill>
                <a:latin typeface="Noto Sans"/>
              </a:rPr>
              <a:t>Go to forms.registermysite.com</a:t>
            </a:r>
          </a:p>
        </p:txBody>
      </p:sp>
      <p:sp>
        <p:nvSpPr>
          <p:cNvPr id="18" name="TextBox 17"/>
          <p:cNvSpPr txBox="1"/>
          <p:nvPr/>
        </p:nvSpPr>
        <p:spPr>
          <a:xfrm>
            <a:off x="6035040" y="1807972"/>
            <a:ext cx="5577840" cy="186944"/>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Click "Sign up" (or "Create account" at the top).</a:t>
            </a:r>
          </a:p>
        </p:txBody>
      </p:sp>
      <p:sp>
        <p:nvSpPr>
          <p:cNvPr id="19" name="Oval 18"/>
          <p:cNvSpPr/>
          <p:nvPr/>
        </p:nvSpPr>
        <p:spPr>
          <a:xfrm>
            <a:off x="5577840" y="2196083"/>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20" name="TextBox 19"/>
          <p:cNvSpPr txBox="1"/>
          <p:nvPr/>
        </p:nvSpPr>
        <p:spPr>
          <a:xfrm>
            <a:off x="6035040" y="2186940"/>
            <a:ext cx="5577840" cy="216915"/>
          </a:xfrm>
          <a:prstGeom prst="rect">
            <a:avLst/>
          </a:prstGeom>
          <a:noFill/>
        </p:spPr>
        <p:txBody>
          <a:bodyPr wrap="square" lIns="0" rIns="0" tIns="0" bIns="0" anchor="t">
            <a:spAutoFit/>
          </a:bodyPr>
          <a:lstStyle/>
          <a:p>
            <a:pPr algn="l"/>
            <a:r>
              <a:rPr sz="1400" b="1" i="0">
                <a:solidFill>
                  <a:srgbClr val="E8EAED"/>
                </a:solidFill>
                <a:latin typeface="Noto Sans"/>
              </a:rPr>
              <a:t>Name</a:t>
            </a:r>
          </a:p>
        </p:txBody>
      </p:sp>
      <p:sp>
        <p:nvSpPr>
          <p:cNvPr id="21" name="TextBox 20"/>
          <p:cNvSpPr txBox="1"/>
          <p:nvPr/>
        </p:nvSpPr>
        <p:spPr>
          <a:xfrm>
            <a:off x="6035040" y="2431287"/>
            <a:ext cx="5577840" cy="186944"/>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Your name or your business name. We used "Maple Demo Owner".</a:t>
            </a:r>
          </a:p>
        </p:txBody>
      </p:sp>
      <p:sp>
        <p:nvSpPr>
          <p:cNvPr id="22" name="Oval 21"/>
          <p:cNvSpPr/>
          <p:nvPr/>
        </p:nvSpPr>
        <p:spPr>
          <a:xfrm>
            <a:off x="5577840" y="2819399"/>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23" name="TextBox 22"/>
          <p:cNvSpPr txBox="1"/>
          <p:nvPr/>
        </p:nvSpPr>
        <p:spPr>
          <a:xfrm>
            <a:off x="6035040" y="2810256"/>
            <a:ext cx="5577840" cy="216915"/>
          </a:xfrm>
          <a:prstGeom prst="rect">
            <a:avLst/>
          </a:prstGeom>
          <a:noFill/>
        </p:spPr>
        <p:txBody>
          <a:bodyPr wrap="square" lIns="0" rIns="0" tIns="0" bIns="0" anchor="t">
            <a:spAutoFit/>
          </a:bodyPr>
          <a:lstStyle/>
          <a:p>
            <a:pPr algn="l"/>
            <a:r>
              <a:rPr sz="1400" b="1" i="0">
                <a:solidFill>
                  <a:srgbClr val="E8EAED"/>
                </a:solidFill>
                <a:latin typeface="Noto Sans"/>
              </a:rPr>
              <a:t>Email</a:t>
            </a:r>
          </a:p>
        </p:txBody>
      </p:sp>
      <p:sp>
        <p:nvSpPr>
          <p:cNvPr id="24" name="TextBox 23"/>
          <p:cNvSpPr txBox="1"/>
          <p:nvPr/>
        </p:nvSpPr>
        <p:spPr>
          <a:xfrm>
            <a:off x="6035040" y="3054603"/>
            <a:ext cx="5577840" cy="186944"/>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An address you check. This is how you sign in.</a:t>
            </a:r>
          </a:p>
        </p:txBody>
      </p:sp>
      <p:sp>
        <p:nvSpPr>
          <p:cNvPr id="25" name="Oval 24"/>
          <p:cNvSpPr/>
          <p:nvPr/>
        </p:nvSpPr>
        <p:spPr>
          <a:xfrm>
            <a:off x="5577840" y="3442715"/>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26" name="TextBox 25"/>
          <p:cNvSpPr txBox="1"/>
          <p:nvPr/>
        </p:nvSpPr>
        <p:spPr>
          <a:xfrm>
            <a:off x="6035040" y="3433572"/>
            <a:ext cx="5577840" cy="216915"/>
          </a:xfrm>
          <a:prstGeom prst="rect">
            <a:avLst/>
          </a:prstGeom>
          <a:noFill/>
        </p:spPr>
        <p:txBody>
          <a:bodyPr wrap="square" lIns="0" rIns="0" tIns="0" bIns="0" anchor="t">
            <a:spAutoFit/>
          </a:bodyPr>
          <a:lstStyle/>
          <a:p>
            <a:pPr algn="l"/>
            <a:r>
              <a:rPr sz="1400" b="1" i="0">
                <a:solidFill>
                  <a:srgbClr val="E8EAED"/>
                </a:solidFill>
                <a:latin typeface="Noto Sans"/>
              </a:rPr>
              <a:t>Password</a:t>
            </a:r>
          </a:p>
        </p:txBody>
      </p:sp>
      <p:sp>
        <p:nvSpPr>
          <p:cNvPr id="27" name="TextBox 26"/>
          <p:cNvSpPr txBox="1"/>
          <p:nvPr/>
        </p:nvSpPr>
        <p:spPr>
          <a:xfrm>
            <a:off x="6035040" y="3677919"/>
            <a:ext cx="5577840" cy="373888"/>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Pick a strong one and keep it in a password manager. It shows as dots.</a:t>
            </a:r>
          </a:p>
        </p:txBody>
      </p:sp>
      <p:sp>
        <p:nvSpPr>
          <p:cNvPr id="28" name="Oval 27"/>
          <p:cNvSpPr/>
          <p:nvPr/>
        </p:nvSpPr>
        <p:spPr>
          <a:xfrm>
            <a:off x="5577840" y="4252976"/>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29" name="TextBox 28"/>
          <p:cNvSpPr txBox="1"/>
          <p:nvPr/>
        </p:nvSpPr>
        <p:spPr>
          <a:xfrm>
            <a:off x="6035040" y="4243832"/>
            <a:ext cx="5577840" cy="216915"/>
          </a:xfrm>
          <a:prstGeom prst="rect">
            <a:avLst/>
          </a:prstGeom>
          <a:noFill/>
        </p:spPr>
        <p:txBody>
          <a:bodyPr wrap="square" lIns="0" rIns="0" tIns="0" bIns="0" anchor="t">
            <a:spAutoFit/>
          </a:bodyPr>
          <a:lstStyle/>
          <a:p>
            <a:pPr algn="l"/>
            <a:r>
              <a:rPr sz="1400" b="1" i="0">
                <a:solidFill>
                  <a:srgbClr val="E8EAED"/>
                </a:solidFill>
                <a:latin typeface="Noto Sans"/>
              </a:rPr>
              <a:t>Create account</a:t>
            </a:r>
          </a:p>
        </p:txBody>
      </p:sp>
      <p:sp>
        <p:nvSpPr>
          <p:cNvPr id="30" name="TextBox 29"/>
          <p:cNvSpPr txBox="1"/>
          <p:nvPr/>
        </p:nvSpPr>
        <p:spPr>
          <a:xfrm>
            <a:off x="6035040" y="4488179"/>
            <a:ext cx="5577840" cy="373888"/>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That's it. In our test there was no code to type and no confirmation email.</a:t>
            </a:r>
          </a:p>
        </p:txBody>
      </p:sp>
      <p:sp>
        <p:nvSpPr>
          <p:cNvPr id="31" name="Rounded Rectangle 30"/>
          <p:cNvSpPr/>
          <p:nvPr/>
        </p:nvSpPr>
        <p:spPr>
          <a:xfrm>
            <a:off x="5577840" y="5074920"/>
            <a:ext cx="6035040" cy="1051560"/>
          </a:xfrm>
          <a:prstGeom prst="roundRect">
            <a:avLst>
              <a:gd name="adj" fmla="val 12173"/>
            </a:avLst>
          </a:prstGeom>
          <a:solidFill>
            <a:srgbClr val="0C1A18"/>
          </a:solidFill>
          <a:ln w="12700">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2" name="Picture 31" descr="ic_shield-check_5eead4.png"/>
          <p:cNvPicPr>
            <a:picLocks noChangeAspect="1"/>
          </p:cNvPicPr>
          <p:nvPr/>
        </p:nvPicPr>
        <p:blipFill>
          <a:blip r:embed="rId4"/>
          <a:stretch>
            <a:fillRect/>
          </a:stretch>
        </p:blipFill>
        <p:spPr>
          <a:xfrm>
            <a:off x="5742431" y="5230368"/>
            <a:ext cx="292608" cy="292608"/>
          </a:xfrm>
          <a:prstGeom prst="rect">
            <a:avLst/>
          </a:prstGeom>
        </p:spPr>
      </p:pic>
      <p:sp>
        <p:nvSpPr>
          <p:cNvPr id="33" name="TextBox 32"/>
          <p:cNvSpPr txBox="1"/>
          <p:nvPr/>
        </p:nvSpPr>
        <p:spPr>
          <a:xfrm>
            <a:off x="6144768" y="5230368"/>
            <a:ext cx="5303520" cy="274320"/>
          </a:xfrm>
          <a:prstGeom prst="rect">
            <a:avLst/>
          </a:prstGeom>
          <a:noFill/>
        </p:spPr>
        <p:txBody>
          <a:bodyPr wrap="square" lIns="0" rIns="0" tIns="0" bIns="0" anchor="t">
            <a:spAutoFit/>
          </a:bodyPr>
          <a:lstStyle/>
          <a:p>
            <a:pPr algn="l"/>
            <a:r>
              <a:rPr sz="1250" b="1" i="0">
                <a:solidFill>
                  <a:srgbClr val="5EEAD4"/>
                </a:solidFill>
                <a:latin typeface="Noto Sans"/>
              </a:rPr>
              <a:t>No card needed</a:t>
            </a:r>
          </a:p>
        </p:txBody>
      </p:sp>
      <p:sp>
        <p:nvSpPr>
          <p:cNvPr id="34" name="TextBox 33"/>
          <p:cNvSpPr txBox="1"/>
          <p:nvPr/>
        </p:nvSpPr>
        <p:spPr>
          <a:xfrm>
            <a:off x="6144768" y="5532120"/>
            <a:ext cx="5303520" cy="502919"/>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We used the free sign-up only. No payment details were asked for.</a:t>
            </a:r>
          </a:p>
        </p:txBody>
      </p:sp>
      <p:sp>
        <p:nvSpPr>
          <p:cNvPr id="35" name="Rectangle 34"/>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TextBox 35"/>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37" name="TextBox 36"/>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04</a:t>
            </a:r>
          </a:p>
        </p:txBody>
      </p:sp>
      <p:sp>
        <p:nvSpPr>
          <p:cNvPr id="38" name="Rounded Rectangle 37"/>
          <p:cNvSpPr/>
          <p:nvPr/>
        </p:nvSpPr>
        <p:spPr>
          <a:xfrm>
            <a:off x="3840480" y="6464808"/>
            <a:ext cx="731520" cy="201168"/>
          </a:xfrm>
          <a:prstGeom prst="roundRect">
            <a:avLst>
              <a:gd name="adj" fmla="val 50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3840480" y="6464808"/>
            <a:ext cx="731520" cy="201168"/>
          </a:xfrm>
          <a:prstGeom prst="rect">
            <a:avLst/>
          </a:prstGeom>
          <a:noFill/>
        </p:spPr>
        <p:txBody>
          <a:bodyPr wrap="square" lIns="0" rIns="0" tIns="0" bIns="0" anchor="ctr">
            <a:spAutoFit/>
          </a:bodyPr>
          <a:lstStyle/>
          <a:p>
            <a:pPr algn="ctr"/>
            <a:r>
              <a:rPr sz="700" b="1" i="0">
                <a:solidFill>
                  <a:srgbClr val="04221C"/>
                </a:solidFill>
                <a:latin typeface="Noto Sans"/>
              </a:rPr>
              <a:t>Sign up</a:t>
            </a:r>
          </a:p>
        </p:txBody>
      </p:sp>
      <p:sp>
        <p:nvSpPr>
          <p:cNvPr id="40" name="Rounded Rectangle 39"/>
          <p:cNvSpPr/>
          <p:nvPr/>
        </p:nvSpPr>
        <p:spPr>
          <a:xfrm>
            <a:off x="4626864"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4626864"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Create</a:t>
            </a:r>
          </a:p>
        </p:txBody>
      </p:sp>
      <p:sp>
        <p:nvSpPr>
          <p:cNvPr id="42" name="Rounded Rectangle 41"/>
          <p:cNvSpPr/>
          <p:nvPr/>
        </p:nvSpPr>
        <p:spPr>
          <a:xfrm>
            <a:off x="5413248"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5413248"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Style</a:t>
            </a:r>
          </a:p>
        </p:txBody>
      </p:sp>
      <p:sp>
        <p:nvSpPr>
          <p:cNvPr id="44" name="Rounded Rectangle 43"/>
          <p:cNvSpPr/>
          <p:nvPr/>
        </p:nvSpPr>
        <p:spPr>
          <a:xfrm>
            <a:off x="619963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619963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Settings</a:t>
            </a:r>
          </a:p>
        </p:txBody>
      </p:sp>
      <p:sp>
        <p:nvSpPr>
          <p:cNvPr id="46" name="Rounded Rectangle 45"/>
          <p:cNvSpPr/>
          <p:nvPr/>
        </p:nvSpPr>
        <p:spPr>
          <a:xfrm>
            <a:off x="6986016"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6986016"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Embed code</a:t>
            </a:r>
          </a:p>
        </p:txBody>
      </p:sp>
      <p:sp>
        <p:nvSpPr>
          <p:cNvPr id="48" name="Rounded Rectangle 47"/>
          <p:cNvSpPr/>
          <p:nvPr/>
        </p:nvSpPr>
        <p:spPr>
          <a:xfrm>
            <a:off x="7772400"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TextBox 48"/>
          <p:cNvSpPr txBox="1"/>
          <p:nvPr/>
        </p:nvSpPr>
        <p:spPr>
          <a:xfrm>
            <a:off x="7772400"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HTML Studio</a:t>
            </a:r>
          </a:p>
        </p:txBody>
      </p:sp>
      <p:sp>
        <p:nvSpPr>
          <p:cNvPr id="50" name="Rounded Rectangle 49"/>
          <p:cNvSpPr/>
          <p:nvPr/>
        </p:nvSpPr>
        <p:spPr>
          <a:xfrm>
            <a:off x="8558784"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1" name="TextBox 50"/>
          <p:cNvSpPr txBox="1"/>
          <p:nvPr/>
        </p:nvSpPr>
        <p:spPr>
          <a:xfrm>
            <a:off x="8558784"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Go live</a:t>
            </a:r>
          </a:p>
        </p:txBody>
      </p:sp>
      <p:sp>
        <p:nvSpPr>
          <p:cNvPr id="52" name="Rounded Rectangle 51"/>
          <p:cNvSpPr/>
          <p:nvPr/>
        </p:nvSpPr>
        <p:spPr>
          <a:xfrm>
            <a:off x="9345168"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3" name="TextBox 52"/>
          <p:cNvSpPr txBox="1"/>
          <p:nvPr/>
        </p:nvSpPr>
        <p:spPr>
          <a:xfrm>
            <a:off x="9345168"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Submit</a:t>
            </a:r>
          </a:p>
        </p:txBody>
      </p:sp>
      <p:sp>
        <p:nvSpPr>
          <p:cNvPr id="54" name="Rounded Rectangle 53"/>
          <p:cNvSpPr/>
          <p:nvPr/>
        </p:nvSpPr>
        <p:spPr>
          <a:xfrm>
            <a:off x="1013155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5" name="TextBox 54"/>
          <p:cNvSpPr txBox="1"/>
          <p:nvPr/>
        </p:nvSpPr>
        <p:spPr>
          <a:xfrm>
            <a:off x="1013155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Inbox</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1627632"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1627632" cy="274320"/>
          </a:xfrm>
          <a:prstGeom prst="rect">
            <a:avLst/>
          </a:prstGeom>
          <a:noFill/>
        </p:spPr>
        <p:txBody>
          <a:bodyPr wrap="square" lIns="0" rIns="0" tIns="0" bIns="0" anchor="ctr">
            <a:spAutoFit/>
          </a:bodyPr>
          <a:lstStyle/>
          <a:p>
            <a:pPr algn="ctr"/>
            <a:r>
              <a:rPr sz="1050" b="0" i="0">
                <a:solidFill>
                  <a:srgbClr val="5EEAD4"/>
                </a:solidFill>
                <a:latin typeface="IBM Plex Mono"/>
              </a:rPr>
              <a:t>Step 1 · Sign in</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Coming back later? Sign in, then find Your forms</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486918" y="1444752"/>
            <a:ext cx="4604003" cy="3383279"/>
          </a:xfrm>
          <a:prstGeom prst="roundRect">
            <a:avLst>
              <a:gd name="adj" fmla="val 3243"/>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a05_login_filled_420_110_440_320.png"/>
          <p:cNvPicPr>
            <a:picLocks noChangeAspect="1"/>
          </p:cNvPicPr>
          <p:nvPr/>
        </p:nvPicPr>
        <p:blipFill>
          <a:blip r:embed="rId3"/>
          <a:stretch>
            <a:fillRect/>
          </a:stretch>
        </p:blipFill>
        <p:spPr>
          <a:xfrm>
            <a:off x="550926" y="1508760"/>
            <a:ext cx="4475988" cy="3255263"/>
          </a:xfrm>
          <a:prstGeom prst="rect">
            <a:avLst/>
          </a:prstGeom>
        </p:spPr>
      </p:pic>
      <p:sp>
        <p:nvSpPr>
          <p:cNvPr id="9" name="Rounded Rectangle 8"/>
          <p:cNvSpPr/>
          <p:nvPr/>
        </p:nvSpPr>
        <p:spPr>
          <a:xfrm>
            <a:off x="805243" y="2591135"/>
            <a:ext cx="3967352" cy="508634"/>
          </a:xfrm>
          <a:prstGeom prst="roundRect">
            <a:avLst>
              <a:gd name="adj" fmla="val 10786"/>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441198" y="2690004"/>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1" name="Rounded Rectangle 10"/>
          <p:cNvSpPr/>
          <p:nvPr/>
        </p:nvSpPr>
        <p:spPr>
          <a:xfrm>
            <a:off x="805243" y="3323569"/>
            <a:ext cx="3967352" cy="508635"/>
          </a:xfrm>
          <a:prstGeom prst="roundRect">
            <a:avLst>
              <a:gd name="adj" fmla="val 10786"/>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441198" y="3422439"/>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3" name="Rounded Rectangle 12"/>
          <p:cNvSpPr/>
          <p:nvPr/>
        </p:nvSpPr>
        <p:spPr>
          <a:xfrm>
            <a:off x="805243" y="3982760"/>
            <a:ext cx="900283" cy="508635"/>
          </a:xfrm>
          <a:prstGeom prst="roundRect">
            <a:avLst>
              <a:gd name="adj" fmla="val 10786"/>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441198" y="4081630"/>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15" name="Rounded Rectangle 14"/>
          <p:cNvSpPr/>
          <p:nvPr/>
        </p:nvSpPr>
        <p:spPr>
          <a:xfrm>
            <a:off x="5425657" y="1444751"/>
            <a:ext cx="6293684" cy="2286000"/>
          </a:xfrm>
          <a:prstGeom prst="roundRect">
            <a:avLst>
              <a:gd name="adj" fmla="val 4800"/>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a06_dashboard_empty_40_0_1200_420.png"/>
          <p:cNvPicPr>
            <a:picLocks noChangeAspect="1"/>
          </p:cNvPicPr>
          <p:nvPr/>
        </p:nvPicPr>
        <p:blipFill>
          <a:blip r:embed="rId4"/>
          <a:stretch>
            <a:fillRect/>
          </a:stretch>
        </p:blipFill>
        <p:spPr>
          <a:xfrm>
            <a:off x="5489665" y="1508760"/>
            <a:ext cx="6165668" cy="2157984"/>
          </a:xfrm>
          <a:prstGeom prst="rect">
            <a:avLst/>
          </a:prstGeom>
        </p:spPr>
      </p:pic>
      <p:sp>
        <p:nvSpPr>
          <p:cNvPr id="17" name="Rounded Rectangle 16"/>
          <p:cNvSpPr/>
          <p:nvPr/>
        </p:nvSpPr>
        <p:spPr>
          <a:xfrm>
            <a:off x="5772258" y="3152938"/>
            <a:ext cx="667947" cy="241488"/>
          </a:xfrm>
          <a:prstGeom prst="roundRect">
            <a:avLst>
              <a:gd name="adj" fmla="val 22719"/>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5406498" y="3118234"/>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19" name="Rounded Rectangle 18"/>
          <p:cNvSpPr/>
          <p:nvPr/>
        </p:nvSpPr>
        <p:spPr>
          <a:xfrm>
            <a:off x="10422200" y="1570416"/>
            <a:ext cx="560048" cy="256902"/>
          </a:xfrm>
          <a:prstGeom prst="roundRect">
            <a:avLst>
              <a:gd name="adj" fmla="val 21355"/>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10056440" y="1543420"/>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5</a:t>
            </a:r>
          </a:p>
        </p:txBody>
      </p:sp>
      <p:sp>
        <p:nvSpPr>
          <p:cNvPr id="21" name="TextBox 20"/>
          <p:cNvSpPr txBox="1"/>
          <p:nvPr/>
        </p:nvSpPr>
        <p:spPr>
          <a:xfrm>
            <a:off x="1005839" y="5065776"/>
            <a:ext cx="4480560" cy="201422"/>
          </a:xfrm>
          <a:prstGeom prst="rect">
            <a:avLst/>
          </a:prstGeom>
          <a:noFill/>
        </p:spPr>
        <p:txBody>
          <a:bodyPr wrap="square" lIns="0" rIns="0" tIns="0" bIns="0" anchor="t">
            <a:spAutoFit/>
          </a:bodyPr>
          <a:lstStyle/>
          <a:p>
            <a:pPr algn="l"/>
            <a:r>
              <a:rPr sz="1300" b="1" i="0">
                <a:solidFill>
                  <a:srgbClr val="E8EAED"/>
                </a:solidFill>
                <a:latin typeface="Noto Sans"/>
              </a:rPr>
              <a:t>forms.registermysite.com/login</a:t>
            </a:r>
          </a:p>
        </p:txBody>
      </p:sp>
      <p:sp>
        <p:nvSpPr>
          <p:cNvPr id="22" name="TextBox 21"/>
          <p:cNvSpPr txBox="1"/>
          <p:nvPr/>
        </p:nvSpPr>
        <p:spPr>
          <a:xfrm>
            <a:off x="1005839" y="5294629"/>
            <a:ext cx="4480560" cy="373888"/>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Type your email (1) and password (2), then click Sign in (3).</a:t>
            </a:r>
          </a:p>
        </p:txBody>
      </p:sp>
      <p:sp>
        <p:nvSpPr>
          <p:cNvPr id="23" name="Oval 22"/>
          <p:cNvSpPr/>
          <p:nvPr/>
        </p:nvSpPr>
        <p:spPr>
          <a:xfrm>
            <a:off x="5486400" y="3977639"/>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24" name="TextBox 23"/>
          <p:cNvSpPr txBox="1"/>
          <p:nvPr/>
        </p:nvSpPr>
        <p:spPr>
          <a:xfrm>
            <a:off x="5943600" y="3968496"/>
            <a:ext cx="5715000" cy="209168"/>
          </a:xfrm>
          <a:prstGeom prst="rect">
            <a:avLst/>
          </a:prstGeom>
          <a:noFill/>
        </p:spPr>
        <p:txBody>
          <a:bodyPr wrap="square" lIns="0" rIns="0" tIns="0" bIns="0" anchor="t">
            <a:spAutoFit/>
          </a:bodyPr>
          <a:lstStyle/>
          <a:p>
            <a:pPr algn="l"/>
            <a:r>
              <a:rPr sz="1350" b="1" i="0">
                <a:solidFill>
                  <a:srgbClr val="E8EAED"/>
                </a:solidFill>
                <a:latin typeface="Noto Sans"/>
              </a:rPr>
              <a:t>"No forms yet"</a:t>
            </a:r>
          </a:p>
        </p:txBody>
      </p:sp>
      <p:sp>
        <p:nvSpPr>
          <p:cNvPr id="25" name="TextBox 24"/>
          <p:cNvSpPr txBox="1"/>
          <p:nvPr/>
        </p:nvSpPr>
        <p:spPr>
          <a:xfrm>
            <a:off x="5943600" y="4205096"/>
            <a:ext cx="5715000" cy="186944"/>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A brand-new account starts empty. Click Create a form.</a:t>
            </a:r>
          </a:p>
        </p:txBody>
      </p:sp>
      <p:sp>
        <p:nvSpPr>
          <p:cNvPr id="26" name="Oval 25"/>
          <p:cNvSpPr/>
          <p:nvPr/>
        </p:nvSpPr>
        <p:spPr>
          <a:xfrm>
            <a:off x="5486400" y="4593209"/>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5</a:t>
            </a:r>
          </a:p>
        </p:txBody>
      </p:sp>
      <p:sp>
        <p:nvSpPr>
          <p:cNvPr id="27" name="TextBox 26"/>
          <p:cNvSpPr txBox="1"/>
          <p:nvPr/>
        </p:nvSpPr>
        <p:spPr>
          <a:xfrm>
            <a:off x="5943600" y="4584065"/>
            <a:ext cx="5715000" cy="209168"/>
          </a:xfrm>
          <a:prstGeom prst="rect">
            <a:avLst/>
          </a:prstGeom>
          <a:noFill/>
        </p:spPr>
        <p:txBody>
          <a:bodyPr wrap="square" lIns="0" rIns="0" tIns="0" bIns="0" anchor="t">
            <a:spAutoFit/>
          </a:bodyPr>
          <a:lstStyle/>
          <a:p>
            <a:pPr algn="l"/>
            <a:r>
              <a:rPr sz="1350" b="1" i="0">
                <a:solidFill>
                  <a:srgbClr val="E8EAED"/>
                </a:solidFill>
                <a:latin typeface="Noto Sans"/>
              </a:rPr>
              <a:t>New form</a:t>
            </a:r>
          </a:p>
        </p:txBody>
      </p:sp>
      <p:sp>
        <p:nvSpPr>
          <p:cNvPr id="28" name="TextBox 27"/>
          <p:cNvSpPr txBox="1"/>
          <p:nvPr/>
        </p:nvSpPr>
        <p:spPr>
          <a:xfrm>
            <a:off x="5943600" y="4820665"/>
            <a:ext cx="5715000" cy="186944"/>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Same thing, any time: the button at the top opens the form studio.</a:t>
            </a:r>
          </a:p>
        </p:txBody>
      </p:sp>
      <p:sp>
        <p:nvSpPr>
          <p:cNvPr id="29" name="Rectangle 28"/>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31" name="TextBox 30"/>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05</a:t>
            </a:r>
          </a:p>
        </p:txBody>
      </p:sp>
      <p:sp>
        <p:nvSpPr>
          <p:cNvPr id="32" name="Rounded Rectangle 31"/>
          <p:cNvSpPr/>
          <p:nvPr/>
        </p:nvSpPr>
        <p:spPr>
          <a:xfrm>
            <a:off x="3840480" y="6464808"/>
            <a:ext cx="731520" cy="201168"/>
          </a:xfrm>
          <a:prstGeom prst="roundRect">
            <a:avLst>
              <a:gd name="adj" fmla="val 50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3840480" y="6464808"/>
            <a:ext cx="731520" cy="201168"/>
          </a:xfrm>
          <a:prstGeom prst="rect">
            <a:avLst/>
          </a:prstGeom>
          <a:noFill/>
        </p:spPr>
        <p:txBody>
          <a:bodyPr wrap="square" lIns="0" rIns="0" tIns="0" bIns="0" anchor="ctr">
            <a:spAutoFit/>
          </a:bodyPr>
          <a:lstStyle/>
          <a:p>
            <a:pPr algn="ctr"/>
            <a:r>
              <a:rPr sz="700" b="1" i="0">
                <a:solidFill>
                  <a:srgbClr val="04221C"/>
                </a:solidFill>
                <a:latin typeface="Noto Sans"/>
              </a:rPr>
              <a:t>Sign up</a:t>
            </a:r>
          </a:p>
        </p:txBody>
      </p:sp>
      <p:sp>
        <p:nvSpPr>
          <p:cNvPr id="34" name="Rounded Rectangle 33"/>
          <p:cNvSpPr/>
          <p:nvPr/>
        </p:nvSpPr>
        <p:spPr>
          <a:xfrm>
            <a:off x="4626864"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4626864"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Create</a:t>
            </a:r>
          </a:p>
        </p:txBody>
      </p:sp>
      <p:sp>
        <p:nvSpPr>
          <p:cNvPr id="36" name="Rounded Rectangle 35"/>
          <p:cNvSpPr/>
          <p:nvPr/>
        </p:nvSpPr>
        <p:spPr>
          <a:xfrm>
            <a:off x="5413248"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5413248"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Style</a:t>
            </a:r>
          </a:p>
        </p:txBody>
      </p:sp>
      <p:sp>
        <p:nvSpPr>
          <p:cNvPr id="38" name="Rounded Rectangle 37"/>
          <p:cNvSpPr/>
          <p:nvPr/>
        </p:nvSpPr>
        <p:spPr>
          <a:xfrm>
            <a:off x="619963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619963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Settings</a:t>
            </a:r>
          </a:p>
        </p:txBody>
      </p:sp>
      <p:sp>
        <p:nvSpPr>
          <p:cNvPr id="40" name="Rounded Rectangle 39"/>
          <p:cNvSpPr/>
          <p:nvPr/>
        </p:nvSpPr>
        <p:spPr>
          <a:xfrm>
            <a:off x="6986016"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6986016"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Embed code</a:t>
            </a:r>
          </a:p>
        </p:txBody>
      </p:sp>
      <p:sp>
        <p:nvSpPr>
          <p:cNvPr id="42" name="Rounded Rectangle 41"/>
          <p:cNvSpPr/>
          <p:nvPr/>
        </p:nvSpPr>
        <p:spPr>
          <a:xfrm>
            <a:off x="7772400"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7772400"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HTML Studio</a:t>
            </a:r>
          </a:p>
        </p:txBody>
      </p:sp>
      <p:sp>
        <p:nvSpPr>
          <p:cNvPr id="44" name="Rounded Rectangle 43"/>
          <p:cNvSpPr/>
          <p:nvPr/>
        </p:nvSpPr>
        <p:spPr>
          <a:xfrm>
            <a:off x="8558784"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8558784"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Go live</a:t>
            </a:r>
          </a:p>
        </p:txBody>
      </p:sp>
      <p:sp>
        <p:nvSpPr>
          <p:cNvPr id="46" name="Rounded Rectangle 45"/>
          <p:cNvSpPr/>
          <p:nvPr/>
        </p:nvSpPr>
        <p:spPr>
          <a:xfrm>
            <a:off x="9345168"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9345168"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Submit</a:t>
            </a:r>
          </a:p>
        </p:txBody>
      </p:sp>
      <p:sp>
        <p:nvSpPr>
          <p:cNvPr id="48" name="Rounded Rectangle 47"/>
          <p:cNvSpPr/>
          <p:nvPr/>
        </p:nvSpPr>
        <p:spPr>
          <a:xfrm>
            <a:off x="1013155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TextBox 48"/>
          <p:cNvSpPr txBox="1"/>
          <p:nvPr/>
        </p:nvSpPr>
        <p:spPr>
          <a:xfrm>
            <a:off x="1013155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Inbox</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2327148"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2327148" cy="274320"/>
          </a:xfrm>
          <a:prstGeom prst="rect">
            <a:avLst/>
          </a:prstGeom>
          <a:noFill/>
        </p:spPr>
        <p:txBody>
          <a:bodyPr wrap="square" lIns="0" rIns="0" tIns="0" bIns="0" anchor="ctr">
            <a:spAutoFit/>
          </a:bodyPr>
          <a:lstStyle/>
          <a:p>
            <a:pPr algn="ctr"/>
            <a:r>
              <a:rPr sz="1050" b="0" i="0">
                <a:solidFill>
                  <a:srgbClr val="5EEAD4"/>
                </a:solidFill>
                <a:latin typeface="IBM Plex Mono"/>
              </a:rPr>
              <a:t>Step 2 · Create your form</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Describe the form you need in the studio</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514906" y="1399032"/>
            <a:ext cx="5188107" cy="4928616"/>
          </a:xfrm>
          <a:prstGeom prst="roundRect">
            <a:avLst>
              <a:gd name="adj" fmla="val 2226"/>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b03_studio_reply_ok_60_40_780_740.png"/>
          <p:cNvPicPr>
            <a:picLocks noChangeAspect="1"/>
          </p:cNvPicPr>
          <p:nvPr/>
        </p:nvPicPr>
        <p:blipFill>
          <a:blip r:embed="rId3"/>
          <a:stretch>
            <a:fillRect/>
          </a:stretch>
        </p:blipFill>
        <p:spPr>
          <a:xfrm>
            <a:off x="578914" y="1463040"/>
            <a:ext cx="5060091" cy="4800600"/>
          </a:xfrm>
          <a:prstGeom prst="rect">
            <a:avLst/>
          </a:prstGeom>
        </p:spPr>
      </p:pic>
      <p:sp>
        <p:nvSpPr>
          <p:cNvPr id="9" name="Rounded Rectangle 8"/>
          <p:cNvSpPr/>
          <p:nvPr/>
        </p:nvSpPr>
        <p:spPr>
          <a:xfrm>
            <a:off x="682710" y="5271083"/>
            <a:ext cx="4382818" cy="908221"/>
          </a:xfrm>
          <a:prstGeom prst="roundRect">
            <a:avLst>
              <a:gd name="adj" fmla="val 6040"/>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469186" y="5569746"/>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1" name="Rounded Rectangle 10"/>
          <p:cNvSpPr/>
          <p:nvPr/>
        </p:nvSpPr>
        <p:spPr>
          <a:xfrm>
            <a:off x="5065528" y="5271083"/>
            <a:ext cx="482654" cy="908221"/>
          </a:xfrm>
          <a:prstGeom prst="roundRect">
            <a:avLst>
              <a:gd name="adj" fmla="val 11367"/>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5408280" y="5100090"/>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3" name="Rounded Rectangle 12"/>
          <p:cNvSpPr/>
          <p:nvPr/>
        </p:nvSpPr>
        <p:spPr>
          <a:xfrm>
            <a:off x="864355" y="2163668"/>
            <a:ext cx="4554082" cy="830374"/>
          </a:xfrm>
          <a:prstGeom prst="roundRect">
            <a:avLst>
              <a:gd name="adj" fmla="val 6607"/>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498595" y="2423407"/>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15" name="Rounded Rectangle 14"/>
          <p:cNvSpPr/>
          <p:nvPr/>
        </p:nvSpPr>
        <p:spPr>
          <a:xfrm>
            <a:off x="773532" y="3123788"/>
            <a:ext cx="4177819" cy="1998087"/>
          </a:xfrm>
          <a:prstGeom prst="roundRect">
            <a:avLst>
              <a:gd name="adj" fmla="val 2745"/>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469186" y="3967383"/>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17" name="Oval 16"/>
          <p:cNvSpPr/>
          <p:nvPr/>
        </p:nvSpPr>
        <p:spPr>
          <a:xfrm>
            <a:off x="6080760" y="1572768"/>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8" name="TextBox 17"/>
          <p:cNvSpPr txBox="1"/>
          <p:nvPr/>
        </p:nvSpPr>
        <p:spPr>
          <a:xfrm>
            <a:off x="6537960" y="1563624"/>
            <a:ext cx="5120640" cy="216915"/>
          </a:xfrm>
          <a:prstGeom prst="rect">
            <a:avLst/>
          </a:prstGeom>
          <a:noFill/>
        </p:spPr>
        <p:txBody>
          <a:bodyPr wrap="square" lIns="0" rIns="0" tIns="0" bIns="0" anchor="t">
            <a:spAutoFit/>
          </a:bodyPr>
          <a:lstStyle/>
          <a:p>
            <a:pPr algn="l"/>
            <a:r>
              <a:rPr sz="1400" b="1" i="0">
                <a:solidFill>
                  <a:srgbClr val="E8EAED"/>
                </a:solidFill>
                <a:latin typeface="Noto Sans"/>
              </a:rPr>
              <a:t>Describe your form</a:t>
            </a:r>
          </a:p>
        </p:txBody>
      </p:sp>
      <p:sp>
        <p:nvSpPr>
          <p:cNvPr id="19" name="TextBox 18"/>
          <p:cNvSpPr txBox="1"/>
          <p:nvPr/>
        </p:nvSpPr>
        <p:spPr>
          <a:xfrm>
            <a:off x="6537960" y="1807972"/>
            <a:ext cx="5120640" cy="373888"/>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In plain words. We asked for a cake order form: name, email, phone, pickup date, cake size and a message.</a:t>
            </a:r>
          </a:p>
        </p:txBody>
      </p:sp>
      <p:sp>
        <p:nvSpPr>
          <p:cNvPr id="20" name="Oval 19"/>
          <p:cNvSpPr/>
          <p:nvPr/>
        </p:nvSpPr>
        <p:spPr>
          <a:xfrm>
            <a:off x="6080760" y="2364740"/>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21" name="TextBox 20"/>
          <p:cNvSpPr txBox="1"/>
          <p:nvPr/>
        </p:nvSpPr>
        <p:spPr>
          <a:xfrm>
            <a:off x="6537960" y="2355596"/>
            <a:ext cx="5120640" cy="216915"/>
          </a:xfrm>
          <a:prstGeom prst="rect">
            <a:avLst/>
          </a:prstGeom>
          <a:noFill/>
        </p:spPr>
        <p:txBody>
          <a:bodyPr wrap="square" lIns="0" rIns="0" tIns="0" bIns="0" anchor="t">
            <a:spAutoFit/>
          </a:bodyPr>
          <a:lstStyle/>
          <a:p>
            <a:pPr algn="l"/>
            <a:r>
              <a:rPr sz="1400" b="1" i="0">
                <a:solidFill>
                  <a:srgbClr val="E8EAED"/>
                </a:solidFill>
                <a:latin typeface="Noto Sans"/>
              </a:rPr>
              <a:t>Click Send</a:t>
            </a:r>
          </a:p>
        </p:txBody>
      </p:sp>
      <p:sp>
        <p:nvSpPr>
          <p:cNvPr id="22" name="TextBox 21"/>
          <p:cNvSpPr txBox="1"/>
          <p:nvPr/>
        </p:nvSpPr>
        <p:spPr>
          <a:xfrm>
            <a:off x="6537960" y="2599944"/>
            <a:ext cx="5120640" cy="186944"/>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The studio is an AI helper.</a:t>
            </a:r>
          </a:p>
        </p:txBody>
      </p:sp>
      <p:sp>
        <p:nvSpPr>
          <p:cNvPr id="23" name="Oval 22"/>
          <p:cNvSpPr/>
          <p:nvPr/>
        </p:nvSpPr>
        <p:spPr>
          <a:xfrm>
            <a:off x="6080760" y="2969768"/>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24" name="TextBox 23"/>
          <p:cNvSpPr txBox="1"/>
          <p:nvPr/>
        </p:nvSpPr>
        <p:spPr>
          <a:xfrm>
            <a:off x="6537960" y="2960624"/>
            <a:ext cx="5120640" cy="216915"/>
          </a:xfrm>
          <a:prstGeom prst="rect">
            <a:avLst/>
          </a:prstGeom>
          <a:noFill/>
        </p:spPr>
        <p:txBody>
          <a:bodyPr wrap="square" lIns="0" rIns="0" tIns="0" bIns="0" anchor="t">
            <a:spAutoFit/>
          </a:bodyPr>
          <a:lstStyle/>
          <a:p>
            <a:pPr algn="l"/>
            <a:r>
              <a:rPr sz="1400" b="1" i="0">
                <a:solidFill>
                  <a:srgbClr val="E8EAED"/>
                </a:solidFill>
                <a:latin typeface="Noto Sans"/>
              </a:rPr>
              <a:t>Your request shows up</a:t>
            </a:r>
          </a:p>
        </p:txBody>
      </p:sp>
      <p:sp>
        <p:nvSpPr>
          <p:cNvPr id="25" name="TextBox 24"/>
          <p:cNvSpPr txBox="1"/>
          <p:nvPr/>
        </p:nvSpPr>
        <p:spPr>
          <a:xfrm>
            <a:off x="6537960" y="3204972"/>
            <a:ext cx="5120640" cy="186944"/>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So you can check what you asked for.</a:t>
            </a:r>
          </a:p>
        </p:txBody>
      </p:sp>
      <p:sp>
        <p:nvSpPr>
          <p:cNvPr id="26" name="Oval 25"/>
          <p:cNvSpPr/>
          <p:nvPr/>
        </p:nvSpPr>
        <p:spPr>
          <a:xfrm>
            <a:off x="6080760" y="3574796"/>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27" name="TextBox 26"/>
          <p:cNvSpPr txBox="1"/>
          <p:nvPr/>
        </p:nvSpPr>
        <p:spPr>
          <a:xfrm>
            <a:off x="6537960" y="3565652"/>
            <a:ext cx="5120640" cy="216915"/>
          </a:xfrm>
          <a:prstGeom prst="rect">
            <a:avLst/>
          </a:prstGeom>
          <a:noFill/>
        </p:spPr>
        <p:txBody>
          <a:bodyPr wrap="square" lIns="0" rIns="0" tIns="0" bIns="0" anchor="t">
            <a:spAutoFit/>
          </a:bodyPr>
          <a:lstStyle/>
          <a:p>
            <a:pPr algn="l"/>
            <a:r>
              <a:rPr sz="1400" b="1" i="0">
                <a:solidFill>
                  <a:srgbClr val="E8EAED"/>
                </a:solidFill>
                <a:latin typeface="Noto Sans"/>
              </a:rPr>
              <a:t>The studio replies</a:t>
            </a:r>
          </a:p>
        </p:txBody>
      </p:sp>
      <p:sp>
        <p:nvSpPr>
          <p:cNvPr id="28" name="TextBox 27"/>
          <p:cNvSpPr txBox="1"/>
          <p:nvPr/>
        </p:nvSpPr>
        <p:spPr>
          <a:xfrm>
            <a:off x="6537960" y="3809999"/>
            <a:ext cx="5120640" cy="186944"/>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It answers in code. You don't need to read it.</a:t>
            </a:r>
          </a:p>
        </p:txBody>
      </p:sp>
      <p:sp>
        <p:nvSpPr>
          <p:cNvPr id="29" name="Rounded Rectangle 28"/>
          <p:cNvSpPr/>
          <p:nvPr/>
        </p:nvSpPr>
        <p:spPr>
          <a:xfrm>
            <a:off x="6080760" y="4572000"/>
            <a:ext cx="5577840" cy="1572768"/>
          </a:xfrm>
          <a:prstGeom prst="roundRect">
            <a:avLst>
              <a:gd name="adj" fmla="val 8139"/>
            </a:avLst>
          </a:prstGeom>
          <a:solidFill>
            <a:srgbClr val="1C0E0F"/>
          </a:solidFill>
          <a:ln w="12700">
            <a:solidFill>
              <a:srgbClr val="F8717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0" name="Picture 29" descr="ic_triangle-alert_f87171.png"/>
          <p:cNvPicPr>
            <a:picLocks noChangeAspect="1"/>
          </p:cNvPicPr>
          <p:nvPr/>
        </p:nvPicPr>
        <p:blipFill>
          <a:blip r:embed="rId4"/>
          <a:stretch>
            <a:fillRect/>
          </a:stretch>
        </p:blipFill>
        <p:spPr>
          <a:xfrm>
            <a:off x="6245352" y="4727448"/>
            <a:ext cx="292608" cy="292608"/>
          </a:xfrm>
          <a:prstGeom prst="rect">
            <a:avLst/>
          </a:prstGeom>
        </p:spPr>
      </p:pic>
      <p:sp>
        <p:nvSpPr>
          <p:cNvPr id="31" name="TextBox 30"/>
          <p:cNvSpPr txBox="1"/>
          <p:nvPr/>
        </p:nvSpPr>
        <p:spPr>
          <a:xfrm>
            <a:off x="6647688" y="4727448"/>
            <a:ext cx="4846320" cy="274320"/>
          </a:xfrm>
          <a:prstGeom prst="rect">
            <a:avLst/>
          </a:prstGeom>
          <a:noFill/>
        </p:spPr>
        <p:txBody>
          <a:bodyPr wrap="square" lIns="0" rIns="0" tIns="0" bIns="0" anchor="t">
            <a:spAutoFit/>
          </a:bodyPr>
          <a:lstStyle/>
          <a:p>
            <a:pPr algn="l"/>
            <a:r>
              <a:rPr sz="1250" b="1" i="0">
                <a:solidFill>
                  <a:srgbClr val="F87171"/>
                </a:solidFill>
                <a:latin typeface="Noto Sans"/>
              </a:rPr>
              <a:t>What happened in our test</a:t>
            </a:r>
          </a:p>
        </p:txBody>
      </p:sp>
      <p:sp>
        <p:nvSpPr>
          <p:cNvPr id="32" name="TextBox 31"/>
          <p:cNvSpPr txBox="1"/>
          <p:nvPr/>
        </p:nvSpPr>
        <p:spPr>
          <a:xfrm>
            <a:off x="6647688" y="5029200"/>
            <a:ext cx="4846320" cy="1024128"/>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The reply had colors but no list of fields. The studio said "The model did not return a fields array." EdgeForm then made its standard contact form: Name, Email, Message.</a:t>
            </a:r>
          </a:p>
        </p:txBody>
      </p:sp>
      <p:sp>
        <p:nvSpPr>
          <p:cNvPr id="33" name="Rectangle 32"/>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TextBox 33"/>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35" name="TextBox 34"/>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06</a:t>
            </a:r>
          </a:p>
        </p:txBody>
      </p:sp>
      <p:sp>
        <p:nvSpPr>
          <p:cNvPr id="36" name="Rounded Rectangle 35"/>
          <p:cNvSpPr/>
          <p:nvPr/>
        </p:nvSpPr>
        <p:spPr>
          <a:xfrm>
            <a:off x="384048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384048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Sign up</a:t>
            </a:r>
          </a:p>
        </p:txBody>
      </p:sp>
      <p:sp>
        <p:nvSpPr>
          <p:cNvPr id="38" name="Rounded Rectangle 37"/>
          <p:cNvSpPr/>
          <p:nvPr/>
        </p:nvSpPr>
        <p:spPr>
          <a:xfrm>
            <a:off x="4626864" y="6464808"/>
            <a:ext cx="731520" cy="201168"/>
          </a:xfrm>
          <a:prstGeom prst="roundRect">
            <a:avLst>
              <a:gd name="adj" fmla="val 50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4626864" y="6464808"/>
            <a:ext cx="731520" cy="201168"/>
          </a:xfrm>
          <a:prstGeom prst="rect">
            <a:avLst/>
          </a:prstGeom>
          <a:noFill/>
        </p:spPr>
        <p:txBody>
          <a:bodyPr wrap="square" lIns="0" rIns="0" tIns="0" bIns="0" anchor="ctr">
            <a:spAutoFit/>
          </a:bodyPr>
          <a:lstStyle/>
          <a:p>
            <a:pPr algn="ctr"/>
            <a:r>
              <a:rPr sz="700" b="1" i="0">
                <a:solidFill>
                  <a:srgbClr val="04221C"/>
                </a:solidFill>
                <a:latin typeface="Noto Sans"/>
              </a:rPr>
              <a:t>Create</a:t>
            </a:r>
          </a:p>
        </p:txBody>
      </p:sp>
      <p:sp>
        <p:nvSpPr>
          <p:cNvPr id="40" name="Rounded Rectangle 39"/>
          <p:cNvSpPr/>
          <p:nvPr/>
        </p:nvSpPr>
        <p:spPr>
          <a:xfrm>
            <a:off x="5413248"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5413248"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Style</a:t>
            </a:r>
          </a:p>
        </p:txBody>
      </p:sp>
      <p:sp>
        <p:nvSpPr>
          <p:cNvPr id="42" name="Rounded Rectangle 41"/>
          <p:cNvSpPr/>
          <p:nvPr/>
        </p:nvSpPr>
        <p:spPr>
          <a:xfrm>
            <a:off x="619963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619963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Settings</a:t>
            </a:r>
          </a:p>
        </p:txBody>
      </p:sp>
      <p:sp>
        <p:nvSpPr>
          <p:cNvPr id="44" name="Rounded Rectangle 43"/>
          <p:cNvSpPr/>
          <p:nvPr/>
        </p:nvSpPr>
        <p:spPr>
          <a:xfrm>
            <a:off x="6986016"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6986016"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Embed code</a:t>
            </a:r>
          </a:p>
        </p:txBody>
      </p:sp>
      <p:sp>
        <p:nvSpPr>
          <p:cNvPr id="46" name="Rounded Rectangle 45"/>
          <p:cNvSpPr/>
          <p:nvPr/>
        </p:nvSpPr>
        <p:spPr>
          <a:xfrm>
            <a:off x="7772400"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7772400"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HTML Studio</a:t>
            </a:r>
          </a:p>
        </p:txBody>
      </p:sp>
      <p:sp>
        <p:nvSpPr>
          <p:cNvPr id="48" name="Rounded Rectangle 47"/>
          <p:cNvSpPr/>
          <p:nvPr/>
        </p:nvSpPr>
        <p:spPr>
          <a:xfrm>
            <a:off x="8558784"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TextBox 48"/>
          <p:cNvSpPr txBox="1"/>
          <p:nvPr/>
        </p:nvSpPr>
        <p:spPr>
          <a:xfrm>
            <a:off x="8558784"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Go live</a:t>
            </a:r>
          </a:p>
        </p:txBody>
      </p:sp>
      <p:sp>
        <p:nvSpPr>
          <p:cNvPr id="50" name="Rounded Rectangle 49"/>
          <p:cNvSpPr/>
          <p:nvPr/>
        </p:nvSpPr>
        <p:spPr>
          <a:xfrm>
            <a:off x="9345168"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1" name="TextBox 50"/>
          <p:cNvSpPr txBox="1"/>
          <p:nvPr/>
        </p:nvSpPr>
        <p:spPr>
          <a:xfrm>
            <a:off x="9345168"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Submit</a:t>
            </a:r>
          </a:p>
        </p:txBody>
      </p:sp>
      <p:sp>
        <p:nvSpPr>
          <p:cNvPr id="52" name="Rounded Rectangle 51"/>
          <p:cNvSpPr/>
          <p:nvPr/>
        </p:nvSpPr>
        <p:spPr>
          <a:xfrm>
            <a:off x="1013155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3" name="TextBox 52"/>
          <p:cNvSpPr txBox="1"/>
          <p:nvPr/>
        </p:nvSpPr>
        <p:spPr>
          <a:xfrm>
            <a:off x="1013155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Inbox</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1627632"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1627632" cy="274320"/>
          </a:xfrm>
          <a:prstGeom prst="rect">
            <a:avLst/>
          </a:prstGeom>
          <a:noFill/>
        </p:spPr>
        <p:txBody>
          <a:bodyPr wrap="square" lIns="0" rIns="0" tIns="0" bIns="0" anchor="ctr">
            <a:spAutoFit/>
          </a:bodyPr>
          <a:lstStyle/>
          <a:p>
            <a:pPr algn="ctr"/>
            <a:r>
              <a:rPr sz="1050" b="0" i="0">
                <a:solidFill>
                  <a:srgbClr val="5EEAD4"/>
                </a:solidFill>
                <a:latin typeface="IBM Plex Mono"/>
              </a:rPr>
              <a:t>Step 2 · Publish</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Name it, pick your inbox, create the form</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484632" y="1399820"/>
            <a:ext cx="6894576" cy="4561279"/>
          </a:xfrm>
          <a:prstGeom prst="roundRect">
            <a:avLst>
              <a:gd name="adj" fmla="val 2405"/>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b05_published_60_40_1160_760.png"/>
          <p:cNvPicPr>
            <a:picLocks noChangeAspect="1"/>
          </p:cNvPicPr>
          <p:nvPr/>
        </p:nvPicPr>
        <p:blipFill>
          <a:blip r:embed="rId3"/>
          <a:stretch>
            <a:fillRect/>
          </a:stretch>
        </p:blipFill>
        <p:spPr>
          <a:xfrm>
            <a:off x="548640" y="1463828"/>
            <a:ext cx="6766560" cy="4433263"/>
          </a:xfrm>
          <a:prstGeom prst="rect">
            <a:avLst/>
          </a:prstGeom>
        </p:spPr>
      </p:pic>
      <p:sp>
        <p:nvSpPr>
          <p:cNvPr id="9" name="Rounded Rectangle 8"/>
          <p:cNvSpPr/>
          <p:nvPr/>
        </p:nvSpPr>
        <p:spPr>
          <a:xfrm>
            <a:off x="5186066" y="2595477"/>
            <a:ext cx="1924969" cy="291662"/>
          </a:xfrm>
          <a:prstGeom prst="roundRect">
            <a:avLst>
              <a:gd name="adj" fmla="val 18810"/>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4820306" y="2585860"/>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1" name="Rounded Rectangle 10"/>
          <p:cNvSpPr/>
          <p:nvPr/>
        </p:nvSpPr>
        <p:spPr>
          <a:xfrm>
            <a:off x="5186066" y="3015470"/>
            <a:ext cx="1924969" cy="291662"/>
          </a:xfrm>
          <a:prstGeom prst="roundRect">
            <a:avLst>
              <a:gd name="adj" fmla="val 18810"/>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4820306" y="3005853"/>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3" name="Rounded Rectangle 12"/>
          <p:cNvSpPr/>
          <p:nvPr/>
        </p:nvSpPr>
        <p:spPr>
          <a:xfrm>
            <a:off x="5186066" y="3540462"/>
            <a:ext cx="1195814" cy="291662"/>
          </a:xfrm>
          <a:prstGeom prst="roundRect">
            <a:avLst>
              <a:gd name="adj" fmla="val 18810"/>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4820306" y="3530845"/>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15" name="Rounded Rectangle 14"/>
          <p:cNvSpPr/>
          <p:nvPr/>
        </p:nvSpPr>
        <p:spPr>
          <a:xfrm>
            <a:off x="5186066" y="3295466"/>
            <a:ext cx="1924969" cy="291662"/>
          </a:xfrm>
          <a:prstGeom prst="roundRect">
            <a:avLst>
              <a:gd name="adj" fmla="val 18810"/>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6971133" y="3124473"/>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17" name="Rounded Rectangle 16"/>
          <p:cNvSpPr/>
          <p:nvPr/>
        </p:nvSpPr>
        <p:spPr>
          <a:xfrm>
            <a:off x="5186066" y="4088786"/>
            <a:ext cx="1924969" cy="1796638"/>
          </a:xfrm>
          <a:prstGeom prst="roundRect">
            <a:avLst>
              <a:gd name="adj" fmla="val 3053"/>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4820306" y="4831658"/>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5</a:t>
            </a:r>
          </a:p>
        </p:txBody>
      </p:sp>
      <p:sp>
        <p:nvSpPr>
          <p:cNvPr id="19" name="Oval 18"/>
          <p:cNvSpPr/>
          <p:nvPr/>
        </p:nvSpPr>
        <p:spPr>
          <a:xfrm>
            <a:off x="7635240" y="1572768"/>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1</a:t>
            </a:r>
          </a:p>
        </p:txBody>
      </p:sp>
      <p:sp>
        <p:nvSpPr>
          <p:cNvPr id="20" name="TextBox 19"/>
          <p:cNvSpPr txBox="1"/>
          <p:nvPr/>
        </p:nvSpPr>
        <p:spPr>
          <a:xfrm>
            <a:off x="8074152" y="1563624"/>
            <a:ext cx="3584448" cy="209168"/>
          </a:xfrm>
          <a:prstGeom prst="rect">
            <a:avLst/>
          </a:prstGeom>
          <a:noFill/>
        </p:spPr>
        <p:txBody>
          <a:bodyPr wrap="square" lIns="0" rIns="0" tIns="0" bIns="0" anchor="t">
            <a:spAutoFit/>
          </a:bodyPr>
          <a:lstStyle/>
          <a:p>
            <a:pPr algn="l"/>
            <a:r>
              <a:rPr sz="1350" b="1" i="0">
                <a:solidFill>
                  <a:srgbClr val="E8EAED"/>
                </a:solidFill>
                <a:latin typeface="Noto Sans"/>
              </a:rPr>
              <a:t>Form name</a:t>
            </a:r>
          </a:p>
        </p:txBody>
      </p:sp>
      <p:sp>
        <p:nvSpPr>
          <p:cNvPr id="21" name="TextBox 20"/>
          <p:cNvSpPr txBox="1"/>
          <p:nvPr/>
        </p:nvSpPr>
        <p:spPr>
          <a:xfrm>
            <a:off x="8074152" y="1800225"/>
            <a:ext cx="3584448" cy="357632"/>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We used "Maple Street Bakery (Demo) - Cake Orders".</a:t>
            </a:r>
          </a:p>
        </p:txBody>
      </p:sp>
      <p:sp>
        <p:nvSpPr>
          <p:cNvPr id="22" name="Oval 21"/>
          <p:cNvSpPr/>
          <p:nvPr/>
        </p:nvSpPr>
        <p:spPr>
          <a:xfrm>
            <a:off x="7635240" y="2304161"/>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2</a:t>
            </a:r>
          </a:p>
        </p:txBody>
      </p:sp>
      <p:sp>
        <p:nvSpPr>
          <p:cNvPr id="23" name="TextBox 22"/>
          <p:cNvSpPr txBox="1"/>
          <p:nvPr/>
        </p:nvSpPr>
        <p:spPr>
          <a:xfrm>
            <a:off x="8074152" y="2295017"/>
            <a:ext cx="3584448" cy="209168"/>
          </a:xfrm>
          <a:prstGeom prst="rect">
            <a:avLst/>
          </a:prstGeom>
          <a:noFill/>
        </p:spPr>
        <p:txBody>
          <a:bodyPr wrap="square" lIns="0" rIns="0" tIns="0" bIns="0" anchor="t">
            <a:spAutoFit/>
          </a:bodyPr>
          <a:lstStyle/>
          <a:p>
            <a:pPr algn="l"/>
            <a:r>
              <a:rPr sz="1350" b="1" i="0">
                <a:solidFill>
                  <a:srgbClr val="E8EAED"/>
                </a:solidFill>
                <a:latin typeface="Noto Sans"/>
              </a:rPr>
              <a:t>Destination email</a:t>
            </a:r>
          </a:p>
        </p:txBody>
      </p:sp>
      <p:sp>
        <p:nvSpPr>
          <p:cNvPr id="24" name="TextBox 23"/>
          <p:cNvSpPr txBox="1"/>
          <p:nvPr/>
        </p:nvSpPr>
        <p:spPr>
          <a:xfrm>
            <a:off x="8074152" y="2531618"/>
            <a:ext cx="3584448" cy="357632"/>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Where every submission is emailed. We used our Gmail.</a:t>
            </a:r>
          </a:p>
        </p:txBody>
      </p:sp>
      <p:sp>
        <p:nvSpPr>
          <p:cNvPr id="25" name="Oval 24"/>
          <p:cNvSpPr/>
          <p:nvPr/>
        </p:nvSpPr>
        <p:spPr>
          <a:xfrm>
            <a:off x="7635240" y="3035554"/>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3</a:t>
            </a:r>
          </a:p>
        </p:txBody>
      </p:sp>
      <p:sp>
        <p:nvSpPr>
          <p:cNvPr id="26" name="TextBox 25"/>
          <p:cNvSpPr txBox="1"/>
          <p:nvPr/>
        </p:nvSpPr>
        <p:spPr>
          <a:xfrm>
            <a:off x="8074152" y="3026410"/>
            <a:ext cx="3584448" cy="209168"/>
          </a:xfrm>
          <a:prstGeom prst="rect">
            <a:avLst/>
          </a:prstGeom>
          <a:noFill/>
        </p:spPr>
        <p:txBody>
          <a:bodyPr wrap="square" lIns="0" rIns="0" tIns="0" bIns="0" anchor="t">
            <a:spAutoFit/>
          </a:bodyPr>
          <a:lstStyle/>
          <a:p>
            <a:pPr algn="l"/>
            <a:r>
              <a:rPr sz="1350" b="1" i="0">
                <a:solidFill>
                  <a:srgbClr val="E8EAED"/>
                </a:solidFill>
                <a:latin typeface="Noto Sans"/>
              </a:rPr>
              <a:t>Create form endpoint</a:t>
            </a:r>
          </a:p>
        </p:txBody>
      </p:sp>
      <p:sp>
        <p:nvSpPr>
          <p:cNvPr id="27" name="TextBox 26"/>
          <p:cNvSpPr txBox="1"/>
          <p:nvPr/>
        </p:nvSpPr>
        <p:spPr>
          <a:xfrm>
            <a:off x="8074152" y="3263011"/>
            <a:ext cx="3584448"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Click it to publish.</a:t>
            </a:r>
          </a:p>
        </p:txBody>
      </p:sp>
      <p:sp>
        <p:nvSpPr>
          <p:cNvPr id="28" name="Oval 27"/>
          <p:cNvSpPr/>
          <p:nvPr/>
        </p:nvSpPr>
        <p:spPr>
          <a:xfrm>
            <a:off x="7635240" y="3588131"/>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4</a:t>
            </a:r>
          </a:p>
        </p:txBody>
      </p:sp>
      <p:sp>
        <p:nvSpPr>
          <p:cNvPr id="29" name="TextBox 28"/>
          <p:cNvSpPr txBox="1"/>
          <p:nvPr/>
        </p:nvSpPr>
        <p:spPr>
          <a:xfrm>
            <a:off x="8074152" y="3578987"/>
            <a:ext cx="3584448" cy="209168"/>
          </a:xfrm>
          <a:prstGeom prst="rect">
            <a:avLst/>
          </a:prstGeom>
          <a:noFill/>
        </p:spPr>
        <p:txBody>
          <a:bodyPr wrap="square" lIns="0" rIns="0" tIns="0" bIns="0" anchor="t">
            <a:spAutoFit/>
          </a:bodyPr>
          <a:lstStyle/>
          <a:p>
            <a:pPr algn="l"/>
            <a:r>
              <a:rPr sz="1350" b="1" i="0">
                <a:solidFill>
                  <a:srgbClr val="E8EAED"/>
                </a:solidFill>
                <a:latin typeface="Noto Sans"/>
              </a:rPr>
              <a:t>"Published."</a:t>
            </a:r>
          </a:p>
        </p:txBody>
      </p:sp>
      <p:sp>
        <p:nvSpPr>
          <p:cNvPr id="30" name="TextBox 29"/>
          <p:cNvSpPr txBox="1"/>
          <p:nvPr/>
        </p:nvSpPr>
        <p:spPr>
          <a:xfrm>
            <a:off x="8074152" y="3815587"/>
            <a:ext cx="3584448"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It worked. The form is ready to use.</a:t>
            </a:r>
          </a:p>
        </p:txBody>
      </p:sp>
      <p:sp>
        <p:nvSpPr>
          <p:cNvPr id="31" name="Oval 30"/>
          <p:cNvSpPr/>
          <p:nvPr/>
        </p:nvSpPr>
        <p:spPr>
          <a:xfrm>
            <a:off x="7635240" y="4140708"/>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5</a:t>
            </a:r>
          </a:p>
        </p:txBody>
      </p:sp>
      <p:sp>
        <p:nvSpPr>
          <p:cNvPr id="32" name="TextBox 31"/>
          <p:cNvSpPr txBox="1"/>
          <p:nvPr/>
        </p:nvSpPr>
        <p:spPr>
          <a:xfrm>
            <a:off x="8074152" y="4131564"/>
            <a:ext cx="3584448" cy="209168"/>
          </a:xfrm>
          <a:prstGeom prst="rect">
            <a:avLst/>
          </a:prstGeom>
          <a:noFill/>
        </p:spPr>
        <p:txBody>
          <a:bodyPr wrap="square" lIns="0" rIns="0" tIns="0" bIns="0" anchor="t">
            <a:spAutoFit/>
          </a:bodyPr>
          <a:lstStyle/>
          <a:p>
            <a:pPr algn="l"/>
            <a:r>
              <a:rPr sz="1350" b="1" i="0">
                <a:solidFill>
                  <a:srgbClr val="E8EAED"/>
                </a:solidFill>
                <a:latin typeface="Noto Sans"/>
              </a:rPr>
              <a:t>Preview</a:t>
            </a:r>
          </a:p>
        </p:txBody>
      </p:sp>
      <p:sp>
        <p:nvSpPr>
          <p:cNvPr id="33" name="TextBox 32"/>
          <p:cNvSpPr txBox="1"/>
          <p:nvPr/>
        </p:nvSpPr>
        <p:spPr>
          <a:xfrm>
            <a:off x="8074152" y="4368164"/>
            <a:ext cx="3584448"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A first look at your form.</a:t>
            </a:r>
          </a:p>
        </p:txBody>
      </p:sp>
      <p:sp>
        <p:nvSpPr>
          <p:cNvPr id="34" name="Rectangle 33"/>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36" name="TextBox 35"/>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07</a:t>
            </a:r>
          </a:p>
        </p:txBody>
      </p:sp>
      <p:sp>
        <p:nvSpPr>
          <p:cNvPr id="37" name="Rounded Rectangle 36"/>
          <p:cNvSpPr/>
          <p:nvPr/>
        </p:nvSpPr>
        <p:spPr>
          <a:xfrm>
            <a:off x="384048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384048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Sign up</a:t>
            </a:r>
          </a:p>
        </p:txBody>
      </p:sp>
      <p:sp>
        <p:nvSpPr>
          <p:cNvPr id="39" name="Rounded Rectangle 38"/>
          <p:cNvSpPr/>
          <p:nvPr/>
        </p:nvSpPr>
        <p:spPr>
          <a:xfrm>
            <a:off x="4626864" y="6464808"/>
            <a:ext cx="731520" cy="201168"/>
          </a:xfrm>
          <a:prstGeom prst="roundRect">
            <a:avLst>
              <a:gd name="adj" fmla="val 50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4626864" y="6464808"/>
            <a:ext cx="731520" cy="201168"/>
          </a:xfrm>
          <a:prstGeom prst="rect">
            <a:avLst/>
          </a:prstGeom>
          <a:noFill/>
        </p:spPr>
        <p:txBody>
          <a:bodyPr wrap="square" lIns="0" rIns="0" tIns="0" bIns="0" anchor="ctr">
            <a:spAutoFit/>
          </a:bodyPr>
          <a:lstStyle/>
          <a:p>
            <a:pPr algn="ctr"/>
            <a:r>
              <a:rPr sz="700" b="1" i="0">
                <a:solidFill>
                  <a:srgbClr val="04221C"/>
                </a:solidFill>
                <a:latin typeface="Noto Sans"/>
              </a:rPr>
              <a:t>Create</a:t>
            </a:r>
          </a:p>
        </p:txBody>
      </p:sp>
      <p:sp>
        <p:nvSpPr>
          <p:cNvPr id="41" name="Rounded Rectangle 40"/>
          <p:cNvSpPr/>
          <p:nvPr/>
        </p:nvSpPr>
        <p:spPr>
          <a:xfrm>
            <a:off x="5413248"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5413248"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Style</a:t>
            </a:r>
          </a:p>
        </p:txBody>
      </p:sp>
      <p:sp>
        <p:nvSpPr>
          <p:cNvPr id="43" name="Rounded Rectangle 42"/>
          <p:cNvSpPr/>
          <p:nvPr/>
        </p:nvSpPr>
        <p:spPr>
          <a:xfrm>
            <a:off x="619963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619963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Settings</a:t>
            </a:r>
          </a:p>
        </p:txBody>
      </p:sp>
      <p:sp>
        <p:nvSpPr>
          <p:cNvPr id="45" name="Rounded Rectangle 44"/>
          <p:cNvSpPr/>
          <p:nvPr/>
        </p:nvSpPr>
        <p:spPr>
          <a:xfrm>
            <a:off x="6986016"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TextBox 45"/>
          <p:cNvSpPr txBox="1"/>
          <p:nvPr/>
        </p:nvSpPr>
        <p:spPr>
          <a:xfrm>
            <a:off x="6986016"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Embed code</a:t>
            </a:r>
          </a:p>
        </p:txBody>
      </p:sp>
      <p:sp>
        <p:nvSpPr>
          <p:cNvPr id="47" name="Rounded Rectangle 46"/>
          <p:cNvSpPr/>
          <p:nvPr/>
        </p:nvSpPr>
        <p:spPr>
          <a:xfrm>
            <a:off x="7772400"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8" name="TextBox 47"/>
          <p:cNvSpPr txBox="1"/>
          <p:nvPr/>
        </p:nvSpPr>
        <p:spPr>
          <a:xfrm>
            <a:off x="7772400"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HTML Studio</a:t>
            </a:r>
          </a:p>
        </p:txBody>
      </p:sp>
      <p:sp>
        <p:nvSpPr>
          <p:cNvPr id="49" name="Rounded Rectangle 48"/>
          <p:cNvSpPr/>
          <p:nvPr/>
        </p:nvSpPr>
        <p:spPr>
          <a:xfrm>
            <a:off x="8558784"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0" name="TextBox 49"/>
          <p:cNvSpPr txBox="1"/>
          <p:nvPr/>
        </p:nvSpPr>
        <p:spPr>
          <a:xfrm>
            <a:off x="8558784"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Go live</a:t>
            </a:r>
          </a:p>
        </p:txBody>
      </p:sp>
      <p:sp>
        <p:nvSpPr>
          <p:cNvPr id="51" name="Rounded Rectangle 50"/>
          <p:cNvSpPr/>
          <p:nvPr/>
        </p:nvSpPr>
        <p:spPr>
          <a:xfrm>
            <a:off x="9345168"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TextBox 51"/>
          <p:cNvSpPr txBox="1"/>
          <p:nvPr/>
        </p:nvSpPr>
        <p:spPr>
          <a:xfrm>
            <a:off x="9345168"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Submit</a:t>
            </a:r>
          </a:p>
        </p:txBody>
      </p:sp>
      <p:sp>
        <p:nvSpPr>
          <p:cNvPr id="53" name="Rounded Rectangle 52"/>
          <p:cNvSpPr/>
          <p:nvPr/>
        </p:nvSpPr>
        <p:spPr>
          <a:xfrm>
            <a:off x="1013155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TextBox 53"/>
          <p:cNvSpPr txBox="1"/>
          <p:nvPr/>
        </p:nvSpPr>
        <p:spPr>
          <a:xfrm>
            <a:off x="1013155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Inbox</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1705356"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1705356" cy="274320"/>
          </a:xfrm>
          <a:prstGeom prst="rect">
            <a:avLst/>
          </a:prstGeom>
          <a:noFill/>
        </p:spPr>
        <p:txBody>
          <a:bodyPr wrap="square" lIns="0" rIns="0" tIns="0" bIns="0" anchor="ctr">
            <a:spAutoFit/>
          </a:bodyPr>
          <a:lstStyle/>
          <a:p>
            <a:pPr algn="ctr"/>
            <a:r>
              <a:rPr sz="1050" b="0" i="0">
                <a:solidFill>
                  <a:srgbClr val="5EEAD4"/>
                </a:solidFill>
                <a:latin typeface="IBM Plex Mono"/>
              </a:rPr>
              <a:t>Step 3 · Style it</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Make the form match your brand</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709011" y="1399032"/>
            <a:ext cx="6903016" cy="4059935"/>
          </a:xfrm>
          <a:prstGeom prst="roundRect">
            <a:avLst>
              <a:gd name="adj" fmla="val 2702"/>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c05_saved_full_80_870_1120_650.png"/>
          <p:cNvPicPr>
            <a:picLocks noChangeAspect="1"/>
          </p:cNvPicPr>
          <p:nvPr/>
        </p:nvPicPr>
        <p:blipFill>
          <a:blip r:embed="rId3"/>
          <a:stretch>
            <a:fillRect/>
          </a:stretch>
        </p:blipFill>
        <p:spPr>
          <a:xfrm>
            <a:off x="773019" y="1463040"/>
            <a:ext cx="6775000" cy="3931920"/>
          </a:xfrm>
          <a:prstGeom prst="rect">
            <a:avLst/>
          </a:prstGeom>
        </p:spPr>
      </p:pic>
      <p:sp>
        <p:nvSpPr>
          <p:cNvPr id="9" name="Rounded Rectangle 8"/>
          <p:cNvSpPr/>
          <p:nvPr/>
        </p:nvSpPr>
        <p:spPr>
          <a:xfrm>
            <a:off x="863756" y="1874379"/>
            <a:ext cx="3738348" cy="302455"/>
          </a:xfrm>
          <a:prstGeom prst="roundRect">
            <a:avLst>
              <a:gd name="adj" fmla="val 18139"/>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663291" y="1870159"/>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1" name="Rounded Rectangle 10"/>
          <p:cNvSpPr/>
          <p:nvPr/>
        </p:nvSpPr>
        <p:spPr>
          <a:xfrm>
            <a:off x="863756" y="2315964"/>
            <a:ext cx="3738348" cy="302455"/>
          </a:xfrm>
          <a:prstGeom prst="roundRect">
            <a:avLst>
              <a:gd name="adj" fmla="val 18139"/>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663291" y="2311743"/>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3" name="Rounded Rectangle 12"/>
          <p:cNvSpPr/>
          <p:nvPr/>
        </p:nvSpPr>
        <p:spPr>
          <a:xfrm>
            <a:off x="863756" y="2697057"/>
            <a:ext cx="3738348" cy="774285"/>
          </a:xfrm>
          <a:prstGeom prst="roundRect">
            <a:avLst>
              <a:gd name="adj" fmla="val 7085"/>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663291" y="2928752"/>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15" name="Rounded Rectangle 14"/>
          <p:cNvSpPr/>
          <p:nvPr/>
        </p:nvSpPr>
        <p:spPr>
          <a:xfrm>
            <a:off x="863756" y="3543933"/>
            <a:ext cx="3738348" cy="1512276"/>
          </a:xfrm>
          <a:prstGeom prst="roundRect">
            <a:avLst>
              <a:gd name="adj" fmla="val 3627"/>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663291" y="4144623"/>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17" name="Rounded Rectangle 16"/>
          <p:cNvSpPr/>
          <p:nvPr/>
        </p:nvSpPr>
        <p:spPr>
          <a:xfrm>
            <a:off x="4662595" y="1807839"/>
            <a:ext cx="2794687" cy="3526629"/>
          </a:xfrm>
          <a:prstGeom prst="roundRect">
            <a:avLst>
              <a:gd name="adj" fmla="val 1963"/>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7317380" y="1636846"/>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5</a:t>
            </a:r>
          </a:p>
        </p:txBody>
      </p:sp>
      <p:sp>
        <p:nvSpPr>
          <p:cNvPr id="19" name="Rounded Rectangle 18"/>
          <p:cNvSpPr/>
          <p:nvPr/>
        </p:nvSpPr>
        <p:spPr>
          <a:xfrm>
            <a:off x="1078992" y="5541264"/>
            <a:ext cx="3504077" cy="685800"/>
          </a:xfrm>
          <a:prstGeom prst="roundRect">
            <a:avLst>
              <a:gd name="adj" fmla="val 16000"/>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Picture 19" descr="c05_saved_88_562_460_76.png"/>
          <p:cNvPicPr>
            <a:picLocks noChangeAspect="1"/>
          </p:cNvPicPr>
          <p:nvPr/>
        </p:nvPicPr>
        <p:blipFill>
          <a:blip r:embed="rId4"/>
          <a:stretch>
            <a:fillRect/>
          </a:stretch>
        </p:blipFill>
        <p:spPr>
          <a:xfrm>
            <a:off x="1143000" y="5605272"/>
            <a:ext cx="3376061" cy="557784"/>
          </a:xfrm>
          <a:prstGeom prst="rect">
            <a:avLst/>
          </a:prstGeom>
        </p:spPr>
      </p:pic>
      <p:sp>
        <p:nvSpPr>
          <p:cNvPr id="21" name="Rounded Rectangle 20"/>
          <p:cNvSpPr/>
          <p:nvPr/>
        </p:nvSpPr>
        <p:spPr>
          <a:xfrm>
            <a:off x="1187035" y="5619950"/>
            <a:ext cx="1247674" cy="528426"/>
          </a:xfrm>
          <a:prstGeom prst="roundRect">
            <a:avLst>
              <a:gd name="adj" fmla="val 10382"/>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Oval 21"/>
          <p:cNvSpPr/>
          <p:nvPr/>
        </p:nvSpPr>
        <p:spPr>
          <a:xfrm>
            <a:off x="1033271" y="5747004"/>
            <a:ext cx="274320" cy="274320"/>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6</a:t>
            </a:r>
          </a:p>
        </p:txBody>
      </p:sp>
      <p:sp>
        <p:nvSpPr>
          <p:cNvPr id="23" name="TextBox 22"/>
          <p:cNvSpPr txBox="1"/>
          <p:nvPr/>
        </p:nvSpPr>
        <p:spPr>
          <a:xfrm>
            <a:off x="4754880" y="5605272"/>
            <a:ext cx="3108960" cy="557784"/>
          </a:xfrm>
          <a:prstGeom prst="rect">
            <a:avLst/>
          </a:prstGeom>
          <a:noFill/>
        </p:spPr>
        <p:txBody>
          <a:bodyPr wrap="square" lIns="0" rIns="0" tIns="0" bIns="0" anchor="ctr">
            <a:spAutoFit/>
          </a:bodyPr>
          <a:lstStyle/>
          <a:p>
            <a:pPr algn="l"/>
            <a:r>
              <a:rPr sz="1100" b="0" i="0">
                <a:solidFill>
                  <a:srgbClr val="C3C8CF"/>
                </a:solidFill>
                <a:latin typeface="Noto Sans"/>
              </a:rPr>
              <a:t>Click </a:t>
            </a:r>
            <a:r>
              <a:rPr sz="1100" b="1" i="0">
                <a:solidFill>
                  <a:srgbClr val="E8EAED"/>
                </a:solidFill>
                <a:latin typeface="Noto Sans"/>
              </a:rPr>
              <a:t>Save appearance</a:t>
            </a:r>
            <a:r>
              <a:rPr sz="1100" b="0" i="0">
                <a:solidFill>
                  <a:srgbClr val="C3C8CF"/>
                </a:solidFill>
                <a:latin typeface="Noto Sans"/>
              </a:rPr>
              <a:t>. You'll see "Saved. Embed rebuilt."</a:t>
            </a:r>
          </a:p>
        </p:txBody>
      </p:sp>
      <p:sp>
        <p:nvSpPr>
          <p:cNvPr id="24" name="TextBox 23"/>
          <p:cNvSpPr txBox="1"/>
          <p:nvPr/>
        </p:nvSpPr>
        <p:spPr>
          <a:xfrm>
            <a:off x="8558784" y="1472184"/>
            <a:ext cx="3099816" cy="193675"/>
          </a:xfrm>
          <a:prstGeom prst="rect">
            <a:avLst/>
          </a:prstGeom>
          <a:noFill/>
        </p:spPr>
        <p:txBody>
          <a:bodyPr wrap="square" lIns="0" rIns="0" tIns="0" bIns="0" anchor="t">
            <a:spAutoFit/>
          </a:bodyPr>
          <a:lstStyle/>
          <a:p>
            <a:pPr algn="l"/>
            <a:r>
              <a:rPr sz="1250" b="1" i="0">
                <a:solidFill>
                  <a:srgbClr val="E8EAED"/>
                </a:solidFill>
                <a:latin typeface="Noto Sans"/>
              </a:rPr>
              <a:t>Open your form</a:t>
            </a:r>
          </a:p>
        </p:txBody>
      </p:sp>
      <p:sp>
        <p:nvSpPr>
          <p:cNvPr id="25" name="TextBox 24"/>
          <p:cNvSpPr txBox="1"/>
          <p:nvPr/>
        </p:nvSpPr>
        <p:spPr>
          <a:xfrm>
            <a:off x="8558784" y="1693291"/>
            <a:ext cx="3099816" cy="170687"/>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Your forms, then Open next to the form.</a:t>
            </a:r>
          </a:p>
        </p:txBody>
      </p:sp>
      <p:sp>
        <p:nvSpPr>
          <p:cNvPr id="26" name="Oval 25"/>
          <p:cNvSpPr/>
          <p:nvPr/>
        </p:nvSpPr>
        <p:spPr>
          <a:xfrm>
            <a:off x="8138160" y="1973707"/>
            <a:ext cx="274320" cy="274320"/>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1</a:t>
            </a:r>
          </a:p>
        </p:txBody>
      </p:sp>
      <p:sp>
        <p:nvSpPr>
          <p:cNvPr id="27" name="TextBox 26"/>
          <p:cNvSpPr txBox="1"/>
          <p:nvPr/>
        </p:nvSpPr>
        <p:spPr>
          <a:xfrm>
            <a:off x="8558784" y="1964563"/>
            <a:ext cx="3099816" cy="193675"/>
          </a:xfrm>
          <a:prstGeom prst="rect">
            <a:avLst/>
          </a:prstGeom>
          <a:noFill/>
        </p:spPr>
        <p:txBody>
          <a:bodyPr wrap="square" lIns="0" rIns="0" tIns="0" bIns="0" anchor="t">
            <a:spAutoFit/>
          </a:bodyPr>
          <a:lstStyle/>
          <a:p>
            <a:pPr algn="l"/>
            <a:r>
              <a:rPr sz="1250" b="1" i="0">
                <a:solidFill>
                  <a:srgbClr val="E8EAED"/>
                </a:solidFill>
                <a:latin typeface="Noto Sans"/>
              </a:rPr>
              <a:t>Font</a:t>
            </a:r>
          </a:p>
        </p:txBody>
      </p:sp>
      <p:sp>
        <p:nvSpPr>
          <p:cNvPr id="28" name="TextBox 27"/>
          <p:cNvSpPr txBox="1"/>
          <p:nvPr/>
        </p:nvSpPr>
        <p:spPr>
          <a:xfrm>
            <a:off x="8558784" y="2185670"/>
            <a:ext cx="3099816" cy="170687"/>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We picked Nunito.</a:t>
            </a:r>
          </a:p>
        </p:txBody>
      </p:sp>
      <p:sp>
        <p:nvSpPr>
          <p:cNvPr id="29" name="Oval 28"/>
          <p:cNvSpPr/>
          <p:nvPr/>
        </p:nvSpPr>
        <p:spPr>
          <a:xfrm>
            <a:off x="8138160" y="2466086"/>
            <a:ext cx="274320" cy="274320"/>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2</a:t>
            </a:r>
          </a:p>
        </p:txBody>
      </p:sp>
      <p:sp>
        <p:nvSpPr>
          <p:cNvPr id="30" name="TextBox 29"/>
          <p:cNvSpPr txBox="1"/>
          <p:nvPr/>
        </p:nvSpPr>
        <p:spPr>
          <a:xfrm>
            <a:off x="8558784" y="2456942"/>
            <a:ext cx="3099816" cy="193675"/>
          </a:xfrm>
          <a:prstGeom prst="rect">
            <a:avLst/>
          </a:prstGeom>
          <a:noFill/>
        </p:spPr>
        <p:txBody>
          <a:bodyPr wrap="square" lIns="0" rIns="0" tIns="0" bIns="0" anchor="t">
            <a:spAutoFit/>
          </a:bodyPr>
          <a:lstStyle/>
          <a:p>
            <a:pPr algn="l"/>
            <a:r>
              <a:rPr sz="1250" b="1" i="0">
                <a:solidFill>
                  <a:srgbClr val="E8EAED"/>
                </a:solidFill>
                <a:latin typeface="Noto Sans"/>
              </a:rPr>
              <a:t>Button label</a:t>
            </a:r>
          </a:p>
        </p:txBody>
      </p:sp>
      <p:sp>
        <p:nvSpPr>
          <p:cNvPr id="31" name="TextBox 30"/>
          <p:cNvSpPr txBox="1"/>
          <p:nvPr/>
        </p:nvSpPr>
        <p:spPr>
          <a:xfrm>
            <a:off x="8558784" y="2678049"/>
            <a:ext cx="3099816" cy="170687"/>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Ours says "Send my request".</a:t>
            </a:r>
          </a:p>
        </p:txBody>
      </p:sp>
      <p:sp>
        <p:nvSpPr>
          <p:cNvPr id="32" name="Oval 31"/>
          <p:cNvSpPr/>
          <p:nvPr/>
        </p:nvSpPr>
        <p:spPr>
          <a:xfrm>
            <a:off x="8138160" y="2958465"/>
            <a:ext cx="274320" cy="274320"/>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3</a:t>
            </a:r>
          </a:p>
        </p:txBody>
      </p:sp>
      <p:sp>
        <p:nvSpPr>
          <p:cNvPr id="33" name="TextBox 32"/>
          <p:cNvSpPr txBox="1"/>
          <p:nvPr/>
        </p:nvSpPr>
        <p:spPr>
          <a:xfrm>
            <a:off x="8558784" y="2949321"/>
            <a:ext cx="3099816" cy="193675"/>
          </a:xfrm>
          <a:prstGeom prst="rect">
            <a:avLst/>
          </a:prstGeom>
          <a:noFill/>
        </p:spPr>
        <p:txBody>
          <a:bodyPr wrap="square" lIns="0" rIns="0" tIns="0" bIns="0" anchor="t">
            <a:spAutoFit/>
          </a:bodyPr>
          <a:lstStyle/>
          <a:p>
            <a:pPr algn="l"/>
            <a:r>
              <a:rPr sz="1250" b="1" i="0">
                <a:solidFill>
                  <a:srgbClr val="E8EAED"/>
                </a:solidFill>
                <a:latin typeface="Noto Sans"/>
              </a:rPr>
              <a:t>Colors</a:t>
            </a:r>
          </a:p>
        </p:txBody>
      </p:sp>
      <p:sp>
        <p:nvSpPr>
          <p:cNvPr id="34" name="TextBox 33"/>
          <p:cNvSpPr txBox="1"/>
          <p:nvPr/>
        </p:nvSpPr>
        <p:spPr>
          <a:xfrm>
            <a:off x="8558784" y="3170428"/>
            <a:ext cx="3099816" cy="341375"/>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Background, text, accent, fields and button. We used bakery cream and orange.</a:t>
            </a:r>
          </a:p>
        </p:txBody>
      </p:sp>
      <p:sp>
        <p:nvSpPr>
          <p:cNvPr id="35" name="Oval 34"/>
          <p:cNvSpPr/>
          <p:nvPr/>
        </p:nvSpPr>
        <p:spPr>
          <a:xfrm>
            <a:off x="8138160" y="3621532"/>
            <a:ext cx="274320" cy="274320"/>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4</a:t>
            </a:r>
          </a:p>
        </p:txBody>
      </p:sp>
      <p:sp>
        <p:nvSpPr>
          <p:cNvPr id="36" name="TextBox 35"/>
          <p:cNvSpPr txBox="1"/>
          <p:nvPr/>
        </p:nvSpPr>
        <p:spPr>
          <a:xfrm>
            <a:off x="8558784" y="3612388"/>
            <a:ext cx="3099816" cy="193675"/>
          </a:xfrm>
          <a:prstGeom prst="rect">
            <a:avLst/>
          </a:prstGeom>
          <a:noFill/>
        </p:spPr>
        <p:txBody>
          <a:bodyPr wrap="square" lIns="0" rIns="0" tIns="0" bIns="0" anchor="t">
            <a:spAutoFit/>
          </a:bodyPr>
          <a:lstStyle/>
          <a:p>
            <a:pPr algn="l"/>
            <a:r>
              <a:rPr sz="1250" b="1" i="0">
                <a:solidFill>
                  <a:srgbClr val="E8EAED"/>
                </a:solidFill>
                <a:latin typeface="Noto Sans"/>
              </a:rPr>
              <a:t>Question order</a:t>
            </a:r>
          </a:p>
        </p:txBody>
      </p:sp>
      <p:sp>
        <p:nvSpPr>
          <p:cNvPr id="37" name="TextBox 36"/>
          <p:cNvSpPr txBox="1"/>
          <p:nvPr/>
        </p:nvSpPr>
        <p:spPr>
          <a:xfrm>
            <a:off x="8558784" y="3833495"/>
            <a:ext cx="3099816" cy="170687"/>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Move questions Up or Down.</a:t>
            </a:r>
          </a:p>
        </p:txBody>
      </p:sp>
      <p:sp>
        <p:nvSpPr>
          <p:cNvPr id="38" name="Oval 37"/>
          <p:cNvSpPr/>
          <p:nvPr/>
        </p:nvSpPr>
        <p:spPr>
          <a:xfrm>
            <a:off x="8138160" y="4113911"/>
            <a:ext cx="274320" cy="274320"/>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5</a:t>
            </a:r>
          </a:p>
        </p:txBody>
      </p:sp>
      <p:sp>
        <p:nvSpPr>
          <p:cNvPr id="39" name="TextBox 38"/>
          <p:cNvSpPr txBox="1"/>
          <p:nvPr/>
        </p:nvSpPr>
        <p:spPr>
          <a:xfrm>
            <a:off x="8558784" y="4104767"/>
            <a:ext cx="3099816" cy="193675"/>
          </a:xfrm>
          <a:prstGeom prst="rect">
            <a:avLst/>
          </a:prstGeom>
          <a:noFill/>
        </p:spPr>
        <p:txBody>
          <a:bodyPr wrap="square" lIns="0" rIns="0" tIns="0" bIns="0" anchor="t">
            <a:spAutoFit/>
          </a:bodyPr>
          <a:lstStyle/>
          <a:p>
            <a:pPr algn="l"/>
            <a:r>
              <a:rPr sz="1250" b="1" i="0">
                <a:solidFill>
                  <a:srgbClr val="E8EAED"/>
                </a:solidFill>
                <a:latin typeface="Noto Sans"/>
              </a:rPr>
              <a:t>Preview</a:t>
            </a:r>
          </a:p>
        </p:txBody>
      </p:sp>
      <p:sp>
        <p:nvSpPr>
          <p:cNvPr id="40" name="TextBox 39"/>
          <p:cNvSpPr txBox="1"/>
          <p:nvPr/>
        </p:nvSpPr>
        <p:spPr>
          <a:xfrm>
            <a:off x="8558784" y="4325874"/>
            <a:ext cx="3099816" cy="170687"/>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Shows your changes.</a:t>
            </a:r>
          </a:p>
        </p:txBody>
      </p:sp>
      <p:sp>
        <p:nvSpPr>
          <p:cNvPr id="41" name="Oval 40"/>
          <p:cNvSpPr/>
          <p:nvPr/>
        </p:nvSpPr>
        <p:spPr>
          <a:xfrm>
            <a:off x="8138160" y="4606290"/>
            <a:ext cx="274320" cy="274320"/>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6</a:t>
            </a:r>
          </a:p>
        </p:txBody>
      </p:sp>
      <p:sp>
        <p:nvSpPr>
          <p:cNvPr id="42" name="TextBox 41"/>
          <p:cNvSpPr txBox="1"/>
          <p:nvPr/>
        </p:nvSpPr>
        <p:spPr>
          <a:xfrm>
            <a:off x="8558784" y="4597146"/>
            <a:ext cx="3099816" cy="193675"/>
          </a:xfrm>
          <a:prstGeom prst="rect">
            <a:avLst/>
          </a:prstGeom>
          <a:noFill/>
        </p:spPr>
        <p:txBody>
          <a:bodyPr wrap="square" lIns="0" rIns="0" tIns="0" bIns="0" anchor="t">
            <a:spAutoFit/>
          </a:bodyPr>
          <a:lstStyle/>
          <a:p>
            <a:pPr algn="l"/>
            <a:r>
              <a:rPr sz="1250" b="1" i="0">
                <a:solidFill>
                  <a:srgbClr val="E8EAED"/>
                </a:solidFill>
                <a:latin typeface="Noto Sans"/>
              </a:rPr>
              <a:t>Save</a:t>
            </a:r>
          </a:p>
        </p:txBody>
      </p:sp>
      <p:sp>
        <p:nvSpPr>
          <p:cNvPr id="43" name="TextBox 42"/>
          <p:cNvSpPr txBox="1"/>
          <p:nvPr/>
        </p:nvSpPr>
        <p:spPr>
          <a:xfrm>
            <a:off x="8558784" y="4818253"/>
            <a:ext cx="3099816" cy="170687"/>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Saves and updates the embed code.</a:t>
            </a:r>
          </a:p>
        </p:txBody>
      </p:sp>
      <p:sp>
        <p:nvSpPr>
          <p:cNvPr id="44" name="Rectangle 43"/>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46" name="TextBox 45"/>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08</a:t>
            </a:r>
          </a:p>
        </p:txBody>
      </p:sp>
      <p:sp>
        <p:nvSpPr>
          <p:cNvPr id="47" name="Rounded Rectangle 46"/>
          <p:cNvSpPr/>
          <p:nvPr/>
        </p:nvSpPr>
        <p:spPr>
          <a:xfrm>
            <a:off x="384048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8" name="TextBox 47"/>
          <p:cNvSpPr txBox="1"/>
          <p:nvPr/>
        </p:nvSpPr>
        <p:spPr>
          <a:xfrm>
            <a:off x="384048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Sign up</a:t>
            </a:r>
          </a:p>
        </p:txBody>
      </p:sp>
      <p:sp>
        <p:nvSpPr>
          <p:cNvPr id="49" name="Rounded Rectangle 48"/>
          <p:cNvSpPr/>
          <p:nvPr/>
        </p:nvSpPr>
        <p:spPr>
          <a:xfrm>
            <a:off x="4626864"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0" name="TextBox 49"/>
          <p:cNvSpPr txBox="1"/>
          <p:nvPr/>
        </p:nvSpPr>
        <p:spPr>
          <a:xfrm>
            <a:off x="4626864"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Create</a:t>
            </a:r>
          </a:p>
        </p:txBody>
      </p:sp>
      <p:sp>
        <p:nvSpPr>
          <p:cNvPr id="51" name="Rounded Rectangle 50"/>
          <p:cNvSpPr/>
          <p:nvPr/>
        </p:nvSpPr>
        <p:spPr>
          <a:xfrm>
            <a:off x="5413248" y="6464808"/>
            <a:ext cx="731520" cy="201168"/>
          </a:xfrm>
          <a:prstGeom prst="roundRect">
            <a:avLst>
              <a:gd name="adj" fmla="val 50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TextBox 51"/>
          <p:cNvSpPr txBox="1"/>
          <p:nvPr/>
        </p:nvSpPr>
        <p:spPr>
          <a:xfrm>
            <a:off x="5413248" y="6464808"/>
            <a:ext cx="731520" cy="201168"/>
          </a:xfrm>
          <a:prstGeom prst="rect">
            <a:avLst/>
          </a:prstGeom>
          <a:noFill/>
        </p:spPr>
        <p:txBody>
          <a:bodyPr wrap="square" lIns="0" rIns="0" tIns="0" bIns="0" anchor="ctr">
            <a:spAutoFit/>
          </a:bodyPr>
          <a:lstStyle/>
          <a:p>
            <a:pPr algn="ctr"/>
            <a:r>
              <a:rPr sz="700" b="1" i="0">
                <a:solidFill>
                  <a:srgbClr val="04221C"/>
                </a:solidFill>
                <a:latin typeface="Noto Sans"/>
              </a:rPr>
              <a:t>Style</a:t>
            </a:r>
          </a:p>
        </p:txBody>
      </p:sp>
      <p:sp>
        <p:nvSpPr>
          <p:cNvPr id="53" name="Rounded Rectangle 52"/>
          <p:cNvSpPr/>
          <p:nvPr/>
        </p:nvSpPr>
        <p:spPr>
          <a:xfrm>
            <a:off x="619963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TextBox 53"/>
          <p:cNvSpPr txBox="1"/>
          <p:nvPr/>
        </p:nvSpPr>
        <p:spPr>
          <a:xfrm>
            <a:off x="619963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Settings</a:t>
            </a:r>
          </a:p>
        </p:txBody>
      </p:sp>
      <p:sp>
        <p:nvSpPr>
          <p:cNvPr id="55" name="Rounded Rectangle 54"/>
          <p:cNvSpPr/>
          <p:nvPr/>
        </p:nvSpPr>
        <p:spPr>
          <a:xfrm>
            <a:off x="6986016"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6" name="TextBox 55"/>
          <p:cNvSpPr txBox="1"/>
          <p:nvPr/>
        </p:nvSpPr>
        <p:spPr>
          <a:xfrm>
            <a:off x="6986016"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Embed code</a:t>
            </a:r>
          </a:p>
        </p:txBody>
      </p:sp>
      <p:sp>
        <p:nvSpPr>
          <p:cNvPr id="57" name="Rounded Rectangle 56"/>
          <p:cNvSpPr/>
          <p:nvPr/>
        </p:nvSpPr>
        <p:spPr>
          <a:xfrm>
            <a:off x="7772400"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8" name="TextBox 57"/>
          <p:cNvSpPr txBox="1"/>
          <p:nvPr/>
        </p:nvSpPr>
        <p:spPr>
          <a:xfrm>
            <a:off x="7772400"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HTML Studio</a:t>
            </a:r>
          </a:p>
        </p:txBody>
      </p:sp>
      <p:sp>
        <p:nvSpPr>
          <p:cNvPr id="59" name="Rounded Rectangle 58"/>
          <p:cNvSpPr/>
          <p:nvPr/>
        </p:nvSpPr>
        <p:spPr>
          <a:xfrm>
            <a:off x="8558784"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0" name="TextBox 59"/>
          <p:cNvSpPr txBox="1"/>
          <p:nvPr/>
        </p:nvSpPr>
        <p:spPr>
          <a:xfrm>
            <a:off x="8558784"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Go live</a:t>
            </a:r>
          </a:p>
        </p:txBody>
      </p:sp>
      <p:sp>
        <p:nvSpPr>
          <p:cNvPr id="61" name="Rounded Rectangle 60"/>
          <p:cNvSpPr/>
          <p:nvPr/>
        </p:nvSpPr>
        <p:spPr>
          <a:xfrm>
            <a:off x="9345168"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2" name="TextBox 61"/>
          <p:cNvSpPr txBox="1"/>
          <p:nvPr/>
        </p:nvSpPr>
        <p:spPr>
          <a:xfrm>
            <a:off x="9345168"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Submit</a:t>
            </a:r>
          </a:p>
        </p:txBody>
      </p:sp>
      <p:sp>
        <p:nvSpPr>
          <p:cNvPr id="63" name="Rounded Rectangle 62"/>
          <p:cNvSpPr/>
          <p:nvPr/>
        </p:nvSpPr>
        <p:spPr>
          <a:xfrm>
            <a:off x="1013155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4" name="TextBox 63"/>
          <p:cNvSpPr txBox="1"/>
          <p:nvPr/>
        </p:nvSpPr>
        <p:spPr>
          <a:xfrm>
            <a:off x="1013155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Inbox</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2948940"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2948940" cy="274320"/>
          </a:xfrm>
          <a:prstGeom prst="rect">
            <a:avLst/>
          </a:prstGeom>
          <a:noFill/>
        </p:spPr>
        <p:txBody>
          <a:bodyPr wrap="square" lIns="0" rIns="0" tIns="0" bIns="0" anchor="ctr">
            <a:spAutoFit/>
          </a:bodyPr>
          <a:lstStyle/>
          <a:p>
            <a:pPr algn="ctr"/>
            <a:r>
              <a:rPr sz="1050" b="0" i="0">
                <a:solidFill>
                  <a:srgbClr val="5EEAD4"/>
                </a:solidFill>
                <a:latin typeface="IBM Plex Mono"/>
              </a:rPr>
              <a:t>Step 4 · Notifications &amp; settings</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Where emails go, and who can use your form</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484632" y="1400256"/>
            <a:ext cx="6986016" cy="3005926"/>
          </a:xfrm>
          <a:prstGeom prst="roundRect">
            <a:avLst>
              <a:gd name="adj" fmla="val 3650"/>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c04_settings_filled_full_80_400_1120_470.png"/>
          <p:cNvPicPr>
            <a:picLocks noChangeAspect="1"/>
          </p:cNvPicPr>
          <p:nvPr/>
        </p:nvPicPr>
        <p:blipFill>
          <a:blip r:embed="rId3"/>
          <a:stretch>
            <a:fillRect/>
          </a:stretch>
        </p:blipFill>
        <p:spPr>
          <a:xfrm>
            <a:off x="548640" y="1464264"/>
            <a:ext cx="6858000" cy="2877910"/>
          </a:xfrm>
          <a:prstGeom prst="rect">
            <a:avLst/>
          </a:prstGeom>
        </p:spPr>
      </p:pic>
      <p:sp>
        <p:nvSpPr>
          <p:cNvPr id="9" name="Rounded Rectangle 8"/>
          <p:cNvSpPr/>
          <p:nvPr/>
        </p:nvSpPr>
        <p:spPr>
          <a:xfrm>
            <a:off x="640488" y="2633186"/>
            <a:ext cx="6674303" cy="306160"/>
          </a:xfrm>
          <a:prstGeom prst="roundRect">
            <a:avLst>
              <a:gd name="adj" fmla="val 17920"/>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438912" y="2630818"/>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1" name="Rounded Rectangle 10"/>
          <p:cNvSpPr/>
          <p:nvPr/>
        </p:nvSpPr>
        <p:spPr>
          <a:xfrm>
            <a:off x="640488" y="3955800"/>
            <a:ext cx="6674303" cy="306160"/>
          </a:xfrm>
          <a:prstGeom prst="roundRect">
            <a:avLst>
              <a:gd name="adj" fmla="val 17920"/>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438912" y="3953432"/>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3" name="Rounded Rectangle 12"/>
          <p:cNvSpPr/>
          <p:nvPr/>
        </p:nvSpPr>
        <p:spPr>
          <a:xfrm>
            <a:off x="640488" y="3074057"/>
            <a:ext cx="6674303" cy="306160"/>
          </a:xfrm>
          <a:prstGeom prst="roundRect">
            <a:avLst>
              <a:gd name="adj" fmla="val 17919"/>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438912" y="3071690"/>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15" name="Rounded Rectangle 14"/>
          <p:cNvSpPr/>
          <p:nvPr/>
        </p:nvSpPr>
        <p:spPr>
          <a:xfrm>
            <a:off x="640488" y="3514929"/>
            <a:ext cx="6674303" cy="306160"/>
          </a:xfrm>
          <a:prstGeom prst="roundRect">
            <a:avLst>
              <a:gd name="adj" fmla="val 17920"/>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438912" y="3512561"/>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17" name="Oval 16"/>
          <p:cNvSpPr/>
          <p:nvPr/>
        </p:nvSpPr>
        <p:spPr>
          <a:xfrm>
            <a:off x="7772400" y="1481328"/>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1</a:t>
            </a:r>
          </a:p>
        </p:txBody>
      </p:sp>
      <p:sp>
        <p:nvSpPr>
          <p:cNvPr id="18" name="TextBox 17"/>
          <p:cNvSpPr txBox="1"/>
          <p:nvPr/>
        </p:nvSpPr>
        <p:spPr>
          <a:xfrm>
            <a:off x="8211312" y="1472184"/>
            <a:ext cx="3447288" cy="201422"/>
          </a:xfrm>
          <a:prstGeom prst="rect">
            <a:avLst/>
          </a:prstGeom>
          <a:noFill/>
        </p:spPr>
        <p:txBody>
          <a:bodyPr wrap="square" lIns="0" rIns="0" tIns="0" bIns="0" anchor="t">
            <a:spAutoFit/>
          </a:bodyPr>
          <a:lstStyle/>
          <a:p>
            <a:pPr algn="l"/>
            <a:r>
              <a:rPr sz="1300" b="1" i="0">
                <a:solidFill>
                  <a:srgbClr val="E8EAED"/>
                </a:solidFill>
                <a:latin typeface="Noto Sans"/>
              </a:rPr>
              <a:t>Destination email</a:t>
            </a:r>
          </a:p>
        </p:txBody>
      </p:sp>
      <p:sp>
        <p:nvSpPr>
          <p:cNvPr id="19" name="TextBox 18"/>
          <p:cNvSpPr txBox="1"/>
          <p:nvPr/>
        </p:nvSpPr>
        <p:spPr>
          <a:xfrm>
            <a:off x="8211312" y="1701038"/>
            <a:ext cx="3447288"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Every new submission is emailed here.</a:t>
            </a:r>
          </a:p>
        </p:txBody>
      </p:sp>
      <p:sp>
        <p:nvSpPr>
          <p:cNvPr id="20" name="Oval 19"/>
          <p:cNvSpPr/>
          <p:nvPr/>
        </p:nvSpPr>
        <p:spPr>
          <a:xfrm>
            <a:off x="7772400" y="2044446"/>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2</a:t>
            </a:r>
          </a:p>
        </p:txBody>
      </p:sp>
      <p:sp>
        <p:nvSpPr>
          <p:cNvPr id="21" name="TextBox 20"/>
          <p:cNvSpPr txBox="1"/>
          <p:nvPr/>
        </p:nvSpPr>
        <p:spPr>
          <a:xfrm>
            <a:off x="8211312" y="2035302"/>
            <a:ext cx="3447288" cy="201422"/>
          </a:xfrm>
          <a:prstGeom prst="rect">
            <a:avLst/>
          </a:prstGeom>
          <a:noFill/>
        </p:spPr>
        <p:txBody>
          <a:bodyPr wrap="square" lIns="0" rIns="0" tIns="0" bIns="0" anchor="t">
            <a:spAutoFit/>
          </a:bodyPr>
          <a:lstStyle/>
          <a:p>
            <a:pPr algn="l"/>
            <a:r>
              <a:rPr sz="1300" b="1" i="0">
                <a:solidFill>
                  <a:srgbClr val="E8EAED"/>
                </a:solidFill>
                <a:latin typeface="Noto Sans"/>
              </a:rPr>
              <a:t>Reply-to field</a:t>
            </a:r>
          </a:p>
        </p:txBody>
      </p:sp>
      <p:sp>
        <p:nvSpPr>
          <p:cNvPr id="22" name="TextBox 21"/>
          <p:cNvSpPr txBox="1"/>
          <p:nvPr/>
        </p:nvSpPr>
        <p:spPr>
          <a:xfrm>
            <a:off x="8211312" y="2264156"/>
            <a:ext cx="3447288" cy="357632"/>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Set to "email", so clicking Reply in your inbox answers the customer.</a:t>
            </a:r>
          </a:p>
        </p:txBody>
      </p:sp>
      <p:sp>
        <p:nvSpPr>
          <p:cNvPr id="23" name="Oval 22"/>
          <p:cNvSpPr/>
          <p:nvPr/>
        </p:nvSpPr>
        <p:spPr>
          <a:xfrm>
            <a:off x="7772400" y="2786380"/>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3</a:t>
            </a:r>
          </a:p>
        </p:txBody>
      </p:sp>
      <p:sp>
        <p:nvSpPr>
          <p:cNvPr id="24" name="TextBox 23"/>
          <p:cNvSpPr txBox="1"/>
          <p:nvPr/>
        </p:nvSpPr>
        <p:spPr>
          <a:xfrm>
            <a:off x="8211312" y="2777236"/>
            <a:ext cx="3447288" cy="201422"/>
          </a:xfrm>
          <a:prstGeom prst="rect">
            <a:avLst/>
          </a:prstGeom>
          <a:noFill/>
        </p:spPr>
        <p:txBody>
          <a:bodyPr wrap="square" lIns="0" rIns="0" tIns="0" bIns="0" anchor="t">
            <a:spAutoFit/>
          </a:bodyPr>
          <a:lstStyle/>
          <a:p>
            <a:pPr algn="l"/>
            <a:r>
              <a:rPr sz="1300" b="1" i="0">
                <a:solidFill>
                  <a:srgbClr val="E8EAED"/>
                </a:solidFill>
                <a:latin typeface="Noto Sans"/>
              </a:rPr>
              <a:t>Allowed origins</a:t>
            </a:r>
          </a:p>
        </p:txBody>
      </p:sp>
      <p:sp>
        <p:nvSpPr>
          <p:cNvPr id="25" name="TextBox 24"/>
          <p:cNvSpPr txBox="1"/>
          <p:nvPr/>
        </p:nvSpPr>
        <p:spPr>
          <a:xfrm>
            <a:off x="8211312" y="3006090"/>
            <a:ext cx="3447288" cy="357632"/>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Only your website can send to this form. Ours: https://sites.registermysite.com</a:t>
            </a:r>
          </a:p>
        </p:txBody>
      </p:sp>
      <p:sp>
        <p:nvSpPr>
          <p:cNvPr id="26" name="Oval 25"/>
          <p:cNvSpPr/>
          <p:nvPr/>
        </p:nvSpPr>
        <p:spPr>
          <a:xfrm>
            <a:off x="7772400" y="3528314"/>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4</a:t>
            </a:r>
          </a:p>
        </p:txBody>
      </p:sp>
      <p:sp>
        <p:nvSpPr>
          <p:cNvPr id="27" name="TextBox 26"/>
          <p:cNvSpPr txBox="1"/>
          <p:nvPr/>
        </p:nvSpPr>
        <p:spPr>
          <a:xfrm>
            <a:off x="8211312" y="3519170"/>
            <a:ext cx="3447288" cy="201422"/>
          </a:xfrm>
          <a:prstGeom prst="rect">
            <a:avLst/>
          </a:prstGeom>
          <a:noFill/>
        </p:spPr>
        <p:txBody>
          <a:bodyPr wrap="square" lIns="0" rIns="0" tIns="0" bIns="0" anchor="t">
            <a:spAutoFit/>
          </a:bodyPr>
          <a:lstStyle/>
          <a:p>
            <a:pPr algn="l"/>
            <a:r>
              <a:rPr sz="1300" b="1" i="0">
                <a:solidFill>
                  <a:srgbClr val="E8EAED"/>
                </a:solidFill>
                <a:latin typeface="Noto Sans"/>
              </a:rPr>
              <a:t>Redirect after submit</a:t>
            </a:r>
          </a:p>
        </p:txBody>
      </p:sp>
      <p:sp>
        <p:nvSpPr>
          <p:cNvPr id="28" name="TextBox 27"/>
          <p:cNvSpPr txBox="1"/>
          <p:nvPr/>
        </p:nvSpPr>
        <p:spPr>
          <a:xfrm>
            <a:off x="8211312" y="3748023"/>
            <a:ext cx="3447288" cy="357632"/>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Optional. Leave it blank to use EdgeForm's "Message received" page.</a:t>
            </a:r>
          </a:p>
        </p:txBody>
      </p:sp>
      <p:sp>
        <p:nvSpPr>
          <p:cNvPr id="29" name="Rounded Rectangle 28"/>
          <p:cNvSpPr/>
          <p:nvPr/>
        </p:nvSpPr>
        <p:spPr>
          <a:xfrm>
            <a:off x="548640" y="4617720"/>
            <a:ext cx="3337560" cy="1508760"/>
          </a:xfrm>
          <a:prstGeom prst="roundRect">
            <a:avLst>
              <a:gd name="adj" fmla="val 8484"/>
            </a:avLst>
          </a:prstGeom>
          <a:solidFill>
            <a:srgbClr val="0C1A18"/>
          </a:solidFill>
          <a:ln w="12700">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0" name="Picture 29" descr="ic_shield-check_5eead4.png"/>
          <p:cNvPicPr>
            <a:picLocks noChangeAspect="1"/>
          </p:cNvPicPr>
          <p:nvPr/>
        </p:nvPicPr>
        <p:blipFill>
          <a:blip r:embed="rId4"/>
          <a:stretch>
            <a:fillRect/>
          </a:stretch>
        </p:blipFill>
        <p:spPr>
          <a:xfrm>
            <a:off x="713232" y="4773168"/>
            <a:ext cx="292608" cy="292608"/>
          </a:xfrm>
          <a:prstGeom prst="rect">
            <a:avLst/>
          </a:prstGeom>
        </p:spPr>
      </p:pic>
      <p:sp>
        <p:nvSpPr>
          <p:cNvPr id="31" name="TextBox 30"/>
          <p:cNvSpPr txBox="1"/>
          <p:nvPr/>
        </p:nvSpPr>
        <p:spPr>
          <a:xfrm>
            <a:off x="1115568" y="4773168"/>
            <a:ext cx="2606039" cy="274320"/>
          </a:xfrm>
          <a:prstGeom prst="rect">
            <a:avLst/>
          </a:prstGeom>
          <a:noFill/>
        </p:spPr>
        <p:txBody>
          <a:bodyPr wrap="square" lIns="0" rIns="0" tIns="0" bIns="0" anchor="t">
            <a:spAutoFit/>
          </a:bodyPr>
          <a:lstStyle/>
          <a:p>
            <a:pPr algn="l"/>
            <a:r>
              <a:rPr sz="1250" b="1" i="0">
                <a:solidFill>
                  <a:srgbClr val="5EEAD4"/>
                </a:solidFill>
                <a:latin typeface="Noto Sans"/>
              </a:rPr>
              <a:t>Built-in spam trap</a:t>
            </a:r>
          </a:p>
        </p:txBody>
      </p:sp>
      <p:sp>
        <p:nvSpPr>
          <p:cNvPr id="32" name="TextBox 31"/>
          <p:cNvSpPr txBox="1"/>
          <p:nvPr/>
        </p:nvSpPr>
        <p:spPr>
          <a:xfrm>
            <a:off x="1115568" y="5074920"/>
            <a:ext cx="2606039" cy="960119"/>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The form includes a hidden "Leave blank" box. People never see it; spam bots fill it in.</a:t>
            </a:r>
          </a:p>
        </p:txBody>
      </p:sp>
      <p:sp>
        <p:nvSpPr>
          <p:cNvPr id="33" name="Rounded Rectangle 32"/>
          <p:cNvSpPr/>
          <p:nvPr/>
        </p:nvSpPr>
        <p:spPr>
          <a:xfrm>
            <a:off x="4069080" y="4617720"/>
            <a:ext cx="3337560" cy="1508760"/>
          </a:xfrm>
          <a:prstGeom prst="roundRect">
            <a:avLst>
              <a:gd name="adj" fmla="val 8484"/>
            </a:avLst>
          </a:prstGeom>
          <a:solidFill>
            <a:srgbClr val="0C1A18"/>
          </a:solidFill>
          <a:ln w="12700">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4" name="Picture 33" descr="ic_pause_5eead4.png"/>
          <p:cNvPicPr>
            <a:picLocks noChangeAspect="1"/>
          </p:cNvPicPr>
          <p:nvPr/>
        </p:nvPicPr>
        <p:blipFill>
          <a:blip r:embed="rId5"/>
          <a:stretch>
            <a:fillRect/>
          </a:stretch>
        </p:blipFill>
        <p:spPr>
          <a:xfrm>
            <a:off x="4233672" y="4773168"/>
            <a:ext cx="292608" cy="292608"/>
          </a:xfrm>
          <a:prstGeom prst="rect">
            <a:avLst/>
          </a:prstGeom>
        </p:spPr>
      </p:pic>
      <p:sp>
        <p:nvSpPr>
          <p:cNvPr id="35" name="TextBox 34"/>
          <p:cNvSpPr txBox="1"/>
          <p:nvPr/>
        </p:nvSpPr>
        <p:spPr>
          <a:xfrm>
            <a:off x="4636008" y="4773168"/>
            <a:ext cx="2606039" cy="274320"/>
          </a:xfrm>
          <a:prstGeom prst="rect">
            <a:avLst/>
          </a:prstGeom>
          <a:noFill/>
        </p:spPr>
        <p:txBody>
          <a:bodyPr wrap="square" lIns="0" rIns="0" tIns="0" bIns="0" anchor="t">
            <a:spAutoFit/>
          </a:bodyPr>
          <a:lstStyle/>
          <a:p>
            <a:pPr algn="l"/>
            <a:r>
              <a:rPr sz="1250" b="1" i="0">
                <a:solidFill>
                  <a:srgbClr val="5EEAD4"/>
                </a:solidFill>
                <a:latin typeface="Noto Sans"/>
              </a:rPr>
              <a:t>Pause any time</a:t>
            </a:r>
          </a:p>
        </p:txBody>
      </p:sp>
      <p:sp>
        <p:nvSpPr>
          <p:cNvPr id="36" name="TextBox 35"/>
          <p:cNvSpPr txBox="1"/>
          <p:nvPr/>
        </p:nvSpPr>
        <p:spPr>
          <a:xfrm>
            <a:off x="4636008" y="5074920"/>
            <a:ext cx="2606039" cy="960119"/>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The Pause button (next to Copy endpoint) stops new submissions.</a:t>
            </a:r>
          </a:p>
        </p:txBody>
      </p:sp>
      <p:sp>
        <p:nvSpPr>
          <p:cNvPr id="37" name="Rounded Rectangle 36"/>
          <p:cNvSpPr/>
          <p:nvPr/>
        </p:nvSpPr>
        <p:spPr>
          <a:xfrm>
            <a:off x="7772400" y="4617720"/>
            <a:ext cx="3886200" cy="1508760"/>
          </a:xfrm>
          <a:prstGeom prst="roundRect">
            <a:avLst>
              <a:gd name="adj" fmla="val 8484"/>
            </a:avLst>
          </a:prstGeom>
          <a:solidFill>
            <a:srgbClr val="1C0E0F"/>
          </a:solidFill>
          <a:ln w="12700">
            <a:solidFill>
              <a:srgbClr val="F8717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8" name="Picture 37" descr="ic_triangle-alert_f87171.png"/>
          <p:cNvPicPr>
            <a:picLocks noChangeAspect="1"/>
          </p:cNvPicPr>
          <p:nvPr/>
        </p:nvPicPr>
        <p:blipFill>
          <a:blip r:embed="rId6"/>
          <a:stretch>
            <a:fillRect/>
          </a:stretch>
        </p:blipFill>
        <p:spPr>
          <a:xfrm>
            <a:off x="7936992" y="4773168"/>
            <a:ext cx="292608" cy="292608"/>
          </a:xfrm>
          <a:prstGeom prst="rect">
            <a:avLst/>
          </a:prstGeom>
        </p:spPr>
      </p:pic>
      <p:sp>
        <p:nvSpPr>
          <p:cNvPr id="39" name="TextBox 38"/>
          <p:cNvSpPr txBox="1"/>
          <p:nvPr/>
        </p:nvSpPr>
        <p:spPr>
          <a:xfrm>
            <a:off x="8339327" y="4773168"/>
            <a:ext cx="3154680" cy="274320"/>
          </a:xfrm>
          <a:prstGeom prst="rect">
            <a:avLst/>
          </a:prstGeom>
          <a:noFill/>
        </p:spPr>
        <p:txBody>
          <a:bodyPr wrap="square" lIns="0" rIns="0" tIns="0" bIns="0" anchor="t">
            <a:spAutoFit/>
          </a:bodyPr>
          <a:lstStyle/>
          <a:p>
            <a:pPr algn="l"/>
            <a:r>
              <a:rPr sz="1250" b="1" i="0">
                <a:solidFill>
                  <a:srgbClr val="F87171"/>
                </a:solidFill>
                <a:latin typeface="Noto Sans"/>
              </a:rPr>
              <a:t>Heads-up</a:t>
            </a:r>
          </a:p>
        </p:txBody>
      </p:sp>
      <p:sp>
        <p:nvSpPr>
          <p:cNvPr id="40" name="TextBox 39"/>
          <p:cNvSpPr txBox="1"/>
          <p:nvPr/>
        </p:nvSpPr>
        <p:spPr>
          <a:xfrm>
            <a:off x="8339327" y="5074920"/>
            <a:ext cx="3154680" cy="960119"/>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Allowed origins also blocks the dashboard's own "Preview (test only)" send. Test on your live page instead.</a:t>
            </a:r>
          </a:p>
        </p:txBody>
      </p:sp>
      <p:sp>
        <p:nvSpPr>
          <p:cNvPr id="41" name="Rectangle 40"/>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43" name="TextBox 42"/>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09</a:t>
            </a:r>
          </a:p>
        </p:txBody>
      </p:sp>
      <p:sp>
        <p:nvSpPr>
          <p:cNvPr id="44" name="Rounded Rectangle 43"/>
          <p:cNvSpPr/>
          <p:nvPr/>
        </p:nvSpPr>
        <p:spPr>
          <a:xfrm>
            <a:off x="384048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384048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Sign up</a:t>
            </a:r>
          </a:p>
        </p:txBody>
      </p:sp>
      <p:sp>
        <p:nvSpPr>
          <p:cNvPr id="46" name="Rounded Rectangle 45"/>
          <p:cNvSpPr/>
          <p:nvPr/>
        </p:nvSpPr>
        <p:spPr>
          <a:xfrm>
            <a:off x="4626864"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4626864"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Create</a:t>
            </a:r>
          </a:p>
        </p:txBody>
      </p:sp>
      <p:sp>
        <p:nvSpPr>
          <p:cNvPr id="48" name="Rounded Rectangle 47"/>
          <p:cNvSpPr/>
          <p:nvPr/>
        </p:nvSpPr>
        <p:spPr>
          <a:xfrm>
            <a:off x="5413248"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TextBox 48"/>
          <p:cNvSpPr txBox="1"/>
          <p:nvPr/>
        </p:nvSpPr>
        <p:spPr>
          <a:xfrm>
            <a:off x="5413248"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Style</a:t>
            </a:r>
          </a:p>
        </p:txBody>
      </p:sp>
      <p:sp>
        <p:nvSpPr>
          <p:cNvPr id="50" name="Rounded Rectangle 49"/>
          <p:cNvSpPr/>
          <p:nvPr/>
        </p:nvSpPr>
        <p:spPr>
          <a:xfrm>
            <a:off x="6199632" y="6464808"/>
            <a:ext cx="731520" cy="201168"/>
          </a:xfrm>
          <a:prstGeom prst="roundRect">
            <a:avLst>
              <a:gd name="adj" fmla="val 50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1" name="TextBox 50"/>
          <p:cNvSpPr txBox="1"/>
          <p:nvPr/>
        </p:nvSpPr>
        <p:spPr>
          <a:xfrm>
            <a:off x="6199632" y="6464808"/>
            <a:ext cx="731520" cy="201168"/>
          </a:xfrm>
          <a:prstGeom prst="rect">
            <a:avLst/>
          </a:prstGeom>
          <a:noFill/>
        </p:spPr>
        <p:txBody>
          <a:bodyPr wrap="square" lIns="0" rIns="0" tIns="0" bIns="0" anchor="ctr">
            <a:spAutoFit/>
          </a:bodyPr>
          <a:lstStyle/>
          <a:p>
            <a:pPr algn="ctr"/>
            <a:r>
              <a:rPr sz="700" b="1" i="0">
                <a:solidFill>
                  <a:srgbClr val="04221C"/>
                </a:solidFill>
                <a:latin typeface="Noto Sans"/>
              </a:rPr>
              <a:t>Settings</a:t>
            </a:r>
          </a:p>
        </p:txBody>
      </p:sp>
      <p:sp>
        <p:nvSpPr>
          <p:cNvPr id="52" name="Rounded Rectangle 51"/>
          <p:cNvSpPr/>
          <p:nvPr/>
        </p:nvSpPr>
        <p:spPr>
          <a:xfrm>
            <a:off x="6986016"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3" name="TextBox 52"/>
          <p:cNvSpPr txBox="1"/>
          <p:nvPr/>
        </p:nvSpPr>
        <p:spPr>
          <a:xfrm>
            <a:off x="6986016"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Embed code</a:t>
            </a:r>
          </a:p>
        </p:txBody>
      </p:sp>
      <p:sp>
        <p:nvSpPr>
          <p:cNvPr id="54" name="Rounded Rectangle 53"/>
          <p:cNvSpPr/>
          <p:nvPr/>
        </p:nvSpPr>
        <p:spPr>
          <a:xfrm>
            <a:off x="7772400"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5" name="TextBox 54"/>
          <p:cNvSpPr txBox="1"/>
          <p:nvPr/>
        </p:nvSpPr>
        <p:spPr>
          <a:xfrm>
            <a:off x="7772400"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HTML Studio</a:t>
            </a:r>
          </a:p>
        </p:txBody>
      </p:sp>
      <p:sp>
        <p:nvSpPr>
          <p:cNvPr id="56" name="Rounded Rectangle 55"/>
          <p:cNvSpPr/>
          <p:nvPr/>
        </p:nvSpPr>
        <p:spPr>
          <a:xfrm>
            <a:off x="8558784"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7" name="TextBox 56"/>
          <p:cNvSpPr txBox="1"/>
          <p:nvPr/>
        </p:nvSpPr>
        <p:spPr>
          <a:xfrm>
            <a:off x="8558784"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Go live</a:t>
            </a:r>
          </a:p>
        </p:txBody>
      </p:sp>
      <p:sp>
        <p:nvSpPr>
          <p:cNvPr id="58" name="Rounded Rectangle 57"/>
          <p:cNvSpPr/>
          <p:nvPr/>
        </p:nvSpPr>
        <p:spPr>
          <a:xfrm>
            <a:off x="9345168"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9" name="TextBox 58"/>
          <p:cNvSpPr txBox="1"/>
          <p:nvPr/>
        </p:nvSpPr>
        <p:spPr>
          <a:xfrm>
            <a:off x="9345168"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Submit</a:t>
            </a:r>
          </a:p>
        </p:txBody>
      </p:sp>
      <p:sp>
        <p:nvSpPr>
          <p:cNvPr id="60" name="Rounded Rectangle 59"/>
          <p:cNvSpPr/>
          <p:nvPr/>
        </p:nvSpPr>
        <p:spPr>
          <a:xfrm>
            <a:off x="1013155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1" name="TextBox 60"/>
          <p:cNvSpPr txBox="1"/>
          <p:nvPr/>
        </p:nvSpPr>
        <p:spPr>
          <a:xfrm>
            <a:off x="1013155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Inbox</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2482596"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2482596" cy="274320"/>
          </a:xfrm>
          <a:prstGeom prst="rect">
            <a:avLst/>
          </a:prstGeom>
          <a:noFill/>
        </p:spPr>
        <p:txBody>
          <a:bodyPr wrap="square" lIns="0" rIns="0" tIns="0" bIns="0" anchor="ctr">
            <a:spAutoFit/>
          </a:bodyPr>
          <a:lstStyle/>
          <a:p>
            <a:pPr algn="ctr"/>
            <a:r>
              <a:rPr sz="1050" b="0" i="0">
                <a:solidFill>
                  <a:srgbClr val="5EEAD4"/>
                </a:solidFill>
                <a:latin typeface="IBM Plex Mono"/>
              </a:rPr>
              <a:t>Step 5 · Get the embed code</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One copy gives you the whole form</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484632" y="1400664"/>
            <a:ext cx="6894576" cy="2182150"/>
          </a:xfrm>
          <a:prstGeom prst="roundRect">
            <a:avLst>
              <a:gd name="adj" fmla="val 5028"/>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c06_copy_embed_80_360_1120_340.png"/>
          <p:cNvPicPr>
            <a:picLocks noChangeAspect="1"/>
          </p:cNvPicPr>
          <p:nvPr/>
        </p:nvPicPr>
        <p:blipFill>
          <a:blip r:embed="rId3"/>
          <a:stretch>
            <a:fillRect/>
          </a:stretch>
        </p:blipFill>
        <p:spPr>
          <a:xfrm>
            <a:off x="548640" y="1464672"/>
            <a:ext cx="6766560" cy="2054134"/>
          </a:xfrm>
          <a:prstGeom prst="rect">
            <a:avLst/>
          </a:prstGeom>
        </p:spPr>
      </p:pic>
      <p:sp>
        <p:nvSpPr>
          <p:cNvPr id="9" name="Rounded Rectangle 8"/>
          <p:cNvSpPr/>
          <p:nvPr/>
        </p:nvSpPr>
        <p:spPr>
          <a:xfrm>
            <a:off x="639263" y="1562546"/>
            <a:ext cx="6585312" cy="894152"/>
          </a:xfrm>
          <a:prstGeom prst="roundRect">
            <a:avLst>
              <a:gd name="adj" fmla="val 6135"/>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438912" y="1854174"/>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1" name="Rounded Rectangle 10"/>
          <p:cNvSpPr/>
          <p:nvPr/>
        </p:nvSpPr>
        <p:spPr>
          <a:xfrm>
            <a:off x="1666934" y="3198603"/>
            <a:ext cx="535283" cy="302078"/>
          </a:xfrm>
          <a:prstGeom prst="roundRect">
            <a:avLst>
              <a:gd name="adj" fmla="val 18162"/>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1495942" y="3027611"/>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3" name="Rounded Rectangle 12"/>
          <p:cNvSpPr/>
          <p:nvPr/>
        </p:nvSpPr>
        <p:spPr>
          <a:xfrm>
            <a:off x="3291513" y="3198603"/>
            <a:ext cx="880256" cy="302078"/>
          </a:xfrm>
          <a:prstGeom prst="roundRect">
            <a:avLst>
              <a:gd name="adj" fmla="val 18162"/>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4031867" y="3027611"/>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15" name="Rounded Rectangle 14"/>
          <p:cNvSpPr/>
          <p:nvPr/>
        </p:nvSpPr>
        <p:spPr>
          <a:xfrm>
            <a:off x="639263" y="2613779"/>
            <a:ext cx="6585312" cy="471242"/>
          </a:xfrm>
          <a:prstGeom prst="roundRect">
            <a:avLst>
              <a:gd name="adj" fmla="val 11642"/>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438912" y="2693953"/>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17" name="Rounded Rectangle 16"/>
          <p:cNvSpPr/>
          <p:nvPr/>
        </p:nvSpPr>
        <p:spPr>
          <a:xfrm>
            <a:off x="548640" y="3840480"/>
            <a:ext cx="6766560" cy="2286000"/>
          </a:xfrm>
          <a:prstGeom prst="roundRect">
            <a:avLst>
              <a:gd name="adj" fmla="val 5600"/>
            </a:avLst>
          </a:prstGeom>
          <a:solidFill>
            <a:srgbClr val="0B0D10"/>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749808" y="3968496"/>
            <a:ext cx="6400800" cy="228600"/>
          </a:xfrm>
          <a:prstGeom prst="rect">
            <a:avLst/>
          </a:prstGeom>
          <a:noFill/>
        </p:spPr>
        <p:txBody>
          <a:bodyPr wrap="square" lIns="0" rIns="0" tIns="0" bIns="0" anchor="t">
            <a:spAutoFit/>
          </a:bodyPr>
          <a:lstStyle/>
          <a:p>
            <a:pPr algn="l"/>
            <a:r>
              <a:rPr sz="900" b="1" i="0" spc="160">
                <a:solidFill>
                  <a:srgbClr val="5EEAD4"/>
                </a:solidFill>
                <a:latin typeface="IBM Plex Mono"/>
              </a:rPr>
              <a:t>INSIDE THE EMBED (SIMPLIFIED)</a:t>
            </a:r>
          </a:p>
        </p:txBody>
      </p:sp>
      <p:sp>
        <p:nvSpPr>
          <p:cNvPr id="19" name="TextBox 18"/>
          <p:cNvSpPr txBox="1"/>
          <p:nvPr/>
        </p:nvSpPr>
        <p:spPr>
          <a:xfrm>
            <a:off x="749808" y="4251960"/>
            <a:ext cx="6364224" cy="1828800"/>
          </a:xfrm>
          <a:prstGeom prst="rect">
            <a:avLst/>
          </a:prstGeom>
          <a:noFill/>
        </p:spPr>
        <p:txBody>
          <a:bodyPr wrap="square" lIns="0" rIns="0" tIns="0" bIns="0" anchor="t">
            <a:spAutoFit/>
          </a:bodyPr>
          <a:lstStyle/>
          <a:p>
            <a:pPr algn="l">
              <a:lnSpc>
                <a:spcPct val="110000"/>
              </a:lnSpc>
            </a:pPr>
            <a:r>
              <a:rPr sz="1050" b="0" i="0">
                <a:solidFill>
                  <a:srgbClr val="E8EAED"/>
                </a:solidFill>
                <a:latin typeface="IBM Plex Mono"/>
              </a:rPr>
              <a:t>&lt;form action="https://forms.registermysite.com/f/c8mv823g6e"
      method="POST"&gt;
  &lt;input name="name" required&gt;
  &lt;input name="email" type="email" required&gt;
  &lt;textarea name="message" required&gt;&lt;/textarea&gt;
  &lt;button type="submit"&gt;Send my request&lt;/button&gt;
&lt;/form&gt;</a:t>
            </a:r>
          </a:p>
        </p:txBody>
      </p:sp>
      <p:sp>
        <p:nvSpPr>
          <p:cNvPr id="20" name="Oval 19"/>
          <p:cNvSpPr/>
          <p:nvPr/>
        </p:nvSpPr>
        <p:spPr>
          <a:xfrm>
            <a:off x="7680960" y="1572768"/>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1</a:t>
            </a:r>
          </a:p>
        </p:txBody>
      </p:sp>
      <p:sp>
        <p:nvSpPr>
          <p:cNvPr id="21" name="TextBox 20"/>
          <p:cNvSpPr txBox="1"/>
          <p:nvPr/>
        </p:nvSpPr>
        <p:spPr>
          <a:xfrm>
            <a:off x="8119872" y="1563624"/>
            <a:ext cx="3538727" cy="209168"/>
          </a:xfrm>
          <a:prstGeom prst="rect">
            <a:avLst/>
          </a:prstGeom>
          <a:noFill/>
        </p:spPr>
        <p:txBody>
          <a:bodyPr wrap="square" lIns="0" rIns="0" tIns="0" bIns="0" anchor="t">
            <a:spAutoFit/>
          </a:bodyPr>
          <a:lstStyle/>
          <a:p>
            <a:pPr algn="l"/>
            <a:r>
              <a:rPr sz="1350" b="1" i="0">
                <a:solidFill>
                  <a:srgbClr val="E8EAED"/>
                </a:solidFill>
                <a:latin typeface="Noto Sans"/>
              </a:rPr>
              <a:t>HTML embed</a:t>
            </a:r>
          </a:p>
        </p:txBody>
      </p:sp>
      <p:sp>
        <p:nvSpPr>
          <p:cNvPr id="22" name="TextBox 21"/>
          <p:cNvSpPr txBox="1"/>
          <p:nvPr/>
        </p:nvSpPr>
        <p:spPr>
          <a:xfrm>
            <a:off x="8119872" y="1800225"/>
            <a:ext cx="3538727"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Your whole form: its look and its questions.</a:t>
            </a:r>
          </a:p>
        </p:txBody>
      </p:sp>
      <p:sp>
        <p:nvSpPr>
          <p:cNvPr id="23" name="Oval 22"/>
          <p:cNvSpPr/>
          <p:nvPr/>
        </p:nvSpPr>
        <p:spPr>
          <a:xfrm>
            <a:off x="7680960" y="2161920"/>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2</a:t>
            </a:r>
          </a:p>
        </p:txBody>
      </p:sp>
      <p:sp>
        <p:nvSpPr>
          <p:cNvPr id="24" name="TextBox 23"/>
          <p:cNvSpPr txBox="1"/>
          <p:nvPr/>
        </p:nvSpPr>
        <p:spPr>
          <a:xfrm>
            <a:off x="8119872" y="2152777"/>
            <a:ext cx="3538727" cy="209168"/>
          </a:xfrm>
          <a:prstGeom prst="rect">
            <a:avLst/>
          </a:prstGeom>
          <a:noFill/>
        </p:spPr>
        <p:txBody>
          <a:bodyPr wrap="square" lIns="0" rIns="0" tIns="0" bIns="0" anchor="t">
            <a:spAutoFit/>
          </a:bodyPr>
          <a:lstStyle/>
          <a:p>
            <a:pPr algn="l"/>
            <a:r>
              <a:rPr sz="1350" b="1" i="0">
                <a:solidFill>
                  <a:srgbClr val="E8EAED"/>
                </a:solidFill>
                <a:latin typeface="Noto Sans"/>
              </a:rPr>
              <a:t>Copy embed</a:t>
            </a:r>
          </a:p>
        </p:txBody>
      </p:sp>
      <p:sp>
        <p:nvSpPr>
          <p:cNvPr id="25" name="TextBox 24"/>
          <p:cNvSpPr txBox="1"/>
          <p:nvPr/>
        </p:nvSpPr>
        <p:spPr>
          <a:xfrm>
            <a:off x="8119872" y="2389377"/>
            <a:ext cx="3538727"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Copies it. The button changes to "Copied".</a:t>
            </a:r>
          </a:p>
        </p:txBody>
      </p:sp>
      <p:sp>
        <p:nvSpPr>
          <p:cNvPr id="26" name="Oval 25"/>
          <p:cNvSpPr/>
          <p:nvPr/>
        </p:nvSpPr>
        <p:spPr>
          <a:xfrm>
            <a:off x="7680960" y="2751073"/>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3</a:t>
            </a:r>
          </a:p>
        </p:txBody>
      </p:sp>
      <p:sp>
        <p:nvSpPr>
          <p:cNvPr id="27" name="TextBox 26"/>
          <p:cNvSpPr txBox="1"/>
          <p:nvPr/>
        </p:nvSpPr>
        <p:spPr>
          <a:xfrm>
            <a:off x="8119872" y="2741930"/>
            <a:ext cx="3538727" cy="209168"/>
          </a:xfrm>
          <a:prstGeom prst="rect">
            <a:avLst/>
          </a:prstGeom>
          <a:noFill/>
        </p:spPr>
        <p:txBody>
          <a:bodyPr wrap="square" lIns="0" rIns="0" tIns="0" bIns="0" anchor="t">
            <a:spAutoFit/>
          </a:bodyPr>
          <a:lstStyle/>
          <a:p>
            <a:pPr algn="l"/>
            <a:r>
              <a:rPr sz="1350" b="1" i="0">
                <a:solidFill>
                  <a:srgbClr val="E8EAED"/>
                </a:solidFill>
                <a:latin typeface="Noto Sans"/>
              </a:rPr>
              <a:t>Copy endpoint</a:t>
            </a:r>
          </a:p>
        </p:txBody>
      </p:sp>
      <p:sp>
        <p:nvSpPr>
          <p:cNvPr id="28" name="TextBox 27"/>
          <p:cNvSpPr txBox="1"/>
          <p:nvPr/>
        </p:nvSpPr>
        <p:spPr>
          <a:xfrm>
            <a:off x="8119872" y="2978530"/>
            <a:ext cx="3538727" cy="357632"/>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Just the address the form sends to. For web designers.</a:t>
            </a:r>
          </a:p>
        </p:txBody>
      </p:sp>
      <p:sp>
        <p:nvSpPr>
          <p:cNvPr id="29" name="Oval 28"/>
          <p:cNvSpPr/>
          <p:nvPr/>
        </p:nvSpPr>
        <p:spPr>
          <a:xfrm>
            <a:off x="7680960" y="3519043"/>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4</a:t>
            </a:r>
          </a:p>
        </p:txBody>
      </p:sp>
      <p:sp>
        <p:nvSpPr>
          <p:cNvPr id="30" name="TextBox 29"/>
          <p:cNvSpPr txBox="1"/>
          <p:nvPr/>
        </p:nvSpPr>
        <p:spPr>
          <a:xfrm>
            <a:off x="8119872" y="3509899"/>
            <a:ext cx="3538727" cy="209168"/>
          </a:xfrm>
          <a:prstGeom prst="rect">
            <a:avLst/>
          </a:prstGeom>
          <a:noFill/>
        </p:spPr>
        <p:txBody>
          <a:bodyPr wrap="square" lIns="0" rIns="0" tIns="0" bIns="0" anchor="t">
            <a:spAutoFit/>
          </a:bodyPr>
          <a:lstStyle/>
          <a:p>
            <a:pPr algn="l"/>
            <a:r>
              <a:rPr sz="1350" b="1" i="0">
                <a:solidFill>
                  <a:srgbClr val="E8EAED"/>
                </a:solidFill>
                <a:latin typeface="Noto Sans"/>
              </a:rPr>
              <a:t>Script / iframe embed</a:t>
            </a:r>
          </a:p>
        </p:txBody>
      </p:sp>
      <p:sp>
        <p:nvSpPr>
          <p:cNvPr id="31" name="TextBox 30"/>
          <p:cNvSpPr txBox="1"/>
          <p:nvPr/>
        </p:nvSpPr>
        <p:spPr>
          <a:xfrm>
            <a:off x="8119872" y="3746499"/>
            <a:ext cx="3538727"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Empty in our test. Use the HTML embed.</a:t>
            </a:r>
          </a:p>
        </p:txBody>
      </p:sp>
      <p:sp>
        <p:nvSpPr>
          <p:cNvPr id="32" name="Rounded Rectangle 31"/>
          <p:cNvSpPr/>
          <p:nvPr/>
        </p:nvSpPr>
        <p:spPr>
          <a:xfrm>
            <a:off x="7680960" y="4800600"/>
            <a:ext cx="3977639" cy="1371600"/>
          </a:xfrm>
          <a:prstGeom prst="roundRect">
            <a:avLst>
              <a:gd name="adj" fmla="val 9333"/>
            </a:avLst>
          </a:prstGeom>
          <a:solidFill>
            <a:srgbClr val="0C1A18"/>
          </a:solidFill>
          <a:ln w="12700">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3" name="Picture 32" descr="ic_lightbulb_5eead4.png"/>
          <p:cNvPicPr>
            <a:picLocks noChangeAspect="1"/>
          </p:cNvPicPr>
          <p:nvPr/>
        </p:nvPicPr>
        <p:blipFill>
          <a:blip r:embed="rId4"/>
          <a:stretch>
            <a:fillRect/>
          </a:stretch>
        </p:blipFill>
        <p:spPr>
          <a:xfrm>
            <a:off x="7845552" y="4956048"/>
            <a:ext cx="292608" cy="292608"/>
          </a:xfrm>
          <a:prstGeom prst="rect">
            <a:avLst/>
          </a:prstGeom>
        </p:spPr>
      </p:pic>
      <p:sp>
        <p:nvSpPr>
          <p:cNvPr id="34" name="TextBox 33"/>
          <p:cNvSpPr txBox="1"/>
          <p:nvPr/>
        </p:nvSpPr>
        <p:spPr>
          <a:xfrm>
            <a:off x="8247888" y="4956048"/>
            <a:ext cx="3246120" cy="274320"/>
          </a:xfrm>
          <a:prstGeom prst="rect">
            <a:avLst/>
          </a:prstGeom>
          <a:noFill/>
        </p:spPr>
        <p:txBody>
          <a:bodyPr wrap="square" lIns="0" rIns="0" tIns="0" bIns="0" anchor="t">
            <a:spAutoFit/>
          </a:bodyPr>
          <a:lstStyle/>
          <a:p>
            <a:pPr algn="l"/>
            <a:r>
              <a:rPr sz="1250" b="1" i="0">
                <a:solidFill>
                  <a:srgbClr val="5EEAD4"/>
                </a:solidFill>
                <a:latin typeface="Noto Sans"/>
              </a:rPr>
              <a:t>Good to know</a:t>
            </a:r>
          </a:p>
        </p:txBody>
      </p:sp>
      <p:sp>
        <p:nvSpPr>
          <p:cNvPr id="35" name="TextBox 34"/>
          <p:cNvSpPr txBox="1"/>
          <p:nvPr/>
        </p:nvSpPr>
        <p:spPr>
          <a:xfrm>
            <a:off x="8247888" y="5257800"/>
            <a:ext cx="3246120" cy="822960"/>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Copy it again after any style change, so your page gets the new look.</a:t>
            </a:r>
          </a:p>
        </p:txBody>
      </p:sp>
      <p:sp>
        <p:nvSpPr>
          <p:cNvPr id="36" name="Rectangle 35"/>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38" name="TextBox 37"/>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10</a:t>
            </a:r>
          </a:p>
        </p:txBody>
      </p:sp>
      <p:sp>
        <p:nvSpPr>
          <p:cNvPr id="39" name="Rounded Rectangle 38"/>
          <p:cNvSpPr/>
          <p:nvPr/>
        </p:nvSpPr>
        <p:spPr>
          <a:xfrm>
            <a:off x="384048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384048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Sign up</a:t>
            </a:r>
          </a:p>
        </p:txBody>
      </p:sp>
      <p:sp>
        <p:nvSpPr>
          <p:cNvPr id="41" name="Rounded Rectangle 40"/>
          <p:cNvSpPr/>
          <p:nvPr/>
        </p:nvSpPr>
        <p:spPr>
          <a:xfrm>
            <a:off x="4626864"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4626864"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Create</a:t>
            </a:r>
          </a:p>
        </p:txBody>
      </p:sp>
      <p:sp>
        <p:nvSpPr>
          <p:cNvPr id="43" name="Rounded Rectangle 42"/>
          <p:cNvSpPr/>
          <p:nvPr/>
        </p:nvSpPr>
        <p:spPr>
          <a:xfrm>
            <a:off x="5413248"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5413248"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Style</a:t>
            </a:r>
          </a:p>
        </p:txBody>
      </p:sp>
      <p:sp>
        <p:nvSpPr>
          <p:cNvPr id="45" name="Rounded Rectangle 44"/>
          <p:cNvSpPr/>
          <p:nvPr/>
        </p:nvSpPr>
        <p:spPr>
          <a:xfrm>
            <a:off x="6199632"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TextBox 45"/>
          <p:cNvSpPr txBox="1"/>
          <p:nvPr/>
        </p:nvSpPr>
        <p:spPr>
          <a:xfrm>
            <a:off x="6199632"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Settings</a:t>
            </a:r>
          </a:p>
        </p:txBody>
      </p:sp>
      <p:sp>
        <p:nvSpPr>
          <p:cNvPr id="47" name="Rounded Rectangle 46"/>
          <p:cNvSpPr/>
          <p:nvPr/>
        </p:nvSpPr>
        <p:spPr>
          <a:xfrm>
            <a:off x="6986016" y="6464808"/>
            <a:ext cx="731520" cy="201168"/>
          </a:xfrm>
          <a:prstGeom prst="roundRect">
            <a:avLst>
              <a:gd name="adj" fmla="val 50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8" name="TextBox 47"/>
          <p:cNvSpPr txBox="1"/>
          <p:nvPr/>
        </p:nvSpPr>
        <p:spPr>
          <a:xfrm>
            <a:off x="6986016" y="6464808"/>
            <a:ext cx="731520" cy="201168"/>
          </a:xfrm>
          <a:prstGeom prst="rect">
            <a:avLst/>
          </a:prstGeom>
          <a:noFill/>
        </p:spPr>
        <p:txBody>
          <a:bodyPr wrap="square" lIns="0" rIns="0" tIns="0" bIns="0" anchor="ctr">
            <a:spAutoFit/>
          </a:bodyPr>
          <a:lstStyle/>
          <a:p>
            <a:pPr algn="ctr"/>
            <a:r>
              <a:rPr sz="700" b="1" i="0">
                <a:solidFill>
                  <a:srgbClr val="04221C"/>
                </a:solidFill>
                <a:latin typeface="Noto Sans"/>
              </a:rPr>
              <a:t>Embed code</a:t>
            </a:r>
          </a:p>
        </p:txBody>
      </p:sp>
      <p:sp>
        <p:nvSpPr>
          <p:cNvPr id="49" name="Rounded Rectangle 48"/>
          <p:cNvSpPr/>
          <p:nvPr/>
        </p:nvSpPr>
        <p:spPr>
          <a:xfrm>
            <a:off x="7772400"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0" name="TextBox 49"/>
          <p:cNvSpPr txBox="1"/>
          <p:nvPr/>
        </p:nvSpPr>
        <p:spPr>
          <a:xfrm>
            <a:off x="7772400"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HTML Studio</a:t>
            </a:r>
          </a:p>
        </p:txBody>
      </p:sp>
      <p:sp>
        <p:nvSpPr>
          <p:cNvPr id="51" name="Rounded Rectangle 50"/>
          <p:cNvSpPr/>
          <p:nvPr/>
        </p:nvSpPr>
        <p:spPr>
          <a:xfrm>
            <a:off x="8558784"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TextBox 51"/>
          <p:cNvSpPr txBox="1"/>
          <p:nvPr/>
        </p:nvSpPr>
        <p:spPr>
          <a:xfrm>
            <a:off x="8558784"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Go live</a:t>
            </a:r>
          </a:p>
        </p:txBody>
      </p:sp>
      <p:sp>
        <p:nvSpPr>
          <p:cNvPr id="53" name="Rounded Rectangle 52"/>
          <p:cNvSpPr/>
          <p:nvPr/>
        </p:nvSpPr>
        <p:spPr>
          <a:xfrm>
            <a:off x="9345168"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TextBox 53"/>
          <p:cNvSpPr txBox="1"/>
          <p:nvPr/>
        </p:nvSpPr>
        <p:spPr>
          <a:xfrm>
            <a:off x="9345168"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Submit</a:t>
            </a:r>
          </a:p>
        </p:txBody>
      </p:sp>
      <p:sp>
        <p:nvSpPr>
          <p:cNvPr id="55" name="Rounded Rectangle 54"/>
          <p:cNvSpPr/>
          <p:nvPr/>
        </p:nvSpPr>
        <p:spPr>
          <a:xfrm>
            <a:off x="1013155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6" name="TextBox 55"/>
          <p:cNvSpPr txBox="1"/>
          <p:nvPr/>
        </p:nvSpPr>
        <p:spPr>
          <a:xfrm>
            <a:off x="1013155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Inbox</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2715768"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2715768" cy="274320"/>
          </a:xfrm>
          <a:prstGeom prst="rect">
            <a:avLst/>
          </a:prstGeom>
          <a:noFill/>
        </p:spPr>
        <p:txBody>
          <a:bodyPr wrap="square" lIns="0" rIns="0" tIns="0" bIns="0" anchor="ctr">
            <a:spAutoFit/>
          </a:bodyPr>
          <a:lstStyle/>
          <a:p>
            <a:pPr algn="ctr"/>
            <a:r>
              <a:rPr sz="1050" b="0" i="0">
                <a:solidFill>
                  <a:srgbClr val="5EEAD4"/>
                </a:solidFill>
                <a:latin typeface="IBM Plex Mono"/>
              </a:rPr>
              <a:t>Step 6 · Add it in HTML Studio</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Add a Custom Embed section to your page</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484632" y="1673760"/>
            <a:ext cx="5934455" cy="4379159"/>
          </a:xfrm>
          <a:prstGeom prst="roundRect">
            <a:avLst>
              <a:gd name="adj" fmla="val 2505"/>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d02_add_section_custom_embed_160_40_1120_820.png"/>
          <p:cNvPicPr>
            <a:picLocks noChangeAspect="1"/>
          </p:cNvPicPr>
          <p:nvPr/>
        </p:nvPicPr>
        <p:blipFill>
          <a:blip r:embed="rId3"/>
          <a:stretch>
            <a:fillRect/>
          </a:stretch>
        </p:blipFill>
        <p:spPr>
          <a:xfrm>
            <a:off x="548640" y="1737768"/>
            <a:ext cx="5806440" cy="4251143"/>
          </a:xfrm>
          <a:prstGeom prst="rect">
            <a:avLst/>
          </a:prstGeom>
        </p:spPr>
      </p:pic>
      <p:sp>
        <p:nvSpPr>
          <p:cNvPr id="9" name="Rounded Rectangle 8"/>
          <p:cNvSpPr/>
          <p:nvPr/>
        </p:nvSpPr>
        <p:spPr>
          <a:xfrm>
            <a:off x="631589" y="3298248"/>
            <a:ext cx="1099076" cy="1156103"/>
          </a:xfrm>
          <a:prstGeom prst="roundRect">
            <a:avLst>
              <a:gd name="adj" fmla="val 4991"/>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460596" y="3127256"/>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1" name="Rounded Rectangle 10"/>
          <p:cNvSpPr/>
          <p:nvPr/>
        </p:nvSpPr>
        <p:spPr>
          <a:xfrm>
            <a:off x="2980086" y="3298248"/>
            <a:ext cx="1099076" cy="1156103"/>
          </a:xfrm>
          <a:prstGeom prst="roundRect">
            <a:avLst>
              <a:gd name="adj" fmla="val 4991"/>
            </a:avLst>
          </a:prstGeom>
          <a:noFill/>
          <a:ln w="34925">
            <a:solidFill>
              <a:srgbClr val="8B919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7223760" y="1563624"/>
            <a:ext cx="4434840" cy="216915"/>
          </a:xfrm>
          <a:prstGeom prst="rect">
            <a:avLst/>
          </a:prstGeom>
          <a:noFill/>
        </p:spPr>
        <p:txBody>
          <a:bodyPr wrap="square" lIns="0" rIns="0" tIns="0" bIns="0" anchor="t">
            <a:spAutoFit/>
          </a:bodyPr>
          <a:lstStyle/>
          <a:p>
            <a:pPr algn="l"/>
            <a:r>
              <a:rPr sz="1400" b="1" i="0">
                <a:solidFill>
                  <a:srgbClr val="E8EAED"/>
                </a:solidFill>
                <a:latin typeface="Noto Sans"/>
              </a:rPr>
              <a:t>Open your page in HTML Studio</a:t>
            </a:r>
          </a:p>
        </p:txBody>
      </p:sp>
      <p:sp>
        <p:nvSpPr>
          <p:cNvPr id="13" name="TextBox 12"/>
          <p:cNvSpPr txBox="1"/>
          <p:nvPr/>
        </p:nvSpPr>
        <p:spPr>
          <a:xfrm>
            <a:off x="7223760" y="1807972"/>
            <a:ext cx="4434840" cy="373888"/>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html-studio.registermysite.com. We used our Maple Street Bakery demo page.</a:t>
            </a:r>
          </a:p>
        </p:txBody>
      </p:sp>
      <p:sp>
        <p:nvSpPr>
          <p:cNvPr id="14" name="TextBox 13"/>
          <p:cNvSpPr txBox="1"/>
          <p:nvPr/>
        </p:nvSpPr>
        <p:spPr>
          <a:xfrm>
            <a:off x="7223760" y="2392172"/>
            <a:ext cx="4434840" cy="216915"/>
          </a:xfrm>
          <a:prstGeom prst="rect">
            <a:avLst/>
          </a:prstGeom>
          <a:noFill/>
        </p:spPr>
        <p:txBody>
          <a:bodyPr wrap="square" lIns="0" rIns="0" tIns="0" bIns="0" anchor="t">
            <a:spAutoFit/>
          </a:bodyPr>
          <a:lstStyle/>
          <a:p>
            <a:pPr algn="l"/>
            <a:r>
              <a:rPr sz="1400" b="1" i="0">
                <a:solidFill>
                  <a:srgbClr val="E8EAED"/>
                </a:solidFill>
                <a:latin typeface="Noto Sans"/>
              </a:rPr>
              <a:t>Click "+ Add New Section"</a:t>
            </a:r>
          </a:p>
        </p:txBody>
      </p:sp>
      <p:sp>
        <p:nvSpPr>
          <p:cNvPr id="15" name="TextBox 14"/>
          <p:cNvSpPr txBox="1"/>
          <p:nvPr/>
        </p:nvSpPr>
        <p:spPr>
          <a:xfrm>
            <a:off x="7223760" y="2636520"/>
            <a:ext cx="4434840" cy="186944"/>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At the bottom of the Page Sections list on the left.</a:t>
            </a:r>
          </a:p>
        </p:txBody>
      </p:sp>
      <p:sp>
        <p:nvSpPr>
          <p:cNvPr id="16" name="Oval 15"/>
          <p:cNvSpPr/>
          <p:nvPr/>
        </p:nvSpPr>
        <p:spPr>
          <a:xfrm>
            <a:off x="6766560" y="3042920"/>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7" name="TextBox 16"/>
          <p:cNvSpPr txBox="1"/>
          <p:nvPr/>
        </p:nvSpPr>
        <p:spPr>
          <a:xfrm>
            <a:off x="7223760" y="3033776"/>
            <a:ext cx="4434840" cy="216915"/>
          </a:xfrm>
          <a:prstGeom prst="rect">
            <a:avLst/>
          </a:prstGeom>
          <a:noFill/>
        </p:spPr>
        <p:txBody>
          <a:bodyPr wrap="square" lIns="0" rIns="0" tIns="0" bIns="0" anchor="t">
            <a:spAutoFit/>
          </a:bodyPr>
          <a:lstStyle/>
          <a:p>
            <a:pPr algn="l"/>
            <a:r>
              <a:rPr sz="1400" b="1" i="0">
                <a:solidFill>
                  <a:srgbClr val="E8EAED"/>
                </a:solidFill>
                <a:latin typeface="Noto Sans"/>
              </a:rPr>
              <a:t>Choose Custom Embed</a:t>
            </a:r>
          </a:p>
        </p:txBody>
      </p:sp>
      <p:sp>
        <p:nvSpPr>
          <p:cNvPr id="18" name="TextBox 17"/>
          <p:cNvSpPr txBox="1"/>
          <p:nvPr/>
        </p:nvSpPr>
        <p:spPr>
          <a:xfrm>
            <a:off x="7223760" y="3278124"/>
            <a:ext cx="4434840" cy="186944"/>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Under Media: "Paste widget or embed HTML".</a:t>
            </a:r>
          </a:p>
        </p:txBody>
      </p:sp>
      <p:sp>
        <p:nvSpPr>
          <p:cNvPr id="19" name="Rounded Rectangle 18"/>
          <p:cNvSpPr/>
          <p:nvPr/>
        </p:nvSpPr>
        <p:spPr>
          <a:xfrm>
            <a:off x="6766560" y="4160520"/>
            <a:ext cx="4892040" cy="1965960"/>
          </a:xfrm>
          <a:prstGeom prst="roundRect">
            <a:avLst>
              <a:gd name="adj" fmla="val 6511"/>
            </a:avLst>
          </a:prstGeom>
          <a:solidFill>
            <a:srgbClr val="0C1A18"/>
          </a:solidFill>
          <a:ln w="12700">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Picture 19" descr="ic_lightbulb_5eead4.png"/>
          <p:cNvPicPr>
            <a:picLocks noChangeAspect="1"/>
          </p:cNvPicPr>
          <p:nvPr/>
        </p:nvPicPr>
        <p:blipFill>
          <a:blip r:embed="rId4"/>
          <a:stretch>
            <a:fillRect/>
          </a:stretch>
        </p:blipFill>
        <p:spPr>
          <a:xfrm>
            <a:off x="6931152" y="4315968"/>
            <a:ext cx="292608" cy="292608"/>
          </a:xfrm>
          <a:prstGeom prst="rect">
            <a:avLst/>
          </a:prstGeom>
        </p:spPr>
      </p:pic>
      <p:sp>
        <p:nvSpPr>
          <p:cNvPr id="21" name="TextBox 20"/>
          <p:cNvSpPr txBox="1"/>
          <p:nvPr/>
        </p:nvSpPr>
        <p:spPr>
          <a:xfrm>
            <a:off x="7333488" y="4315968"/>
            <a:ext cx="4160520" cy="274320"/>
          </a:xfrm>
          <a:prstGeom prst="rect">
            <a:avLst/>
          </a:prstGeom>
          <a:noFill/>
        </p:spPr>
        <p:txBody>
          <a:bodyPr wrap="square" lIns="0" rIns="0" tIns="0" bIns="0" anchor="t">
            <a:spAutoFit/>
          </a:bodyPr>
          <a:lstStyle/>
          <a:p>
            <a:pPr algn="l"/>
            <a:r>
              <a:rPr sz="1250" b="1" i="0">
                <a:solidFill>
                  <a:srgbClr val="5EEAD4"/>
                </a:solidFill>
                <a:latin typeface="Noto Sans"/>
              </a:rPr>
              <a:t>Why not "Contact Form"?</a:t>
            </a:r>
          </a:p>
        </p:txBody>
      </p:sp>
      <p:sp>
        <p:nvSpPr>
          <p:cNvPr id="22" name="TextBox 21"/>
          <p:cNvSpPr txBox="1"/>
          <p:nvPr/>
        </p:nvSpPr>
        <p:spPr>
          <a:xfrm>
            <a:off x="7333488" y="4617720"/>
            <a:ext cx="4160520" cy="1417319"/>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HTML Studio has its own Contact Form section too (grey box). We used Custom Embed so the form is your EdgeForm, with your inbox, settings and dashboard.</a:t>
            </a:r>
          </a:p>
        </p:txBody>
      </p:sp>
      <p:sp>
        <p:nvSpPr>
          <p:cNvPr id="23" name="Rectangle 22"/>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25" name="TextBox 24"/>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11</a:t>
            </a:r>
          </a:p>
        </p:txBody>
      </p:sp>
      <p:sp>
        <p:nvSpPr>
          <p:cNvPr id="26" name="Rounded Rectangle 25"/>
          <p:cNvSpPr/>
          <p:nvPr/>
        </p:nvSpPr>
        <p:spPr>
          <a:xfrm>
            <a:off x="384048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384048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Sign up</a:t>
            </a:r>
          </a:p>
        </p:txBody>
      </p:sp>
      <p:sp>
        <p:nvSpPr>
          <p:cNvPr id="28" name="Rounded Rectangle 27"/>
          <p:cNvSpPr/>
          <p:nvPr/>
        </p:nvSpPr>
        <p:spPr>
          <a:xfrm>
            <a:off x="4626864"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4626864"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Create</a:t>
            </a:r>
          </a:p>
        </p:txBody>
      </p:sp>
      <p:sp>
        <p:nvSpPr>
          <p:cNvPr id="30" name="Rounded Rectangle 29"/>
          <p:cNvSpPr/>
          <p:nvPr/>
        </p:nvSpPr>
        <p:spPr>
          <a:xfrm>
            <a:off x="5413248"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5413248"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Style</a:t>
            </a:r>
          </a:p>
        </p:txBody>
      </p:sp>
      <p:sp>
        <p:nvSpPr>
          <p:cNvPr id="32" name="Rounded Rectangle 31"/>
          <p:cNvSpPr/>
          <p:nvPr/>
        </p:nvSpPr>
        <p:spPr>
          <a:xfrm>
            <a:off x="6199632"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6199632"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Settings</a:t>
            </a:r>
          </a:p>
        </p:txBody>
      </p:sp>
      <p:sp>
        <p:nvSpPr>
          <p:cNvPr id="34" name="Rounded Rectangle 33"/>
          <p:cNvSpPr/>
          <p:nvPr/>
        </p:nvSpPr>
        <p:spPr>
          <a:xfrm>
            <a:off x="6986016"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6986016"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Embed code</a:t>
            </a:r>
          </a:p>
        </p:txBody>
      </p:sp>
      <p:sp>
        <p:nvSpPr>
          <p:cNvPr id="36" name="Rounded Rectangle 35"/>
          <p:cNvSpPr/>
          <p:nvPr/>
        </p:nvSpPr>
        <p:spPr>
          <a:xfrm>
            <a:off x="7772400" y="6464808"/>
            <a:ext cx="731520" cy="201168"/>
          </a:xfrm>
          <a:prstGeom prst="roundRect">
            <a:avLst>
              <a:gd name="adj" fmla="val 50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7772400" y="6464808"/>
            <a:ext cx="731520" cy="201168"/>
          </a:xfrm>
          <a:prstGeom prst="rect">
            <a:avLst/>
          </a:prstGeom>
          <a:noFill/>
        </p:spPr>
        <p:txBody>
          <a:bodyPr wrap="square" lIns="0" rIns="0" tIns="0" bIns="0" anchor="ctr">
            <a:spAutoFit/>
          </a:bodyPr>
          <a:lstStyle/>
          <a:p>
            <a:pPr algn="ctr"/>
            <a:r>
              <a:rPr sz="700" b="1" i="0">
                <a:solidFill>
                  <a:srgbClr val="04221C"/>
                </a:solidFill>
                <a:latin typeface="Noto Sans"/>
              </a:rPr>
              <a:t>HTML Studio</a:t>
            </a:r>
          </a:p>
        </p:txBody>
      </p:sp>
      <p:sp>
        <p:nvSpPr>
          <p:cNvPr id="38" name="Rounded Rectangle 37"/>
          <p:cNvSpPr/>
          <p:nvPr/>
        </p:nvSpPr>
        <p:spPr>
          <a:xfrm>
            <a:off x="8558784"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8558784"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Go live</a:t>
            </a:r>
          </a:p>
        </p:txBody>
      </p:sp>
      <p:sp>
        <p:nvSpPr>
          <p:cNvPr id="40" name="Rounded Rectangle 39"/>
          <p:cNvSpPr/>
          <p:nvPr/>
        </p:nvSpPr>
        <p:spPr>
          <a:xfrm>
            <a:off x="9345168"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9345168"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Submit</a:t>
            </a:r>
          </a:p>
        </p:txBody>
      </p:sp>
      <p:sp>
        <p:nvSpPr>
          <p:cNvPr id="42" name="Rounded Rectangle 41"/>
          <p:cNvSpPr/>
          <p:nvPr/>
        </p:nvSpPr>
        <p:spPr>
          <a:xfrm>
            <a:off x="1013155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1013155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Inbox</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2171700"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2171700" cy="274320"/>
          </a:xfrm>
          <a:prstGeom prst="rect">
            <a:avLst/>
          </a:prstGeom>
          <a:noFill/>
        </p:spPr>
        <p:txBody>
          <a:bodyPr wrap="square" lIns="0" rIns="0" tIns="0" bIns="0" anchor="ctr">
            <a:spAutoFit/>
          </a:bodyPr>
          <a:lstStyle/>
          <a:p>
            <a:pPr algn="ctr"/>
            <a:r>
              <a:rPr sz="1050" b="0" i="0">
                <a:solidFill>
                  <a:srgbClr val="5EEAD4"/>
                </a:solidFill>
                <a:latin typeface="IBM Plex Mono"/>
              </a:rPr>
              <a:t>Step 6 · Paste the code</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Paste, check the preview, and style the section</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484631" y="1400174"/>
            <a:ext cx="7351776" cy="4642866"/>
          </a:xfrm>
          <a:prstGeom prst="roundRect">
            <a:avLst>
              <a:gd name="adj" fmla="val 2363"/>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d04_embed_pasted_0_0_1440_900.png"/>
          <p:cNvPicPr>
            <a:picLocks noChangeAspect="1"/>
          </p:cNvPicPr>
          <p:nvPr/>
        </p:nvPicPr>
        <p:blipFill>
          <a:blip r:embed="rId3"/>
          <a:stretch>
            <a:fillRect/>
          </a:stretch>
        </p:blipFill>
        <p:spPr>
          <a:xfrm>
            <a:off x="548639" y="1464182"/>
            <a:ext cx="7223760" cy="4514850"/>
          </a:xfrm>
          <a:prstGeom prst="rect">
            <a:avLst/>
          </a:prstGeom>
        </p:spPr>
      </p:pic>
      <p:sp>
        <p:nvSpPr>
          <p:cNvPr id="9" name="Rounded Rectangle 8"/>
          <p:cNvSpPr/>
          <p:nvPr/>
        </p:nvSpPr>
        <p:spPr>
          <a:xfrm>
            <a:off x="578738" y="3480816"/>
            <a:ext cx="1239075" cy="381254"/>
          </a:xfrm>
          <a:prstGeom prst="roundRect">
            <a:avLst>
              <a:gd name="adj" fmla="val 14390"/>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438911" y="3515995"/>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1" name="Rounded Rectangle 10"/>
          <p:cNvSpPr/>
          <p:nvPr/>
        </p:nvSpPr>
        <p:spPr>
          <a:xfrm>
            <a:off x="1903094" y="2131377"/>
            <a:ext cx="2525306" cy="220726"/>
          </a:xfrm>
          <a:prstGeom prst="roundRect">
            <a:avLst>
              <a:gd name="adj" fmla="val 24856"/>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1732102" y="1960384"/>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3" name="Rounded Rectangle 12"/>
          <p:cNvSpPr/>
          <p:nvPr/>
        </p:nvSpPr>
        <p:spPr>
          <a:xfrm>
            <a:off x="1903094" y="2813621"/>
            <a:ext cx="2525306" cy="461518"/>
          </a:xfrm>
          <a:prstGeom prst="roundRect">
            <a:avLst>
              <a:gd name="adj" fmla="val 11887"/>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1732102" y="2642628"/>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15" name="Rounded Rectangle 14"/>
          <p:cNvSpPr/>
          <p:nvPr/>
        </p:nvSpPr>
        <p:spPr>
          <a:xfrm>
            <a:off x="2133352" y="4318571"/>
            <a:ext cx="2295048" cy="220725"/>
          </a:xfrm>
          <a:prstGeom prst="roundRect">
            <a:avLst>
              <a:gd name="adj" fmla="val 24856"/>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1767592" y="4273486"/>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17" name="Rounded Rectangle 16"/>
          <p:cNvSpPr/>
          <p:nvPr/>
        </p:nvSpPr>
        <p:spPr>
          <a:xfrm>
            <a:off x="4461510" y="2397252"/>
            <a:ext cx="3310890" cy="1946402"/>
          </a:xfrm>
          <a:prstGeom prst="roundRect">
            <a:avLst>
              <a:gd name="adj" fmla="val 2818"/>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7571231" y="2226259"/>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5</a:t>
            </a:r>
          </a:p>
        </p:txBody>
      </p:sp>
      <p:sp>
        <p:nvSpPr>
          <p:cNvPr id="19" name="Oval 18"/>
          <p:cNvSpPr/>
          <p:nvPr/>
        </p:nvSpPr>
        <p:spPr>
          <a:xfrm>
            <a:off x="8138160" y="1481328"/>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1</a:t>
            </a:r>
          </a:p>
        </p:txBody>
      </p:sp>
      <p:sp>
        <p:nvSpPr>
          <p:cNvPr id="20" name="TextBox 19"/>
          <p:cNvSpPr txBox="1"/>
          <p:nvPr/>
        </p:nvSpPr>
        <p:spPr>
          <a:xfrm>
            <a:off x="8577072" y="1472184"/>
            <a:ext cx="3081528" cy="201422"/>
          </a:xfrm>
          <a:prstGeom prst="rect">
            <a:avLst/>
          </a:prstGeom>
          <a:noFill/>
        </p:spPr>
        <p:txBody>
          <a:bodyPr wrap="square" lIns="0" rIns="0" tIns="0" bIns="0" anchor="t">
            <a:spAutoFit/>
          </a:bodyPr>
          <a:lstStyle/>
          <a:p>
            <a:pPr algn="l"/>
            <a:r>
              <a:rPr sz="1300" b="1" i="0">
                <a:solidFill>
                  <a:srgbClr val="E8EAED"/>
                </a:solidFill>
                <a:latin typeface="Noto Sans"/>
              </a:rPr>
              <a:t>The new section</a:t>
            </a:r>
          </a:p>
        </p:txBody>
      </p:sp>
      <p:sp>
        <p:nvSpPr>
          <p:cNvPr id="21" name="TextBox 20"/>
          <p:cNvSpPr txBox="1"/>
          <p:nvPr/>
        </p:nvSpPr>
        <p:spPr>
          <a:xfrm>
            <a:off x="8577072" y="1701038"/>
            <a:ext cx="3081528"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We dragged it above the footer.</a:t>
            </a:r>
          </a:p>
        </p:txBody>
      </p:sp>
      <p:sp>
        <p:nvSpPr>
          <p:cNvPr id="22" name="Oval 21"/>
          <p:cNvSpPr/>
          <p:nvPr/>
        </p:nvSpPr>
        <p:spPr>
          <a:xfrm>
            <a:off x="8138160" y="2026158"/>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2</a:t>
            </a:r>
          </a:p>
        </p:txBody>
      </p:sp>
      <p:sp>
        <p:nvSpPr>
          <p:cNvPr id="23" name="TextBox 22"/>
          <p:cNvSpPr txBox="1"/>
          <p:nvPr/>
        </p:nvSpPr>
        <p:spPr>
          <a:xfrm>
            <a:off x="8577072" y="2017014"/>
            <a:ext cx="3081528" cy="201422"/>
          </a:xfrm>
          <a:prstGeom prst="rect">
            <a:avLst/>
          </a:prstGeom>
          <a:noFill/>
        </p:spPr>
        <p:txBody>
          <a:bodyPr wrap="square" lIns="0" rIns="0" tIns="0" bIns="0" anchor="t">
            <a:spAutoFit/>
          </a:bodyPr>
          <a:lstStyle/>
          <a:p>
            <a:pPr algn="l"/>
            <a:r>
              <a:rPr sz="1300" b="1" i="0">
                <a:solidFill>
                  <a:srgbClr val="E8EAED"/>
                </a:solidFill>
                <a:latin typeface="Noto Sans"/>
              </a:rPr>
              <a:t>Section name</a:t>
            </a:r>
          </a:p>
        </p:txBody>
      </p:sp>
      <p:sp>
        <p:nvSpPr>
          <p:cNvPr id="24" name="TextBox 23"/>
          <p:cNvSpPr txBox="1"/>
          <p:nvPr/>
        </p:nvSpPr>
        <p:spPr>
          <a:xfrm>
            <a:off x="8577072" y="2245868"/>
            <a:ext cx="3081528"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Ours: "EdgeForm · Cake order form".</a:t>
            </a:r>
          </a:p>
        </p:txBody>
      </p:sp>
      <p:sp>
        <p:nvSpPr>
          <p:cNvPr id="25" name="Oval 24"/>
          <p:cNvSpPr/>
          <p:nvPr/>
        </p:nvSpPr>
        <p:spPr>
          <a:xfrm>
            <a:off x="8138160" y="2570988"/>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3</a:t>
            </a:r>
          </a:p>
        </p:txBody>
      </p:sp>
      <p:sp>
        <p:nvSpPr>
          <p:cNvPr id="26" name="TextBox 25"/>
          <p:cNvSpPr txBox="1"/>
          <p:nvPr/>
        </p:nvSpPr>
        <p:spPr>
          <a:xfrm>
            <a:off x="8577072" y="2561844"/>
            <a:ext cx="3081528" cy="201422"/>
          </a:xfrm>
          <a:prstGeom prst="rect">
            <a:avLst/>
          </a:prstGeom>
          <a:noFill/>
        </p:spPr>
        <p:txBody>
          <a:bodyPr wrap="square" lIns="0" rIns="0" tIns="0" bIns="0" anchor="t">
            <a:spAutoFit/>
          </a:bodyPr>
          <a:lstStyle/>
          <a:p>
            <a:pPr algn="l"/>
            <a:r>
              <a:rPr sz="1300" b="1" i="0">
                <a:solidFill>
                  <a:srgbClr val="E8EAED"/>
                </a:solidFill>
                <a:latin typeface="Noto Sans"/>
              </a:rPr>
              <a:t>Embed HTML</a:t>
            </a:r>
          </a:p>
        </p:txBody>
      </p:sp>
      <p:sp>
        <p:nvSpPr>
          <p:cNvPr id="27" name="TextBox 26"/>
          <p:cNvSpPr txBox="1"/>
          <p:nvPr/>
        </p:nvSpPr>
        <p:spPr>
          <a:xfrm>
            <a:off x="8577072" y="2790697"/>
            <a:ext cx="3081528"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Paste the code you copied here.</a:t>
            </a:r>
          </a:p>
        </p:txBody>
      </p:sp>
      <p:sp>
        <p:nvSpPr>
          <p:cNvPr id="28" name="Oval 27"/>
          <p:cNvSpPr/>
          <p:nvPr/>
        </p:nvSpPr>
        <p:spPr>
          <a:xfrm>
            <a:off x="8138160" y="3115818"/>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4</a:t>
            </a:r>
          </a:p>
        </p:txBody>
      </p:sp>
      <p:sp>
        <p:nvSpPr>
          <p:cNvPr id="29" name="TextBox 28"/>
          <p:cNvSpPr txBox="1"/>
          <p:nvPr/>
        </p:nvSpPr>
        <p:spPr>
          <a:xfrm>
            <a:off x="8577072" y="3106674"/>
            <a:ext cx="3081528" cy="201422"/>
          </a:xfrm>
          <a:prstGeom prst="rect">
            <a:avLst/>
          </a:prstGeom>
          <a:noFill/>
        </p:spPr>
        <p:txBody>
          <a:bodyPr wrap="square" lIns="0" rIns="0" tIns="0" bIns="0" anchor="t">
            <a:spAutoFit/>
          </a:bodyPr>
          <a:lstStyle/>
          <a:p>
            <a:pPr algn="l"/>
            <a:r>
              <a:rPr sz="1300" b="1" i="0">
                <a:solidFill>
                  <a:srgbClr val="E8EAED"/>
                </a:solidFill>
                <a:latin typeface="Noto Sans"/>
              </a:rPr>
              <a:t>Section colors</a:t>
            </a:r>
          </a:p>
        </p:txBody>
      </p:sp>
      <p:sp>
        <p:nvSpPr>
          <p:cNvPr id="30" name="TextBox 29"/>
          <p:cNvSpPr txBox="1"/>
          <p:nvPr/>
        </p:nvSpPr>
        <p:spPr>
          <a:xfrm>
            <a:off x="8577072" y="3335527"/>
            <a:ext cx="3081528" cy="357632"/>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Optional. We used bakery cream behind the form.</a:t>
            </a:r>
          </a:p>
        </p:txBody>
      </p:sp>
      <p:sp>
        <p:nvSpPr>
          <p:cNvPr id="31" name="Oval 30"/>
          <p:cNvSpPr/>
          <p:nvPr/>
        </p:nvSpPr>
        <p:spPr>
          <a:xfrm>
            <a:off x="8138160" y="3839464"/>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5</a:t>
            </a:r>
          </a:p>
        </p:txBody>
      </p:sp>
      <p:sp>
        <p:nvSpPr>
          <p:cNvPr id="32" name="TextBox 31"/>
          <p:cNvSpPr txBox="1"/>
          <p:nvPr/>
        </p:nvSpPr>
        <p:spPr>
          <a:xfrm>
            <a:off x="8577072" y="3830320"/>
            <a:ext cx="3081528" cy="201422"/>
          </a:xfrm>
          <a:prstGeom prst="rect">
            <a:avLst/>
          </a:prstGeom>
          <a:noFill/>
        </p:spPr>
        <p:txBody>
          <a:bodyPr wrap="square" lIns="0" rIns="0" tIns="0" bIns="0" anchor="t">
            <a:spAutoFit/>
          </a:bodyPr>
          <a:lstStyle/>
          <a:p>
            <a:pPr algn="l"/>
            <a:r>
              <a:rPr sz="1300" b="1" i="0">
                <a:solidFill>
                  <a:srgbClr val="E8EAED"/>
                </a:solidFill>
                <a:latin typeface="Noto Sans"/>
              </a:rPr>
              <a:t>Live Preview</a:t>
            </a:r>
          </a:p>
        </p:txBody>
      </p:sp>
      <p:sp>
        <p:nvSpPr>
          <p:cNvPr id="33" name="TextBox 32"/>
          <p:cNvSpPr txBox="1"/>
          <p:nvPr/>
        </p:nvSpPr>
        <p:spPr>
          <a:xfrm>
            <a:off x="8577072" y="4059173"/>
            <a:ext cx="3081528"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Your form appears right away.</a:t>
            </a:r>
          </a:p>
        </p:txBody>
      </p:sp>
      <p:sp>
        <p:nvSpPr>
          <p:cNvPr id="34" name="Rectangle 33"/>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36" name="TextBox 35"/>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12</a:t>
            </a:r>
          </a:p>
        </p:txBody>
      </p:sp>
      <p:sp>
        <p:nvSpPr>
          <p:cNvPr id="37" name="Rounded Rectangle 36"/>
          <p:cNvSpPr/>
          <p:nvPr/>
        </p:nvSpPr>
        <p:spPr>
          <a:xfrm>
            <a:off x="384048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384048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Sign up</a:t>
            </a:r>
          </a:p>
        </p:txBody>
      </p:sp>
      <p:sp>
        <p:nvSpPr>
          <p:cNvPr id="39" name="Rounded Rectangle 38"/>
          <p:cNvSpPr/>
          <p:nvPr/>
        </p:nvSpPr>
        <p:spPr>
          <a:xfrm>
            <a:off x="4626864"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4626864"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Create</a:t>
            </a:r>
          </a:p>
        </p:txBody>
      </p:sp>
      <p:sp>
        <p:nvSpPr>
          <p:cNvPr id="41" name="Rounded Rectangle 40"/>
          <p:cNvSpPr/>
          <p:nvPr/>
        </p:nvSpPr>
        <p:spPr>
          <a:xfrm>
            <a:off x="5413248"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5413248"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Style</a:t>
            </a:r>
          </a:p>
        </p:txBody>
      </p:sp>
      <p:sp>
        <p:nvSpPr>
          <p:cNvPr id="43" name="Rounded Rectangle 42"/>
          <p:cNvSpPr/>
          <p:nvPr/>
        </p:nvSpPr>
        <p:spPr>
          <a:xfrm>
            <a:off x="6199632"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6199632"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Settings</a:t>
            </a:r>
          </a:p>
        </p:txBody>
      </p:sp>
      <p:sp>
        <p:nvSpPr>
          <p:cNvPr id="45" name="Rounded Rectangle 44"/>
          <p:cNvSpPr/>
          <p:nvPr/>
        </p:nvSpPr>
        <p:spPr>
          <a:xfrm>
            <a:off x="6986016"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TextBox 45"/>
          <p:cNvSpPr txBox="1"/>
          <p:nvPr/>
        </p:nvSpPr>
        <p:spPr>
          <a:xfrm>
            <a:off x="6986016"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Embed code</a:t>
            </a:r>
          </a:p>
        </p:txBody>
      </p:sp>
      <p:sp>
        <p:nvSpPr>
          <p:cNvPr id="47" name="Rounded Rectangle 46"/>
          <p:cNvSpPr/>
          <p:nvPr/>
        </p:nvSpPr>
        <p:spPr>
          <a:xfrm>
            <a:off x="7772400" y="6464808"/>
            <a:ext cx="731520" cy="201168"/>
          </a:xfrm>
          <a:prstGeom prst="roundRect">
            <a:avLst>
              <a:gd name="adj" fmla="val 50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8" name="TextBox 47"/>
          <p:cNvSpPr txBox="1"/>
          <p:nvPr/>
        </p:nvSpPr>
        <p:spPr>
          <a:xfrm>
            <a:off x="7772400" y="6464808"/>
            <a:ext cx="731520" cy="201168"/>
          </a:xfrm>
          <a:prstGeom prst="rect">
            <a:avLst/>
          </a:prstGeom>
          <a:noFill/>
        </p:spPr>
        <p:txBody>
          <a:bodyPr wrap="square" lIns="0" rIns="0" tIns="0" bIns="0" anchor="ctr">
            <a:spAutoFit/>
          </a:bodyPr>
          <a:lstStyle/>
          <a:p>
            <a:pPr algn="ctr"/>
            <a:r>
              <a:rPr sz="700" b="1" i="0">
                <a:solidFill>
                  <a:srgbClr val="04221C"/>
                </a:solidFill>
                <a:latin typeface="Noto Sans"/>
              </a:rPr>
              <a:t>HTML Studio</a:t>
            </a:r>
          </a:p>
        </p:txBody>
      </p:sp>
      <p:sp>
        <p:nvSpPr>
          <p:cNvPr id="49" name="Rounded Rectangle 48"/>
          <p:cNvSpPr/>
          <p:nvPr/>
        </p:nvSpPr>
        <p:spPr>
          <a:xfrm>
            <a:off x="8558784"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0" name="TextBox 49"/>
          <p:cNvSpPr txBox="1"/>
          <p:nvPr/>
        </p:nvSpPr>
        <p:spPr>
          <a:xfrm>
            <a:off x="8558784"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Go live</a:t>
            </a:r>
          </a:p>
        </p:txBody>
      </p:sp>
      <p:sp>
        <p:nvSpPr>
          <p:cNvPr id="51" name="Rounded Rectangle 50"/>
          <p:cNvSpPr/>
          <p:nvPr/>
        </p:nvSpPr>
        <p:spPr>
          <a:xfrm>
            <a:off x="9345168"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TextBox 51"/>
          <p:cNvSpPr txBox="1"/>
          <p:nvPr/>
        </p:nvSpPr>
        <p:spPr>
          <a:xfrm>
            <a:off x="9345168"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Submit</a:t>
            </a:r>
          </a:p>
        </p:txBody>
      </p:sp>
      <p:sp>
        <p:nvSpPr>
          <p:cNvPr id="53" name="Rounded Rectangle 52"/>
          <p:cNvSpPr/>
          <p:nvPr/>
        </p:nvSpPr>
        <p:spPr>
          <a:xfrm>
            <a:off x="1013155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TextBox 53"/>
          <p:cNvSpPr txBox="1"/>
          <p:nvPr/>
        </p:nvSpPr>
        <p:spPr>
          <a:xfrm>
            <a:off x="1013155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Inbox</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1627632"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1627632" cy="274320"/>
          </a:xfrm>
          <a:prstGeom prst="rect">
            <a:avLst/>
          </a:prstGeom>
          <a:noFill/>
        </p:spPr>
        <p:txBody>
          <a:bodyPr wrap="square" lIns="0" rIns="0" tIns="0" bIns="0" anchor="ctr">
            <a:spAutoFit/>
          </a:bodyPr>
          <a:lstStyle/>
          <a:p>
            <a:pPr algn="ctr"/>
            <a:r>
              <a:rPr sz="1050" b="0" i="0">
                <a:solidFill>
                  <a:srgbClr val="5EEAD4"/>
                </a:solidFill>
                <a:latin typeface="IBM Plex Mono"/>
              </a:rPr>
              <a:t>Step 7 · Go live</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Publish your page with Export &amp; Deploy</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484632" y="1399615"/>
            <a:ext cx="6803136" cy="2897480"/>
          </a:xfrm>
          <a:prstGeom prst="roundRect">
            <a:avLst>
              <a:gd name="adj" fmla="val 3787"/>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d05_publish_form_250_250_940_390.png"/>
          <p:cNvPicPr>
            <a:picLocks noChangeAspect="1"/>
          </p:cNvPicPr>
          <p:nvPr/>
        </p:nvPicPr>
        <p:blipFill>
          <a:blip r:embed="rId3"/>
          <a:stretch>
            <a:fillRect/>
          </a:stretch>
        </p:blipFill>
        <p:spPr>
          <a:xfrm>
            <a:off x="548640" y="1463623"/>
            <a:ext cx="6675120" cy="2769464"/>
          </a:xfrm>
          <a:prstGeom prst="rect">
            <a:avLst/>
          </a:prstGeom>
        </p:spPr>
      </p:pic>
      <p:sp>
        <p:nvSpPr>
          <p:cNvPr id="9" name="Rounded Rectangle 8"/>
          <p:cNvSpPr/>
          <p:nvPr/>
        </p:nvSpPr>
        <p:spPr>
          <a:xfrm>
            <a:off x="740372" y="2124034"/>
            <a:ext cx="6291655" cy="312452"/>
          </a:xfrm>
          <a:prstGeom prst="roundRect">
            <a:avLst>
              <a:gd name="adj" fmla="val 17559"/>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438912" y="2124812"/>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1" name="Rounded Rectangle 10"/>
          <p:cNvSpPr/>
          <p:nvPr/>
        </p:nvSpPr>
        <p:spPr>
          <a:xfrm>
            <a:off x="740372" y="3125302"/>
            <a:ext cx="6291655" cy="312452"/>
          </a:xfrm>
          <a:prstGeom prst="roundRect">
            <a:avLst>
              <a:gd name="adj" fmla="val 17559"/>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438912" y="3126080"/>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3" name="Rounded Rectangle 12"/>
          <p:cNvSpPr/>
          <p:nvPr/>
        </p:nvSpPr>
        <p:spPr>
          <a:xfrm>
            <a:off x="754574" y="3615284"/>
            <a:ext cx="6263250" cy="134922"/>
          </a:xfrm>
          <a:prstGeom prst="roundRect">
            <a:avLst>
              <a:gd name="adj" fmla="val 40663"/>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438912" y="3527298"/>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15" name="Rounded Rectangle 14"/>
          <p:cNvSpPr/>
          <p:nvPr/>
        </p:nvSpPr>
        <p:spPr>
          <a:xfrm>
            <a:off x="6283562" y="3821219"/>
            <a:ext cx="748465" cy="276946"/>
          </a:xfrm>
          <a:prstGeom prst="roundRect">
            <a:avLst>
              <a:gd name="adj" fmla="val 19810"/>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6892124" y="3650226"/>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17" name="Rounded Rectangle 16"/>
          <p:cNvSpPr/>
          <p:nvPr/>
        </p:nvSpPr>
        <p:spPr>
          <a:xfrm>
            <a:off x="896111" y="4553712"/>
            <a:ext cx="5980176" cy="1591056"/>
          </a:xfrm>
          <a:prstGeom prst="roundRect">
            <a:avLst>
              <a:gd name="adj" fmla="val 6896"/>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d06_published_1_880_760_560_140.png"/>
          <p:cNvPicPr>
            <a:picLocks noChangeAspect="1"/>
          </p:cNvPicPr>
          <p:nvPr/>
        </p:nvPicPr>
        <p:blipFill>
          <a:blip r:embed="rId4"/>
          <a:stretch>
            <a:fillRect/>
          </a:stretch>
        </p:blipFill>
        <p:spPr>
          <a:xfrm>
            <a:off x="960119" y="4617720"/>
            <a:ext cx="5852160" cy="1463040"/>
          </a:xfrm>
          <a:prstGeom prst="rect">
            <a:avLst/>
          </a:prstGeom>
        </p:spPr>
      </p:pic>
      <p:sp>
        <p:nvSpPr>
          <p:cNvPr id="19" name="Rounded Rectangle 18"/>
          <p:cNvSpPr/>
          <p:nvPr/>
        </p:nvSpPr>
        <p:spPr>
          <a:xfrm>
            <a:off x="1304979" y="5474643"/>
            <a:ext cx="5360996" cy="480713"/>
          </a:xfrm>
          <a:prstGeom prst="roundRect">
            <a:avLst>
              <a:gd name="adj" fmla="val 11413"/>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939219" y="5559552"/>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5</a:t>
            </a:r>
          </a:p>
        </p:txBody>
      </p:sp>
      <p:sp>
        <p:nvSpPr>
          <p:cNvPr id="21" name="TextBox 20"/>
          <p:cNvSpPr txBox="1"/>
          <p:nvPr/>
        </p:nvSpPr>
        <p:spPr>
          <a:xfrm>
            <a:off x="8074152" y="1472184"/>
            <a:ext cx="3584448" cy="201422"/>
          </a:xfrm>
          <a:prstGeom prst="rect">
            <a:avLst/>
          </a:prstGeom>
          <a:noFill/>
        </p:spPr>
        <p:txBody>
          <a:bodyPr wrap="square" lIns="0" rIns="0" tIns="0" bIns="0" anchor="t">
            <a:spAutoFit/>
          </a:bodyPr>
          <a:lstStyle/>
          <a:p>
            <a:pPr algn="l"/>
            <a:r>
              <a:rPr sz="1300" b="1" i="0">
                <a:solidFill>
                  <a:srgbClr val="E8EAED"/>
                </a:solidFill>
                <a:latin typeface="Noto Sans"/>
              </a:rPr>
              <a:t>Click Export &amp; Deploy</a:t>
            </a:r>
          </a:p>
        </p:txBody>
      </p:sp>
      <p:sp>
        <p:nvSpPr>
          <p:cNvPr id="22" name="TextBox 21"/>
          <p:cNvSpPr txBox="1"/>
          <p:nvPr/>
        </p:nvSpPr>
        <p:spPr>
          <a:xfrm>
            <a:off x="8074152" y="1701038"/>
            <a:ext cx="3584448"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Top right of HTML Studio.</a:t>
            </a:r>
          </a:p>
        </p:txBody>
      </p:sp>
      <p:sp>
        <p:nvSpPr>
          <p:cNvPr id="23" name="Oval 22"/>
          <p:cNvSpPr/>
          <p:nvPr/>
        </p:nvSpPr>
        <p:spPr>
          <a:xfrm>
            <a:off x="7635240" y="2017014"/>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1</a:t>
            </a:r>
          </a:p>
        </p:txBody>
      </p:sp>
      <p:sp>
        <p:nvSpPr>
          <p:cNvPr id="24" name="TextBox 23"/>
          <p:cNvSpPr txBox="1"/>
          <p:nvPr/>
        </p:nvSpPr>
        <p:spPr>
          <a:xfrm>
            <a:off x="8074152" y="2007870"/>
            <a:ext cx="3584448" cy="201422"/>
          </a:xfrm>
          <a:prstGeom prst="rect">
            <a:avLst/>
          </a:prstGeom>
          <a:noFill/>
        </p:spPr>
        <p:txBody>
          <a:bodyPr wrap="square" lIns="0" rIns="0" tIns="0" bIns="0" anchor="t">
            <a:spAutoFit/>
          </a:bodyPr>
          <a:lstStyle/>
          <a:p>
            <a:pPr algn="l"/>
            <a:r>
              <a:rPr sz="1300" b="1" i="0">
                <a:solidFill>
                  <a:srgbClr val="E8EAED"/>
                </a:solidFill>
                <a:latin typeface="Noto Sans"/>
              </a:rPr>
              <a:t>Project name</a:t>
            </a:r>
          </a:p>
        </p:txBody>
      </p:sp>
      <p:sp>
        <p:nvSpPr>
          <p:cNvPr id="25" name="TextBox 24"/>
          <p:cNvSpPr txBox="1"/>
          <p:nvPr/>
        </p:nvSpPr>
        <p:spPr>
          <a:xfrm>
            <a:off x="8074152" y="2236724"/>
            <a:ext cx="3584448"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"Maple Street Bakery EdgeForm Demo".</a:t>
            </a:r>
          </a:p>
        </p:txBody>
      </p:sp>
      <p:sp>
        <p:nvSpPr>
          <p:cNvPr id="26" name="Oval 25"/>
          <p:cNvSpPr/>
          <p:nvPr/>
        </p:nvSpPr>
        <p:spPr>
          <a:xfrm>
            <a:off x="7635240" y="2552700"/>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2</a:t>
            </a:r>
          </a:p>
        </p:txBody>
      </p:sp>
      <p:sp>
        <p:nvSpPr>
          <p:cNvPr id="27" name="TextBox 26"/>
          <p:cNvSpPr txBox="1"/>
          <p:nvPr/>
        </p:nvSpPr>
        <p:spPr>
          <a:xfrm>
            <a:off x="8074152" y="2543556"/>
            <a:ext cx="3584448" cy="201422"/>
          </a:xfrm>
          <a:prstGeom prst="rect">
            <a:avLst/>
          </a:prstGeom>
          <a:noFill/>
        </p:spPr>
        <p:txBody>
          <a:bodyPr wrap="square" lIns="0" rIns="0" tIns="0" bIns="0" anchor="t">
            <a:spAutoFit/>
          </a:bodyPr>
          <a:lstStyle/>
          <a:p>
            <a:pPr algn="l"/>
            <a:r>
              <a:rPr sz="1300" b="1" i="0">
                <a:solidFill>
                  <a:srgbClr val="E8EAED"/>
                </a:solidFill>
                <a:latin typeface="Noto Sans"/>
              </a:rPr>
              <a:t>Slug</a:t>
            </a:r>
          </a:p>
        </p:txBody>
      </p:sp>
      <p:sp>
        <p:nvSpPr>
          <p:cNvPr id="28" name="TextBox 27"/>
          <p:cNvSpPr txBox="1"/>
          <p:nvPr/>
        </p:nvSpPr>
        <p:spPr>
          <a:xfrm>
            <a:off x="8074152" y="2772410"/>
            <a:ext cx="3584448" cy="357632"/>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The end of your web address: maple-street-bakery-edgeform-demo.</a:t>
            </a:r>
          </a:p>
        </p:txBody>
      </p:sp>
      <p:sp>
        <p:nvSpPr>
          <p:cNvPr id="29" name="Oval 28"/>
          <p:cNvSpPr/>
          <p:nvPr/>
        </p:nvSpPr>
        <p:spPr>
          <a:xfrm>
            <a:off x="7635240" y="3267202"/>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3</a:t>
            </a:r>
          </a:p>
        </p:txBody>
      </p:sp>
      <p:sp>
        <p:nvSpPr>
          <p:cNvPr id="30" name="TextBox 29"/>
          <p:cNvSpPr txBox="1"/>
          <p:nvPr/>
        </p:nvSpPr>
        <p:spPr>
          <a:xfrm>
            <a:off x="8074152" y="3258058"/>
            <a:ext cx="3584448" cy="201422"/>
          </a:xfrm>
          <a:prstGeom prst="rect">
            <a:avLst/>
          </a:prstGeom>
          <a:noFill/>
        </p:spPr>
        <p:txBody>
          <a:bodyPr wrap="square" lIns="0" rIns="0" tIns="0" bIns="0" anchor="t">
            <a:spAutoFit/>
          </a:bodyPr>
          <a:lstStyle/>
          <a:p>
            <a:pPr algn="l"/>
            <a:r>
              <a:rPr sz="1300" b="1" i="0">
                <a:solidFill>
                  <a:srgbClr val="E8EAED"/>
                </a:solidFill>
                <a:latin typeface="Noto Sans"/>
              </a:rPr>
              <a:t>"Slug is available."</a:t>
            </a:r>
          </a:p>
        </p:txBody>
      </p:sp>
      <p:sp>
        <p:nvSpPr>
          <p:cNvPr id="31" name="TextBox 30"/>
          <p:cNvSpPr txBox="1"/>
          <p:nvPr/>
        </p:nvSpPr>
        <p:spPr>
          <a:xfrm>
            <a:off x="8074152" y="3486912"/>
            <a:ext cx="3584448"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Good, nobody else has it.</a:t>
            </a:r>
          </a:p>
        </p:txBody>
      </p:sp>
      <p:sp>
        <p:nvSpPr>
          <p:cNvPr id="32" name="Oval 31"/>
          <p:cNvSpPr/>
          <p:nvPr/>
        </p:nvSpPr>
        <p:spPr>
          <a:xfrm>
            <a:off x="7635240" y="3802888"/>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4</a:t>
            </a:r>
          </a:p>
        </p:txBody>
      </p:sp>
      <p:sp>
        <p:nvSpPr>
          <p:cNvPr id="33" name="TextBox 32"/>
          <p:cNvSpPr txBox="1"/>
          <p:nvPr/>
        </p:nvSpPr>
        <p:spPr>
          <a:xfrm>
            <a:off x="8074152" y="3793744"/>
            <a:ext cx="3584448" cy="201422"/>
          </a:xfrm>
          <a:prstGeom prst="rect">
            <a:avLst/>
          </a:prstGeom>
          <a:noFill/>
        </p:spPr>
        <p:txBody>
          <a:bodyPr wrap="square" lIns="0" rIns="0" tIns="0" bIns="0" anchor="t">
            <a:spAutoFit/>
          </a:bodyPr>
          <a:lstStyle/>
          <a:p>
            <a:pPr algn="l"/>
            <a:r>
              <a:rPr sz="1300" b="1" i="0">
                <a:solidFill>
                  <a:srgbClr val="E8EAED"/>
                </a:solidFill>
                <a:latin typeface="Noto Sans"/>
              </a:rPr>
              <a:t>Publish slug</a:t>
            </a:r>
          </a:p>
        </p:txBody>
      </p:sp>
      <p:sp>
        <p:nvSpPr>
          <p:cNvPr id="34" name="TextBox 33"/>
          <p:cNvSpPr txBox="1"/>
          <p:nvPr/>
        </p:nvSpPr>
        <p:spPr>
          <a:xfrm>
            <a:off x="8074152" y="4022597"/>
            <a:ext cx="3584448"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Click it.</a:t>
            </a:r>
          </a:p>
        </p:txBody>
      </p:sp>
      <p:sp>
        <p:nvSpPr>
          <p:cNvPr id="35" name="Oval 34"/>
          <p:cNvSpPr/>
          <p:nvPr/>
        </p:nvSpPr>
        <p:spPr>
          <a:xfrm>
            <a:off x="7635240" y="4338574"/>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5</a:t>
            </a:r>
          </a:p>
        </p:txBody>
      </p:sp>
      <p:sp>
        <p:nvSpPr>
          <p:cNvPr id="36" name="TextBox 35"/>
          <p:cNvSpPr txBox="1"/>
          <p:nvPr/>
        </p:nvSpPr>
        <p:spPr>
          <a:xfrm>
            <a:off x="8074152" y="4329430"/>
            <a:ext cx="3584448" cy="201422"/>
          </a:xfrm>
          <a:prstGeom prst="rect">
            <a:avLst/>
          </a:prstGeom>
          <a:noFill/>
        </p:spPr>
        <p:txBody>
          <a:bodyPr wrap="square" lIns="0" rIns="0" tIns="0" bIns="0" anchor="t">
            <a:spAutoFit/>
          </a:bodyPr>
          <a:lstStyle/>
          <a:p>
            <a:pPr algn="l"/>
            <a:r>
              <a:rPr sz="1300" b="1" i="0">
                <a:solidFill>
                  <a:srgbClr val="E8EAED"/>
                </a:solidFill>
                <a:latin typeface="Noto Sans"/>
              </a:rPr>
              <a:t>"Live at …"</a:t>
            </a:r>
          </a:p>
        </p:txBody>
      </p:sp>
      <p:sp>
        <p:nvSpPr>
          <p:cNvPr id="37" name="TextBox 36"/>
          <p:cNvSpPr txBox="1"/>
          <p:nvPr/>
        </p:nvSpPr>
        <p:spPr>
          <a:xfrm>
            <a:off x="8074152" y="4558283"/>
            <a:ext cx="3584448"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Your page is on the internet.</a:t>
            </a:r>
          </a:p>
        </p:txBody>
      </p:sp>
      <p:sp>
        <p:nvSpPr>
          <p:cNvPr id="38" name="Rectangle 37"/>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40" name="TextBox 39"/>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13</a:t>
            </a:r>
          </a:p>
        </p:txBody>
      </p:sp>
      <p:sp>
        <p:nvSpPr>
          <p:cNvPr id="41" name="Rounded Rectangle 40"/>
          <p:cNvSpPr/>
          <p:nvPr/>
        </p:nvSpPr>
        <p:spPr>
          <a:xfrm>
            <a:off x="384048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384048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Sign up</a:t>
            </a:r>
          </a:p>
        </p:txBody>
      </p:sp>
      <p:sp>
        <p:nvSpPr>
          <p:cNvPr id="43" name="Rounded Rectangle 42"/>
          <p:cNvSpPr/>
          <p:nvPr/>
        </p:nvSpPr>
        <p:spPr>
          <a:xfrm>
            <a:off x="4626864"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4626864"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Create</a:t>
            </a:r>
          </a:p>
        </p:txBody>
      </p:sp>
      <p:sp>
        <p:nvSpPr>
          <p:cNvPr id="45" name="Rounded Rectangle 44"/>
          <p:cNvSpPr/>
          <p:nvPr/>
        </p:nvSpPr>
        <p:spPr>
          <a:xfrm>
            <a:off x="5413248"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TextBox 45"/>
          <p:cNvSpPr txBox="1"/>
          <p:nvPr/>
        </p:nvSpPr>
        <p:spPr>
          <a:xfrm>
            <a:off x="5413248"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Style</a:t>
            </a:r>
          </a:p>
        </p:txBody>
      </p:sp>
      <p:sp>
        <p:nvSpPr>
          <p:cNvPr id="47" name="Rounded Rectangle 46"/>
          <p:cNvSpPr/>
          <p:nvPr/>
        </p:nvSpPr>
        <p:spPr>
          <a:xfrm>
            <a:off x="6199632"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8" name="TextBox 47"/>
          <p:cNvSpPr txBox="1"/>
          <p:nvPr/>
        </p:nvSpPr>
        <p:spPr>
          <a:xfrm>
            <a:off x="6199632"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Settings</a:t>
            </a:r>
          </a:p>
        </p:txBody>
      </p:sp>
      <p:sp>
        <p:nvSpPr>
          <p:cNvPr id="49" name="Rounded Rectangle 48"/>
          <p:cNvSpPr/>
          <p:nvPr/>
        </p:nvSpPr>
        <p:spPr>
          <a:xfrm>
            <a:off x="6986016"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0" name="TextBox 49"/>
          <p:cNvSpPr txBox="1"/>
          <p:nvPr/>
        </p:nvSpPr>
        <p:spPr>
          <a:xfrm>
            <a:off x="6986016"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Embed code</a:t>
            </a:r>
          </a:p>
        </p:txBody>
      </p:sp>
      <p:sp>
        <p:nvSpPr>
          <p:cNvPr id="51" name="Rounded Rectangle 50"/>
          <p:cNvSpPr/>
          <p:nvPr/>
        </p:nvSpPr>
        <p:spPr>
          <a:xfrm>
            <a:off x="777240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TextBox 51"/>
          <p:cNvSpPr txBox="1"/>
          <p:nvPr/>
        </p:nvSpPr>
        <p:spPr>
          <a:xfrm>
            <a:off x="777240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HTML Studio</a:t>
            </a:r>
          </a:p>
        </p:txBody>
      </p:sp>
      <p:sp>
        <p:nvSpPr>
          <p:cNvPr id="53" name="Rounded Rectangle 52"/>
          <p:cNvSpPr/>
          <p:nvPr/>
        </p:nvSpPr>
        <p:spPr>
          <a:xfrm>
            <a:off x="8558784" y="6464808"/>
            <a:ext cx="731520" cy="201168"/>
          </a:xfrm>
          <a:prstGeom prst="roundRect">
            <a:avLst>
              <a:gd name="adj" fmla="val 50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TextBox 53"/>
          <p:cNvSpPr txBox="1"/>
          <p:nvPr/>
        </p:nvSpPr>
        <p:spPr>
          <a:xfrm>
            <a:off x="8558784" y="6464808"/>
            <a:ext cx="731520" cy="201168"/>
          </a:xfrm>
          <a:prstGeom prst="rect">
            <a:avLst/>
          </a:prstGeom>
          <a:noFill/>
        </p:spPr>
        <p:txBody>
          <a:bodyPr wrap="square" lIns="0" rIns="0" tIns="0" bIns="0" anchor="ctr">
            <a:spAutoFit/>
          </a:bodyPr>
          <a:lstStyle/>
          <a:p>
            <a:pPr algn="ctr"/>
            <a:r>
              <a:rPr sz="700" b="1" i="0">
                <a:solidFill>
                  <a:srgbClr val="04221C"/>
                </a:solidFill>
                <a:latin typeface="Noto Sans"/>
              </a:rPr>
              <a:t>Go live</a:t>
            </a:r>
          </a:p>
        </p:txBody>
      </p:sp>
      <p:sp>
        <p:nvSpPr>
          <p:cNvPr id="55" name="Rounded Rectangle 54"/>
          <p:cNvSpPr/>
          <p:nvPr/>
        </p:nvSpPr>
        <p:spPr>
          <a:xfrm>
            <a:off x="9345168"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6" name="TextBox 55"/>
          <p:cNvSpPr txBox="1"/>
          <p:nvPr/>
        </p:nvSpPr>
        <p:spPr>
          <a:xfrm>
            <a:off x="9345168"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Submit</a:t>
            </a:r>
          </a:p>
        </p:txBody>
      </p:sp>
      <p:sp>
        <p:nvSpPr>
          <p:cNvPr id="57" name="Rounded Rectangle 56"/>
          <p:cNvSpPr/>
          <p:nvPr/>
        </p:nvSpPr>
        <p:spPr>
          <a:xfrm>
            <a:off x="1013155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8" name="TextBox 57"/>
          <p:cNvSpPr txBox="1"/>
          <p:nvPr/>
        </p:nvSpPr>
        <p:spPr>
          <a:xfrm>
            <a:off x="1013155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Inbox</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1394460"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1394460" cy="274320"/>
          </a:xfrm>
          <a:prstGeom prst="rect">
            <a:avLst/>
          </a:prstGeom>
          <a:noFill/>
        </p:spPr>
        <p:txBody>
          <a:bodyPr wrap="square" lIns="0" rIns="0" tIns="0" bIns="0" anchor="ctr">
            <a:spAutoFit/>
          </a:bodyPr>
          <a:lstStyle/>
          <a:p>
            <a:pPr algn="ctr"/>
            <a:r>
              <a:rPr sz="1050" b="0" i="0">
                <a:solidFill>
                  <a:srgbClr val="5EEAD4"/>
                </a:solidFill>
                <a:latin typeface="IBM Plex Mono"/>
              </a:rPr>
              <a:t>The live form</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Your form, on your page, ready for customers</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506349" y="1399032"/>
            <a:ext cx="5296661" cy="4791455"/>
          </a:xfrm>
          <a:prstGeom prst="roundRect">
            <a:avLst>
              <a:gd name="adj" fmla="val 2290"/>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e02_live_form_empty_300_100_665_600.png"/>
          <p:cNvPicPr>
            <a:picLocks noChangeAspect="1"/>
          </p:cNvPicPr>
          <p:nvPr/>
        </p:nvPicPr>
        <p:blipFill>
          <a:blip r:embed="rId3"/>
          <a:stretch>
            <a:fillRect/>
          </a:stretch>
        </p:blipFill>
        <p:spPr>
          <a:xfrm>
            <a:off x="570357" y="1463040"/>
            <a:ext cx="5168645" cy="4663440"/>
          </a:xfrm>
          <a:prstGeom prst="rect">
            <a:avLst/>
          </a:prstGeom>
        </p:spPr>
      </p:pic>
      <p:sp>
        <p:nvSpPr>
          <p:cNvPr id="9" name="Rounded Rectangle 8"/>
          <p:cNvSpPr/>
          <p:nvPr/>
        </p:nvSpPr>
        <p:spPr>
          <a:xfrm>
            <a:off x="1141628" y="1930938"/>
            <a:ext cx="4026103" cy="360639"/>
          </a:xfrm>
          <a:prstGeom prst="roundRect">
            <a:avLst>
              <a:gd name="adj" fmla="val 15212"/>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775868" y="1955810"/>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1" name="Rounded Rectangle 10"/>
          <p:cNvSpPr/>
          <p:nvPr/>
        </p:nvSpPr>
        <p:spPr>
          <a:xfrm>
            <a:off x="1141628" y="2813105"/>
            <a:ext cx="4026103" cy="425927"/>
          </a:xfrm>
          <a:prstGeom prst="roundRect">
            <a:avLst>
              <a:gd name="adj" fmla="val 12881"/>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775868" y="2870621"/>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3" name="Rounded Rectangle 12"/>
          <p:cNvSpPr/>
          <p:nvPr/>
        </p:nvSpPr>
        <p:spPr>
          <a:xfrm>
            <a:off x="1141628" y="3493190"/>
            <a:ext cx="4026103" cy="425927"/>
          </a:xfrm>
          <a:prstGeom prst="roundRect">
            <a:avLst>
              <a:gd name="adj" fmla="val 12881"/>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775868" y="3550706"/>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15" name="Rounded Rectangle 14"/>
          <p:cNvSpPr/>
          <p:nvPr/>
        </p:nvSpPr>
        <p:spPr>
          <a:xfrm>
            <a:off x="1141628" y="4174053"/>
            <a:ext cx="4026103" cy="917143"/>
          </a:xfrm>
          <a:prstGeom prst="roundRect">
            <a:avLst>
              <a:gd name="adj" fmla="val 5982"/>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775868" y="4477176"/>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17" name="Rounded Rectangle 16"/>
          <p:cNvSpPr/>
          <p:nvPr/>
        </p:nvSpPr>
        <p:spPr>
          <a:xfrm>
            <a:off x="1141628" y="5200009"/>
            <a:ext cx="4026103" cy="463235"/>
          </a:xfrm>
          <a:prstGeom prst="roundRect">
            <a:avLst>
              <a:gd name="adj" fmla="val 11843"/>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775868" y="5276179"/>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5</a:t>
            </a:r>
          </a:p>
        </p:txBody>
      </p:sp>
      <p:sp>
        <p:nvSpPr>
          <p:cNvPr id="19" name="TextBox 18"/>
          <p:cNvSpPr txBox="1"/>
          <p:nvPr/>
        </p:nvSpPr>
        <p:spPr>
          <a:xfrm>
            <a:off x="6126480" y="1481328"/>
            <a:ext cx="5532120" cy="548640"/>
          </a:xfrm>
          <a:prstGeom prst="rect">
            <a:avLst/>
          </a:prstGeom>
          <a:noFill/>
        </p:spPr>
        <p:txBody>
          <a:bodyPr wrap="square" lIns="0" rIns="0" tIns="0" bIns="0" anchor="t">
            <a:spAutoFit/>
          </a:bodyPr>
          <a:lstStyle/>
          <a:p>
            <a:pPr algn="l"/>
            <a:r>
              <a:rPr sz="1200" b="1" i="0">
                <a:solidFill>
                  <a:srgbClr val="5EEAD4"/>
                </a:solidFill>
                <a:latin typeface="Noto Sans"/>
              </a:rPr>
              <a:t>Live now: </a:t>
            </a:r>
            <a:r>
              <a:rPr sz="1100" b="0" i="0">
                <a:solidFill>
                  <a:srgbClr val="E8EAED"/>
                </a:solidFill>
                <a:latin typeface="IBM Plex Mono"/>
              </a:rPr>
              <a:t>sites.registermysite.com/maple-street-bakery-edgeform-demo/</a:t>
            </a:r>
          </a:p>
        </p:txBody>
      </p:sp>
      <p:sp>
        <p:nvSpPr>
          <p:cNvPr id="20" name="Rounded Rectangle 19"/>
          <p:cNvSpPr/>
          <p:nvPr/>
        </p:nvSpPr>
        <p:spPr>
          <a:xfrm>
            <a:off x="6126480" y="2011680"/>
            <a:ext cx="5532120" cy="768096"/>
          </a:xfrm>
          <a:prstGeom prst="roundRect">
            <a:avLst>
              <a:gd name="adj" fmla="val 16666"/>
            </a:avLst>
          </a:prstGeom>
          <a:solidFill>
            <a:srgbClr val="111318"/>
          </a:solidFill>
          <a:ln w="12700">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1" name="Picture 20" descr="ic_layout-template_5eead4.png"/>
          <p:cNvPicPr>
            <a:picLocks noChangeAspect="1"/>
          </p:cNvPicPr>
          <p:nvPr/>
        </p:nvPicPr>
        <p:blipFill>
          <a:blip r:embed="rId4"/>
          <a:stretch>
            <a:fillRect/>
          </a:stretch>
        </p:blipFill>
        <p:spPr>
          <a:xfrm>
            <a:off x="6309360" y="2194560"/>
            <a:ext cx="402336" cy="402336"/>
          </a:xfrm>
          <a:prstGeom prst="rect">
            <a:avLst/>
          </a:prstGeom>
        </p:spPr>
      </p:pic>
      <p:sp>
        <p:nvSpPr>
          <p:cNvPr id="22" name="TextBox 21"/>
          <p:cNvSpPr txBox="1"/>
          <p:nvPr/>
        </p:nvSpPr>
        <p:spPr>
          <a:xfrm>
            <a:off x="6903720" y="2121408"/>
            <a:ext cx="4663440" cy="274320"/>
          </a:xfrm>
          <a:prstGeom prst="rect">
            <a:avLst/>
          </a:prstGeom>
          <a:noFill/>
        </p:spPr>
        <p:txBody>
          <a:bodyPr wrap="square" lIns="0" rIns="0" tIns="0" bIns="0" anchor="t">
            <a:spAutoFit/>
          </a:bodyPr>
          <a:lstStyle/>
          <a:p>
            <a:pPr algn="l"/>
            <a:r>
              <a:rPr sz="1350" b="1" i="0">
                <a:solidFill>
                  <a:srgbClr val="E8EAED"/>
                </a:solidFill>
                <a:latin typeface="Noto Sans"/>
              </a:rPr>
              <a:t>RegisterMySite HTML Studio</a:t>
            </a:r>
          </a:p>
        </p:txBody>
      </p:sp>
      <p:sp>
        <p:nvSpPr>
          <p:cNvPr id="23" name="TextBox 22"/>
          <p:cNvSpPr txBox="1"/>
          <p:nvPr/>
        </p:nvSpPr>
        <p:spPr>
          <a:xfrm>
            <a:off x="6903720" y="2432304"/>
            <a:ext cx="4663440" cy="274320"/>
          </a:xfrm>
          <a:prstGeom prst="rect">
            <a:avLst/>
          </a:prstGeom>
          <a:noFill/>
        </p:spPr>
        <p:txBody>
          <a:bodyPr wrap="square" lIns="0" rIns="0" tIns="0" bIns="0" anchor="t">
            <a:spAutoFit/>
          </a:bodyPr>
          <a:lstStyle/>
          <a:p>
            <a:pPr algn="l"/>
            <a:r>
              <a:rPr sz="1100" b="0" i="0">
                <a:solidFill>
                  <a:srgbClr val="C3C8CF"/>
                </a:solidFill>
                <a:latin typeface="Noto Sans"/>
              </a:rPr>
              <a:t>Custom Embed section, like we just did.</a:t>
            </a:r>
          </a:p>
        </p:txBody>
      </p:sp>
      <p:sp>
        <p:nvSpPr>
          <p:cNvPr id="24" name="Rounded Rectangle 23"/>
          <p:cNvSpPr/>
          <p:nvPr/>
        </p:nvSpPr>
        <p:spPr>
          <a:xfrm>
            <a:off x="6126480" y="2907792"/>
            <a:ext cx="5532120" cy="768096"/>
          </a:xfrm>
          <a:prstGeom prst="roundRect">
            <a:avLst>
              <a:gd name="adj" fmla="val 16666"/>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5" name="Picture 24" descr="ic_cloud_5eead4.png"/>
          <p:cNvPicPr>
            <a:picLocks noChangeAspect="1"/>
          </p:cNvPicPr>
          <p:nvPr/>
        </p:nvPicPr>
        <p:blipFill>
          <a:blip r:embed="rId5"/>
          <a:stretch>
            <a:fillRect/>
          </a:stretch>
        </p:blipFill>
        <p:spPr>
          <a:xfrm>
            <a:off x="6309360" y="3090672"/>
            <a:ext cx="402336" cy="402336"/>
          </a:xfrm>
          <a:prstGeom prst="rect">
            <a:avLst/>
          </a:prstGeom>
        </p:spPr>
      </p:pic>
      <p:sp>
        <p:nvSpPr>
          <p:cNvPr id="26" name="TextBox 25"/>
          <p:cNvSpPr txBox="1"/>
          <p:nvPr/>
        </p:nvSpPr>
        <p:spPr>
          <a:xfrm>
            <a:off x="6903720" y="3017520"/>
            <a:ext cx="4663440" cy="274320"/>
          </a:xfrm>
          <a:prstGeom prst="rect">
            <a:avLst/>
          </a:prstGeom>
          <a:noFill/>
        </p:spPr>
        <p:txBody>
          <a:bodyPr wrap="square" lIns="0" rIns="0" tIns="0" bIns="0" anchor="t">
            <a:spAutoFit/>
          </a:bodyPr>
          <a:lstStyle/>
          <a:p>
            <a:pPr algn="l"/>
            <a:r>
              <a:rPr sz="1350" b="1" i="0">
                <a:solidFill>
                  <a:srgbClr val="E8EAED"/>
                </a:solidFill>
                <a:latin typeface="Noto Sans"/>
              </a:rPr>
              <a:t>Cloudflare Pages</a:t>
            </a:r>
          </a:p>
        </p:txBody>
      </p:sp>
      <p:sp>
        <p:nvSpPr>
          <p:cNvPr id="27" name="TextBox 26"/>
          <p:cNvSpPr txBox="1"/>
          <p:nvPr/>
        </p:nvSpPr>
        <p:spPr>
          <a:xfrm>
            <a:off x="6903720" y="3328416"/>
            <a:ext cx="4663440" cy="274320"/>
          </a:xfrm>
          <a:prstGeom prst="rect">
            <a:avLst/>
          </a:prstGeom>
          <a:noFill/>
        </p:spPr>
        <p:txBody>
          <a:bodyPr wrap="square" lIns="0" rIns="0" tIns="0" bIns="0" anchor="t">
            <a:spAutoFit/>
          </a:bodyPr>
          <a:lstStyle/>
          <a:p>
            <a:pPr algn="l"/>
            <a:r>
              <a:rPr sz="1100" b="0" i="0">
                <a:solidFill>
                  <a:srgbClr val="C3C8CF"/>
                </a:solidFill>
                <a:latin typeface="Noto Sans"/>
              </a:rPr>
              <a:t>Paste the embed into your HTML file.</a:t>
            </a:r>
          </a:p>
        </p:txBody>
      </p:sp>
      <p:sp>
        <p:nvSpPr>
          <p:cNvPr id="28" name="Rounded Rectangle 27"/>
          <p:cNvSpPr/>
          <p:nvPr/>
        </p:nvSpPr>
        <p:spPr>
          <a:xfrm>
            <a:off x="6126480" y="3803904"/>
            <a:ext cx="5532120" cy="768096"/>
          </a:xfrm>
          <a:prstGeom prst="roundRect">
            <a:avLst>
              <a:gd name="adj" fmla="val 16666"/>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ic_globe_5eead4.png"/>
          <p:cNvPicPr>
            <a:picLocks noChangeAspect="1"/>
          </p:cNvPicPr>
          <p:nvPr/>
        </p:nvPicPr>
        <p:blipFill>
          <a:blip r:embed="rId6"/>
          <a:stretch>
            <a:fillRect/>
          </a:stretch>
        </p:blipFill>
        <p:spPr>
          <a:xfrm>
            <a:off x="6309360" y="3986784"/>
            <a:ext cx="402336" cy="402336"/>
          </a:xfrm>
          <a:prstGeom prst="rect">
            <a:avLst/>
          </a:prstGeom>
        </p:spPr>
      </p:pic>
      <p:sp>
        <p:nvSpPr>
          <p:cNvPr id="30" name="TextBox 29"/>
          <p:cNvSpPr txBox="1"/>
          <p:nvPr/>
        </p:nvSpPr>
        <p:spPr>
          <a:xfrm>
            <a:off x="6903720" y="3913632"/>
            <a:ext cx="4663440" cy="274320"/>
          </a:xfrm>
          <a:prstGeom prst="rect">
            <a:avLst/>
          </a:prstGeom>
          <a:noFill/>
        </p:spPr>
        <p:txBody>
          <a:bodyPr wrap="square" lIns="0" rIns="0" tIns="0" bIns="0" anchor="t">
            <a:spAutoFit/>
          </a:bodyPr>
          <a:lstStyle/>
          <a:p>
            <a:pPr algn="l"/>
            <a:r>
              <a:rPr sz="1350" b="1" i="0">
                <a:solidFill>
                  <a:srgbClr val="E8EAED"/>
                </a:solidFill>
                <a:latin typeface="Noto Sans"/>
              </a:rPr>
              <a:t>Netlify and GitHub Pages</a:t>
            </a:r>
          </a:p>
        </p:txBody>
      </p:sp>
      <p:sp>
        <p:nvSpPr>
          <p:cNvPr id="31" name="TextBox 30"/>
          <p:cNvSpPr txBox="1"/>
          <p:nvPr/>
        </p:nvSpPr>
        <p:spPr>
          <a:xfrm>
            <a:off x="6903720" y="4224528"/>
            <a:ext cx="4663440" cy="274320"/>
          </a:xfrm>
          <a:prstGeom prst="rect">
            <a:avLst/>
          </a:prstGeom>
          <a:noFill/>
        </p:spPr>
        <p:txBody>
          <a:bodyPr wrap="square" lIns="0" rIns="0" tIns="0" bIns="0" anchor="t">
            <a:spAutoFit/>
          </a:bodyPr>
          <a:lstStyle/>
          <a:p>
            <a:pPr algn="l"/>
            <a:r>
              <a:rPr sz="1100" b="0" i="0">
                <a:solidFill>
                  <a:srgbClr val="C3C8CF"/>
                </a:solidFill>
                <a:latin typeface="Noto Sans"/>
              </a:rPr>
              <a:t>Any static HTML page works the same way.</a:t>
            </a:r>
          </a:p>
        </p:txBody>
      </p:sp>
      <p:sp>
        <p:nvSpPr>
          <p:cNvPr id="32" name="Rounded Rectangle 31"/>
          <p:cNvSpPr/>
          <p:nvPr/>
        </p:nvSpPr>
        <p:spPr>
          <a:xfrm>
            <a:off x="6126480" y="4700016"/>
            <a:ext cx="5532120" cy="768096"/>
          </a:xfrm>
          <a:prstGeom prst="roundRect">
            <a:avLst>
              <a:gd name="adj" fmla="val 16666"/>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3" name="Picture 32" descr="ic_code-xml_5eead4.png"/>
          <p:cNvPicPr>
            <a:picLocks noChangeAspect="1"/>
          </p:cNvPicPr>
          <p:nvPr/>
        </p:nvPicPr>
        <p:blipFill>
          <a:blip r:embed="rId7"/>
          <a:stretch>
            <a:fillRect/>
          </a:stretch>
        </p:blipFill>
        <p:spPr>
          <a:xfrm>
            <a:off x="6309360" y="4882896"/>
            <a:ext cx="402336" cy="402336"/>
          </a:xfrm>
          <a:prstGeom prst="rect">
            <a:avLst/>
          </a:prstGeom>
        </p:spPr>
      </p:pic>
      <p:sp>
        <p:nvSpPr>
          <p:cNvPr id="34" name="TextBox 33"/>
          <p:cNvSpPr txBox="1"/>
          <p:nvPr/>
        </p:nvSpPr>
        <p:spPr>
          <a:xfrm>
            <a:off x="6903720" y="4809744"/>
            <a:ext cx="4663440" cy="274320"/>
          </a:xfrm>
          <a:prstGeom prst="rect">
            <a:avLst/>
          </a:prstGeom>
          <a:noFill/>
        </p:spPr>
        <p:txBody>
          <a:bodyPr wrap="square" lIns="0" rIns="0" tIns="0" bIns="0" anchor="t">
            <a:spAutoFit/>
          </a:bodyPr>
          <a:lstStyle/>
          <a:p>
            <a:pPr algn="l"/>
            <a:r>
              <a:rPr sz="1350" b="1" i="0">
                <a:solidFill>
                  <a:srgbClr val="E8EAED"/>
                </a:solidFill>
                <a:latin typeface="Noto Sans"/>
              </a:rPr>
              <a:t>Other site builders</a:t>
            </a:r>
          </a:p>
        </p:txBody>
      </p:sp>
      <p:sp>
        <p:nvSpPr>
          <p:cNvPr id="35" name="TextBox 34"/>
          <p:cNvSpPr txBox="1"/>
          <p:nvPr/>
        </p:nvSpPr>
        <p:spPr>
          <a:xfrm>
            <a:off x="6903720" y="5120640"/>
            <a:ext cx="4663440" cy="274320"/>
          </a:xfrm>
          <a:prstGeom prst="rect">
            <a:avLst/>
          </a:prstGeom>
          <a:noFill/>
        </p:spPr>
        <p:txBody>
          <a:bodyPr wrap="square" lIns="0" rIns="0" tIns="0" bIns="0" anchor="t">
            <a:spAutoFit/>
          </a:bodyPr>
          <a:lstStyle/>
          <a:p>
            <a:pPr algn="l"/>
            <a:r>
              <a:rPr sz="1100" b="0" i="0">
                <a:solidFill>
                  <a:srgbClr val="C3C8CF"/>
                </a:solidFill>
                <a:latin typeface="Noto Sans"/>
              </a:rPr>
              <a:t>Any that let you add custom HTML.</a:t>
            </a:r>
          </a:p>
        </p:txBody>
      </p:sp>
      <p:sp>
        <p:nvSpPr>
          <p:cNvPr id="36" name="TextBox 35"/>
          <p:cNvSpPr txBox="1"/>
          <p:nvPr/>
        </p:nvSpPr>
        <p:spPr>
          <a:xfrm>
            <a:off x="6126480" y="5669280"/>
            <a:ext cx="5532120" cy="502920"/>
          </a:xfrm>
          <a:prstGeom prst="rect">
            <a:avLst/>
          </a:prstGeom>
          <a:noFill/>
        </p:spPr>
        <p:txBody>
          <a:bodyPr wrap="square" lIns="0" rIns="0" tIns="0" bIns="0" anchor="t">
            <a:spAutoFit/>
          </a:bodyPr>
          <a:lstStyle/>
          <a:p>
            <a:pPr algn="l"/>
            <a:r>
              <a:rPr sz="1100" b="0" i="0">
                <a:solidFill>
                  <a:srgbClr val="8B919A"/>
                </a:solidFill>
                <a:latin typeface="Noto Sans"/>
              </a:rPr>
              <a:t>1 Title  ·  2 Name  ·  3 Email  ·  4 Message  ·  5 Send button</a:t>
            </a:r>
          </a:p>
        </p:txBody>
      </p:sp>
      <p:sp>
        <p:nvSpPr>
          <p:cNvPr id="37" name="Rectangle 36"/>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39" name="TextBox 38"/>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14</a:t>
            </a:r>
          </a:p>
        </p:txBody>
      </p:sp>
      <p:sp>
        <p:nvSpPr>
          <p:cNvPr id="40" name="Rounded Rectangle 39"/>
          <p:cNvSpPr/>
          <p:nvPr/>
        </p:nvSpPr>
        <p:spPr>
          <a:xfrm>
            <a:off x="384048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384048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Sign up</a:t>
            </a:r>
          </a:p>
        </p:txBody>
      </p:sp>
      <p:sp>
        <p:nvSpPr>
          <p:cNvPr id="42" name="Rounded Rectangle 41"/>
          <p:cNvSpPr/>
          <p:nvPr/>
        </p:nvSpPr>
        <p:spPr>
          <a:xfrm>
            <a:off x="4626864"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4626864"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Create</a:t>
            </a:r>
          </a:p>
        </p:txBody>
      </p:sp>
      <p:sp>
        <p:nvSpPr>
          <p:cNvPr id="44" name="Rounded Rectangle 43"/>
          <p:cNvSpPr/>
          <p:nvPr/>
        </p:nvSpPr>
        <p:spPr>
          <a:xfrm>
            <a:off x="5413248"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5413248"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Style</a:t>
            </a:r>
          </a:p>
        </p:txBody>
      </p:sp>
      <p:sp>
        <p:nvSpPr>
          <p:cNvPr id="46" name="Rounded Rectangle 45"/>
          <p:cNvSpPr/>
          <p:nvPr/>
        </p:nvSpPr>
        <p:spPr>
          <a:xfrm>
            <a:off x="6199632"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6199632"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Settings</a:t>
            </a:r>
          </a:p>
        </p:txBody>
      </p:sp>
      <p:sp>
        <p:nvSpPr>
          <p:cNvPr id="48" name="Rounded Rectangle 47"/>
          <p:cNvSpPr/>
          <p:nvPr/>
        </p:nvSpPr>
        <p:spPr>
          <a:xfrm>
            <a:off x="6986016"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TextBox 48"/>
          <p:cNvSpPr txBox="1"/>
          <p:nvPr/>
        </p:nvSpPr>
        <p:spPr>
          <a:xfrm>
            <a:off x="6986016"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Embed code</a:t>
            </a:r>
          </a:p>
        </p:txBody>
      </p:sp>
      <p:sp>
        <p:nvSpPr>
          <p:cNvPr id="50" name="Rounded Rectangle 49"/>
          <p:cNvSpPr/>
          <p:nvPr/>
        </p:nvSpPr>
        <p:spPr>
          <a:xfrm>
            <a:off x="777240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1" name="TextBox 50"/>
          <p:cNvSpPr txBox="1"/>
          <p:nvPr/>
        </p:nvSpPr>
        <p:spPr>
          <a:xfrm>
            <a:off x="777240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HTML Studio</a:t>
            </a:r>
          </a:p>
        </p:txBody>
      </p:sp>
      <p:sp>
        <p:nvSpPr>
          <p:cNvPr id="52" name="Rounded Rectangle 51"/>
          <p:cNvSpPr/>
          <p:nvPr/>
        </p:nvSpPr>
        <p:spPr>
          <a:xfrm>
            <a:off x="8558784" y="6464808"/>
            <a:ext cx="731520" cy="201168"/>
          </a:xfrm>
          <a:prstGeom prst="roundRect">
            <a:avLst>
              <a:gd name="adj" fmla="val 50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3" name="TextBox 52"/>
          <p:cNvSpPr txBox="1"/>
          <p:nvPr/>
        </p:nvSpPr>
        <p:spPr>
          <a:xfrm>
            <a:off x="8558784" y="6464808"/>
            <a:ext cx="731520" cy="201168"/>
          </a:xfrm>
          <a:prstGeom prst="rect">
            <a:avLst/>
          </a:prstGeom>
          <a:noFill/>
        </p:spPr>
        <p:txBody>
          <a:bodyPr wrap="square" lIns="0" rIns="0" tIns="0" bIns="0" anchor="ctr">
            <a:spAutoFit/>
          </a:bodyPr>
          <a:lstStyle/>
          <a:p>
            <a:pPr algn="ctr"/>
            <a:r>
              <a:rPr sz="700" b="1" i="0">
                <a:solidFill>
                  <a:srgbClr val="04221C"/>
                </a:solidFill>
                <a:latin typeface="Noto Sans"/>
              </a:rPr>
              <a:t>Go live</a:t>
            </a:r>
          </a:p>
        </p:txBody>
      </p:sp>
      <p:sp>
        <p:nvSpPr>
          <p:cNvPr id="54" name="Rounded Rectangle 53"/>
          <p:cNvSpPr/>
          <p:nvPr/>
        </p:nvSpPr>
        <p:spPr>
          <a:xfrm>
            <a:off x="9345168"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5" name="TextBox 54"/>
          <p:cNvSpPr txBox="1"/>
          <p:nvPr/>
        </p:nvSpPr>
        <p:spPr>
          <a:xfrm>
            <a:off x="9345168"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Submit</a:t>
            </a:r>
          </a:p>
        </p:txBody>
      </p:sp>
      <p:sp>
        <p:nvSpPr>
          <p:cNvPr id="56" name="Rounded Rectangle 55"/>
          <p:cNvSpPr/>
          <p:nvPr/>
        </p:nvSpPr>
        <p:spPr>
          <a:xfrm>
            <a:off x="1013155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7" name="TextBox 56"/>
          <p:cNvSpPr txBox="1"/>
          <p:nvPr/>
        </p:nvSpPr>
        <p:spPr>
          <a:xfrm>
            <a:off x="1013155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Inbox</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2093976"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2093976" cy="274320"/>
          </a:xfrm>
          <a:prstGeom prst="rect">
            <a:avLst/>
          </a:prstGeom>
          <a:noFill/>
        </p:spPr>
        <p:txBody>
          <a:bodyPr wrap="square" lIns="0" rIns="0" tIns="0" bIns="0" anchor="ctr">
            <a:spAutoFit/>
          </a:bodyPr>
          <a:lstStyle/>
          <a:p>
            <a:pPr algn="ctr"/>
            <a:r>
              <a:rPr sz="1050" b="0" i="0">
                <a:solidFill>
                  <a:srgbClr val="5EEAD4"/>
                </a:solidFill>
                <a:latin typeface="IBM Plex Mono"/>
              </a:rPr>
              <a:t>Step 8 · Submit a test</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Fill it out yourself before your customers do</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486918" y="1399032"/>
            <a:ext cx="4448555" cy="3968496"/>
          </a:xfrm>
          <a:prstGeom prst="roundRect">
            <a:avLst>
              <a:gd name="adj" fmla="val 2764"/>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e03_live_form_validation_340_120_585_520.png"/>
          <p:cNvPicPr>
            <a:picLocks noChangeAspect="1"/>
          </p:cNvPicPr>
          <p:nvPr/>
        </p:nvPicPr>
        <p:blipFill>
          <a:blip r:embed="rId3"/>
          <a:stretch>
            <a:fillRect/>
          </a:stretch>
        </p:blipFill>
        <p:spPr>
          <a:xfrm>
            <a:off x="550926" y="1463040"/>
            <a:ext cx="4320540" cy="3840480"/>
          </a:xfrm>
          <a:prstGeom prst="rect">
            <a:avLst/>
          </a:prstGeom>
        </p:spPr>
      </p:pic>
      <p:sp>
        <p:nvSpPr>
          <p:cNvPr id="9" name="Rounded Rectangle 8"/>
          <p:cNvSpPr/>
          <p:nvPr/>
        </p:nvSpPr>
        <p:spPr>
          <a:xfrm>
            <a:off x="1946792" y="2984460"/>
            <a:ext cx="1550963" cy="413590"/>
          </a:xfrm>
          <a:prstGeom prst="roundRect">
            <a:avLst>
              <a:gd name="adj" fmla="val 13265"/>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3552619" y="3035808"/>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1" name="Rounded Rectangle 10"/>
          <p:cNvSpPr/>
          <p:nvPr/>
        </p:nvSpPr>
        <p:spPr>
          <a:xfrm>
            <a:off x="5057774" y="1399032"/>
            <a:ext cx="4139946" cy="3968496"/>
          </a:xfrm>
          <a:prstGeom prst="roundRect">
            <a:avLst>
              <a:gd name="adj" fmla="val 2764"/>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Picture 11" descr="e04_live_form_filled_340_120_585_560.png"/>
          <p:cNvPicPr>
            <a:picLocks noChangeAspect="1"/>
          </p:cNvPicPr>
          <p:nvPr/>
        </p:nvPicPr>
        <p:blipFill>
          <a:blip r:embed="rId4"/>
          <a:stretch>
            <a:fillRect/>
          </a:stretch>
        </p:blipFill>
        <p:spPr>
          <a:xfrm>
            <a:off x="5121782" y="1463040"/>
            <a:ext cx="4011930" cy="3840480"/>
          </a:xfrm>
          <a:prstGeom prst="rect">
            <a:avLst/>
          </a:prstGeom>
        </p:spPr>
      </p:pic>
      <p:sp>
        <p:nvSpPr>
          <p:cNvPr id="13" name="Rounded Rectangle 12"/>
          <p:cNvSpPr/>
          <p:nvPr/>
        </p:nvSpPr>
        <p:spPr>
          <a:xfrm>
            <a:off x="5351525" y="2517114"/>
            <a:ext cx="3552444" cy="375818"/>
          </a:xfrm>
          <a:prstGeom prst="roundRect">
            <a:avLst>
              <a:gd name="adj" fmla="val 14598"/>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5012054" y="2549575"/>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5" name="Rounded Rectangle 14"/>
          <p:cNvSpPr/>
          <p:nvPr/>
        </p:nvSpPr>
        <p:spPr>
          <a:xfrm>
            <a:off x="5351525" y="3117189"/>
            <a:ext cx="3552444" cy="375818"/>
          </a:xfrm>
          <a:prstGeom prst="roundRect">
            <a:avLst>
              <a:gd name="adj" fmla="val 14598"/>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5012054" y="3149650"/>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17" name="Rounded Rectangle 16"/>
          <p:cNvSpPr/>
          <p:nvPr/>
        </p:nvSpPr>
        <p:spPr>
          <a:xfrm>
            <a:off x="5351525" y="3717950"/>
            <a:ext cx="3552444" cy="809243"/>
          </a:xfrm>
          <a:prstGeom prst="roundRect">
            <a:avLst>
              <a:gd name="adj" fmla="val 6779"/>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5012054" y="3967124"/>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19" name="Rounded Rectangle 18"/>
          <p:cNvSpPr/>
          <p:nvPr/>
        </p:nvSpPr>
        <p:spPr>
          <a:xfrm>
            <a:off x="5351525" y="4623206"/>
            <a:ext cx="3552444" cy="408736"/>
          </a:xfrm>
          <a:prstGeom prst="roundRect">
            <a:avLst>
              <a:gd name="adj" fmla="val 13422"/>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5012054" y="4672126"/>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5</a:t>
            </a:r>
          </a:p>
        </p:txBody>
      </p:sp>
      <p:sp>
        <p:nvSpPr>
          <p:cNvPr id="21" name="Oval 20"/>
          <p:cNvSpPr/>
          <p:nvPr/>
        </p:nvSpPr>
        <p:spPr>
          <a:xfrm>
            <a:off x="548640" y="5559552"/>
            <a:ext cx="274320" cy="274320"/>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1</a:t>
            </a:r>
          </a:p>
        </p:txBody>
      </p:sp>
      <p:sp>
        <p:nvSpPr>
          <p:cNvPr id="22" name="TextBox 21"/>
          <p:cNvSpPr txBox="1"/>
          <p:nvPr/>
        </p:nvSpPr>
        <p:spPr>
          <a:xfrm>
            <a:off x="969263" y="5550408"/>
            <a:ext cx="4261104" cy="193675"/>
          </a:xfrm>
          <a:prstGeom prst="rect">
            <a:avLst/>
          </a:prstGeom>
          <a:noFill/>
        </p:spPr>
        <p:txBody>
          <a:bodyPr wrap="square" lIns="0" rIns="0" tIns="0" bIns="0" anchor="t">
            <a:spAutoFit/>
          </a:bodyPr>
          <a:lstStyle/>
          <a:p>
            <a:pPr algn="l"/>
            <a:r>
              <a:rPr sz="1250" b="1" i="0">
                <a:solidFill>
                  <a:srgbClr val="E8EAED"/>
                </a:solidFill>
                <a:latin typeface="Noto Sans"/>
              </a:rPr>
              <a:t>"Please fill out this field."</a:t>
            </a:r>
          </a:p>
        </p:txBody>
      </p:sp>
      <p:sp>
        <p:nvSpPr>
          <p:cNvPr id="23" name="TextBox 22"/>
          <p:cNvSpPr txBox="1"/>
          <p:nvPr/>
        </p:nvSpPr>
        <p:spPr>
          <a:xfrm>
            <a:off x="969263" y="5771514"/>
            <a:ext cx="4261104" cy="170687"/>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Every question is required, so empty sends are stopped.</a:t>
            </a:r>
          </a:p>
        </p:txBody>
      </p:sp>
      <p:sp>
        <p:nvSpPr>
          <p:cNvPr id="24" name="TextBox 23"/>
          <p:cNvSpPr txBox="1"/>
          <p:nvPr/>
        </p:nvSpPr>
        <p:spPr>
          <a:xfrm>
            <a:off x="9464040" y="1600200"/>
            <a:ext cx="2194560" cy="4023360"/>
          </a:xfrm>
          <a:prstGeom prst="rect">
            <a:avLst/>
          </a:prstGeom>
          <a:noFill/>
        </p:spPr>
        <p:txBody>
          <a:bodyPr wrap="square" lIns="0" rIns="0" tIns="0" bIns="0" anchor="t">
            <a:spAutoFit/>
          </a:bodyPr>
          <a:lstStyle/>
          <a:p>
            <a:pPr algn="l">
              <a:lnSpc>
                <a:spcPct val="110000"/>
              </a:lnSpc>
            </a:pPr>
            <a:r>
              <a:rPr sz="1150" b="1" i="0">
                <a:solidFill>
                  <a:srgbClr val="5EEAD4"/>
                </a:solidFill>
                <a:latin typeface="Noto Sans"/>
              </a:rPr>
              <a:t>2 </a:t>
            </a:r>
            <a:r>
              <a:rPr sz="1150" b="0" i="0">
                <a:solidFill>
                  <a:srgbClr val="C3C8CF"/>
                </a:solidFill>
                <a:latin typeface="Noto Sans"/>
              </a:rPr>
              <a:t>Jamie Demo</a:t>
            </a:r>
          </a:p>
          <a:p>
            <a:pPr algn="l">
              <a:lnSpc>
                <a:spcPct val="110000"/>
              </a:lnSpc>
              <a:spcBef>
                <a:spcPts val="800"/>
              </a:spcBef>
            </a:pPr>
            <a:r>
              <a:rPr sz="1150" b="1" i="0">
                <a:solidFill>
                  <a:srgbClr val="5EEAD4"/>
                </a:solidFill>
                <a:latin typeface="Noto Sans"/>
              </a:rPr>
              <a:t>3 </a:t>
            </a:r>
            <a:r>
              <a:rPr sz="1150" b="0" i="0">
                <a:solidFill>
                  <a:srgbClr val="C3C8CF"/>
                </a:solidFill>
                <a:latin typeface="Noto Sans"/>
              </a:rPr>
              <a:t>a test email address</a:t>
            </a:r>
          </a:p>
          <a:p>
            <a:pPr algn="l">
              <a:lnSpc>
                <a:spcPct val="110000"/>
              </a:lnSpc>
              <a:spcBef>
                <a:spcPts val="800"/>
              </a:spcBef>
            </a:pPr>
            <a:r>
              <a:rPr sz="1150" b="1" i="0">
                <a:solidFill>
                  <a:srgbClr val="5EEAD4"/>
                </a:solidFill>
                <a:latin typeface="Noto Sans"/>
              </a:rPr>
              <a:t>4 </a:t>
            </a:r>
            <a:r>
              <a:rPr sz="1150" b="0" i="0">
                <a:solidFill>
                  <a:srgbClr val="C3C8CF"/>
                </a:solidFill>
                <a:latin typeface="Noto Sans"/>
              </a:rPr>
              <a:t>a pretend cake order, marked as a test</a:t>
            </a:r>
          </a:p>
          <a:p>
            <a:pPr algn="l">
              <a:lnSpc>
                <a:spcPct val="110000"/>
              </a:lnSpc>
              <a:spcBef>
                <a:spcPts val="800"/>
              </a:spcBef>
            </a:pPr>
            <a:r>
              <a:rPr sz="1150" b="1" i="0">
                <a:solidFill>
                  <a:srgbClr val="5EEAD4"/>
                </a:solidFill>
                <a:latin typeface="Noto Sans"/>
              </a:rPr>
              <a:t>5 </a:t>
            </a:r>
            <a:r>
              <a:rPr sz="1150" b="0" i="0">
                <a:solidFill>
                  <a:srgbClr val="C3C8CF"/>
                </a:solidFill>
                <a:latin typeface="Noto Sans"/>
              </a:rPr>
              <a:t>Send my request</a:t>
            </a:r>
          </a:p>
          <a:p>
            <a:pPr algn="l">
              <a:lnSpc>
                <a:spcPct val="110000"/>
              </a:lnSpc>
              <a:spcBef>
                <a:spcPts val="1600"/>
              </a:spcBef>
            </a:pPr>
            <a:r>
              <a:rPr sz="1150" b="0" i="1">
                <a:solidFill>
                  <a:srgbClr val="8B919A"/>
                </a:solidFill>
                <a:latin typeface="Noto Sans"/>
              </a:rPr>
              <a:t>All made-up test details.</a:t>
            </a:r>
          </a:p>
        </p:txBody>
      </p:sp>
      <p:sp>
        <p:nvSpPr>
          <p:cNvPr id="25" name="Rectangle 24"/>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27" name="TextBox 26"/>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15</a:t>
            </a:r>
          </a:p>
        </p:txBody>
      </p:sp>
      <p:sp>
        <p:nvSpPr>
          <p:cNvPr id="28" name="Rounded Rectangle 27"/>
          <p:cNvSpPr/>
          <p:nvPr/>
        </p:nvSpPr>
        <p:spPr>
          <a:xfrm>
            <a:off x="384048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384048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Sign up</a:t>
            </a:r>
          </a:p>
        </p:txBody>
      </p:sp>
      <p:sp>
        <p:nvSpPr>
          <p:cNvPr id="30" name="Rounded Rectangle 29"/>
          <p:cNvSpPr/>
          <p:nvPr/>
        </p:nvSpPr>
        <p:spPr>
          <a:xfrm>
            <a:off x="4626864"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4626864"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Create</a:t>
            </a:r>
          </a:p>
        </p:txBody>
      </p:sp>
      <p:sp>
        <p:nvSpPr>
          <p:cNvPr id="32" name="Rounded Rectangle 31"/>
          <p:cNvSpPr/>
          <p:nvPr/>
        </p:nvSpPr>
        <p:spPr>
          <a:xfrm>
            <a:off x="5413248"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5413248"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Style</a:t>
            </a:r>
          </a:p>
        </p:txBody>
      </p:sp>
      <p:sp>
        <p:nvSpPr>
          <p:cNvPr id="34" name="Rounded Rectangle 33"/>
          <p:cNvSpPr/>
          <p:nvPr/>
        </p:nvSpPr>
        <p:spPr>
          <a:xfrm>
            <a:off x="6199632"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6199632"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Settings</a:t>
            </a:r>
          </a:p>
        </p:txBody>
      </p:sp>
      <p:sp>
        <p:nvSpPr>
          <p:cNvPr id="36" name="Rounded Rectangle 35"/>
          <p:cNvSpPr/>
          <p:nvPr/>
        </p:nvSpPr>
        <p:spPr>
          <a:xfrm>
            <a:off x="6986016"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6986016"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Embed code</a:t>
            </a:r>
          </a:p>
        </p:txBody>
      </p:sp>
      <p:sp>
        <p:nvSpPr>
          <p:cNvPr id="38" name="Rounded Rectangle 37"/>
          <p:cNvSpPr/>
          <p:nvPr/>
        </p:nvSpPr>
        <p:spPr>
          <a:xfrm>
            <a:off x="777240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777240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HTML Studio</a:t>
            </a:r>
          </a:p>
        </p:txBody>
      </p:sp>
      <p:sp>
        <p:nvSpPr>
          <p:cNvPr id="40" name="Rounded Rectangle 39"/>
          <p:cNvSpPr/>
          <p:nvPr/>
        </p:nvSpPr>
        <p:spPr>
          <a:xfrm>
            <a:off x="8558784"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8558784"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Go live</a:t>
            </a:r>
          </a:p>
        </p:txBody>
      </p:sp>
      <p:sp>
        <p:nvSpPr>
          <p:cNvPr id="42" name="Rounded Rectangle 41"/>
          <p:cNvSpPr/>
          <p:nvPr/>
        </p:nvSpPr>
        <p:spPr>
          <a:xfrm>
            <a:off x="9345168" y="6464808"/>
            <a:ext cx="731520" cy="201168"/>
          </a:xfrm>
          <a:prstGeom prst="roundRect">
            <a:avLst>
              <a:gd name="adj" fmla="val 50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9345168" y="6464808"/>
            <a:ext cx="731520" cy="201168"/>
          </a:xfrm>
          <a:prstGeom prst="rect">
            <a:avLst/>
          </a:prstGeom>
          <a:noFill/>
        </p:spPr>
        <p:txBody>
          <a:bodyPr wrap="square" lIns="0" rIns="0" tIns="0" bIns="0" anchor="ctr">
            <a:spAutoFit/>
          </a:bodyPr>
          <a:lstStyle/>
          <a:p>
            <a:pPr algn="ctr"/>
            <a:r>
              <a:rPr sz="700" b="1" i="0">
                <a:solidFill>
                  <a:srgbClr val="04221C"/>
                </a:solidFill>
                <a:latin typeface="Noto Sans"/>
              </a:rPr>
              <a:t>Submit</a:t>
            </a:r>
          </a:p>
        </p:txBody>
      </p:sp>
      <p:sp>
        <p:nvSpPr>
          <p:cNvPr id="44" name="Rounded Rectangle 43"/>
          <p:cNvSpPr/>
          <p:nvPr/>
        </p:nvSpPr>
        <p:spPr>
          <a:xfrm>
            <a:off x="1013155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1013155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Inbox</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2016252"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2016252" cy="274320"/>
          </a:xfrm>
          <a:prstGeom prst="rect">
            <a:avLst/>
          </a:prstGeom>
          <a:noFill/>
        </p:spPr>
        <p:txBody>
          <a:bodyPr wrap="square" lIns="0" rIns="0" tIns="0" bIns="0" anchor="ctr">
            <a:spAutoFit/>
          </a:bodyPr>
          <a:lstStyle/>
          <a:p>
            <a:pPr algn="ctr"/>
            <a:r>
              <a:rPr sz="1050" b="0" i="0">
                <a:solidFill>
                  <a:srgbClr val="5EEAD4"/>
                </a:solidFill>
                <a:latin typeface="IBM Plex Mono"/>
              </a:rPr>
              <a:t>Step 8 · Confirmation</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What your customer sees after sending</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484632" y="1400694"/>
            <a:ext cx="7443216" cy="2355826"/>
          </a:xfrm>
          <a:prstGeom prst="roundRect">
            <a:avLst>
              <a:gd name="adj" fmla="val 4657"/>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e05_after_submit_40_10_1100_335.png"/>
          <p:cNvPicPr>
            <a:picLocks noChangeAspect="1"/>
          </p:cNvPicPr>
          <p:nvPr/>
        </p:nvPicPr>
        <p:blipFill>
          <a:blip r:embed="rId3"/>
          <a:stretch>
            <a:fillRect/>
          </a:stretch>
        </p:blipFill>
        <p:spPr>
          <a:xfrm>
            <a:off x="548640" y="1464702"/>
            <a:ext cx="7315200" cy="2227810"/>
          </a:xfrm>
          <a:prstGeom prst="rect">
            <a:avLst/>
          </a:prstGeom>
        </p:spPr>
      </p:pic>
      <p:sp>
        <p:nvSpPr>
          <p:cNvPr id="9" name="Rounded Rectangle 8"/>
          <p:cNvSpPr/>
          <p:nvPr/>
        </p:nvSpPr>
        <p:spPr>
          <a:xfrm>
            <a:off x="788046" y="2289325"/>
            <a:ext cx="1529541" cy="226106"/>
          </a:xfrm>
          <a:prstGeom prst="roundRect">
            <a:avLst>
              <a:gd name="adj" fmla="val 24264"/>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438912" y="2246930"/>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1" name="Rounded Rectangle 10"/>
          <p:cNvSpPr/>
          <p:nvPr/>
        </p:nvSpPr>
        <p:spPr>
          <a:xfrm>
            <a:off x="761445" y="2581933"/>
            <a:ext cx="4209565" cy="997527"/>
          </a:xfrm>
          <a:prstGeom prst="roundRect">
            <a:avLst>
              <a:gd name="adj" fmla="val 5500"/>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438912" y="2925248"/>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3" name="Oval 12"/>
          <p:cNvSpPr/>
          <p:nvPr/>
        </p:nvSpPr>
        <p:spPr>
          <a:xfrm>
            <a:off x="548640" y="4114800"/>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4" name="TextBox 13"/>
          <p:cNvSpPr txBox="1"/>
          <p:nvPr/>
        </p:nvSpPr>
        <p:spPr>
          <a:xfrm>
            <a:off x="1005839" y="4105656"/>
            <a:ext cx="6858000" cy="209168"/>
          </a:xfrm>
          <a:prstGeom prst="rect">
            <a:avLst/>
          </a:prstGeom>
          <a:noFill/>
        </p:spPr>
        <p:txBody>
          <a:bodyPr wrap="square" lIns="0" rIns="0" tIns="0" bIns="0" anchor="t">
            <a:spAutoFit/>
          </a:bodyPr>
          <a:lstStyle/>
          <a:p>
            <a:pPr algn="l"/>
            <a:r>
              <a:rPr sz="1350" b="1" i="0">
                <a:solidFill>
                  <a:srgbClr val="E8EAED"/>
                </a:solidFill>
                <a:latin typeface="Noto Sans"/>
              </a:rPr>
              <a:t>"Delivered on the Cloudflare network"</a:t>
            </a:r>
          </a:p>
        </p:txBody>
      </p:sp>
      <p:sp>
        <p:nvSpPr>
          <p:cNvPr id="15" name="TextBox 14"/>
          <p:cNvSpPr txBox="1"/>
          <p:nvPr/>
        </p:nvSpPr>
        <p:spPr>
          <a:xfrm>
            <a:off x="1005839" y="4342256"/>
            <a:ext cx="6858000" cy="186944"/>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A small label at the top.</a:t>
            </a:r>
          </a:p>
        </p:txBody>
      </p:sp>
      <p:sp>
        <p:nvSpPr>
          <p:cNvPr id="16" name="Oval 15"/>
          <p:cNvSpPr/>
          <p:nvPr/>
        </p:nvSpPr>
        <p:spPr>
          <a:xfrm>
            <a:off x="548640" y="4730369"/>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7" name="TextBox 16"/>
          <p:cNvSpPr txBox="1"/>
          <p:nvPr/>
        </p:nvSpPr>
        <p:spPr>
          <a:xfrm>
            <a:off x="1005839" y="4721225"/>
            <a:ext cx="6858000" cy="209168"/>
          </a:xfrm>
          <a:prstGeom prst="rect">
            <a:avLst/>
          </a:prstGeom>
          <a:noFill/>
        </p:spPr>
        <p:txBody>
          <a:bodyPr wrap="square" lIns="0" rIns="0" tIns="0" bIns="0" anchor="t">
            <a:spAutoFit/>
          </a:bodyPr>
          <a:lstStyle/>
          <a:p>
            <a:pPr algn="l"/>
            <a:r>
              <a:rPr sz="1350" b="1" i="0">
                <a:solidFill>
                  <a:srgbClr val="E8EAED"/>
                </a:solidFill>
                <a:latin typeface="Noto Sans"/>
              </a:rPr>
              <a:t>"Message received."</a:t>
            </a:r>
          </a:p>
        </p:txBody>
      </p:sp>
      <p:sp>
        <p:nvSpPr>
          <p:cNvPr id="18" name="TextBox 17"/>
          <p:cNvSpPr txBox="1"/>
          <p:nvPr/>
        </p:nvSpPr>
        <p:spPr>
          <a:xfrm>
            <a:off x="1005839" y="4957825"/>
            <a:ext cx="6858000" cy="373888"/>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"Your note is in the owner's EdgeForms inbox and queued for Cloudflare Email Sending."</a:t>
            </a:r>
          </a:p>
        </p:txBody>
      </p:sp>
      <p:sp>
        <p:nvSpPr>
          <p:cNvPr id="19" name="Rounded Rectangle 18"/>
          <p:cNvSpPr/>
          <p:nvPr/>
        </p:nvSpPr>
        <p:spPr>
          <a:xfrm>
            <a:off x="8229600" y="1463040"/>
            <a:ext cx="3429000" cy="1463040"/>
          </a:xfrm>
          <a:prstGeom prst="roundRect">
            <a:avLst>
              <a:gd name="adj" fmla="val 8750"/>
            </a:avLst>
          </a:prstGeom>
          <a:solidFill>
            <a:srgbClr val="0C1A18"/>
          </a:solidFill>
          <a:ln w="12700">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Picture 19" descr="ic_lightbulb_5eead4.png"/>
          <p:cNvPicPr>
            <a:picLocks noChangeAspect="1"/>
          </p:cNvPicPr>
          <p:nvPr/>
        </p:nvPicPr>
        <p:blipFill>
          <a:blip r:embed="rId4"/>
          <a:stretch>
            <a:fillRect/>
          </a:stretch>
        </p:blipFill>
        <p:spPr>
          <a:xfrm>
            <a:off x="8394192" y="1618488"/>
            <a:ext cx="292608" cy="292608"/>
          </a:xfrm>
          <a:prstGeom prst="rect">
            <a:avLst/>
          </a:prstGeom>
        </p:spPr>
      </p:pic>
      <p:sp>
        <p:nvSpPr>
          <p:cNvPr id="21" name="TextBox 20"/>
          <p:cNvSpPr txBox="1"/>
          <p:nvPr/>
        </p:nvSpPr>
        <p:spPr>
          <a:xfrm>
            <a:off x="8796528" y="1618488"/>
            <a:ext cx="2697480" cy="274320"/>
          </a:xfrm>
          <a:prstGeom prst="rect">
            <a:avLst/>
          </a:prstGeom>
          <a:noFill/>
        </p:spPr>
        <p:txBody>
          <a:bodyPr wrap="square" lIns="0" rIns="0" tIns="0" bIns="0" anchor="t">
            <a:spAutoFit/>
          </a:bodyPr>
          <a:lstStyle/>
          <a:p>
            <a:pPr algn="l"/>
            <a:r>
              <a:rPr sz="1250" b="1" i="0">
                <a:solidFill>
                  <a:srgbClr val="5EEAD4"/>
                </a:solidFill>
                <a:latin typeface="Noto Sans"/>
              </a:rPr>
              <a:t>Want your own page?</a:t>
            </a:r>
          </a:p>
        </p:txBody>
      </p:sp>
      <p:sp>
        <p:nvSpPr>
          <p:cNvPr id="22" name="TextBox 21"/>
          <p:cNvSpPr txBox="1"/>
          <p:nvPr/>
        </p:nvSpPr>
        <p:spPr>
          <a:xfrm>
            <a:off x="8796528" y="1920240"/>
            <a:ext cx="2697480" cy="914400"/>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Make a thank-you page on your site and put its address in "Redirect after submit" in your form settings.</a:t>
            </a:r>
          </a:p>
        </p:txBody>
      </p:sp>
      <p:sp>
        <p:nvSpPr>
          <p:cNvPr id="23" name="Rounded Rectangle 22"/>
          <p:cNvSpPr/>
          <p:nvPr/>
        </p:nvSpPr>
        <p:spPr>
          <a:xfrm>
            <a:off x="8229600" y="3108960"/>
            <a:ext cx="3429000" cy="1463040"/>
          </a:xfrm>
          <a:prstGeom prst="roundRect">
            <a:avLst>
              <a:gd name="adj" fmla="val 8750"/>
            </a:avLst>
          </a:prstGeom>
          <a:solidFill>
            <a:srgbClr val="1C0E0F"/>
          </a:solidFill>
          <a:ln w="12700">
            <a:solidFill>
              <a:srgbClr val="F8717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Picture 23" descr="ic_triangle-alert_f87171.png"/>
          <p:cNvPicPr>
            <a:picLocks noChangeAspect="1"/>
          </p:cNvPicPr>
          <p:nvPr/>
        </p:nvPicPr>
        <p:blipFill>
          <a:blip r:embed="rId5"/>
          <a:stretch>
            <a:fillRect/>
          </a:stretch>
        </p:blipFill>
        <p:spPr>
          <a:xfrm>
            <a:off x="8394192" y="3264408"/>
            <a:ext cx="292608" cy="292608"/>
          </a:xfrm>
          <a:prstGeom prst="rect">
            <a:avLst/>
          </a:prstGeom>
        </p:spPr>
      </p:pic>
      <p:sp>
        <p:nvSpPr>
          <p:cNvPr id="25" name="TextBox 24"/>
          <p:cNvSpPr txBox="1"/>
          <p:nvPr/>
        </p:nvSpPr>
        <p:spPr>
          <a:xfrm>
            <a:off x="8796528" y="3264408"/>
            <a:ext cx="2697480" cy="274320"/>
          </a:xfrm>
          <a:prstGeom prst="rect">
            <a:avLst/>
          </a:prstGeom>
          <a:noFill/>
        </p:spPr>
        <p:txBody>
          <a:bodyPr wrap="square" lIns="0" rIns="0" tIns="0" bIns="0" anchor="t">
            <a:spAutoFit/>
          </a:bodyPr>
          <a:lstStyle/>
          <a:p>
            <a:pPr algn="l"/>
            <a:r>
              <a:rPr sz="1250" b="1" i="0">
                <a:solidFill>
                  <a:srgbClr val="F87171"/>
                </a:solidFill>
                <a:latin typeface="Noto Sans"/>
              </a:rPr>
              <a:t>Heads-up</a:t>
            </a:r>
          </a:p>
        </p:txBody>
      </p:sp>
      <p:sp>
        <p:nvSpPr>
          <p:cNvPr id="26" name="TextBox 25"/>
          <p:cNvSpPr txBox="1"/>
          <p:nvPr/>
        </p:nvSpPr>
        <p:spPr>
          <a:xfrm>
            <a:off x="8796528" y="3566160"/>
            <a:ext cx="2697480" cy="914400"/>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This page has no link back to your website. A redirect to your own thank-you page fixes that.</a:t>
            </a:r>
          </a:p>
        </p:txBody>
      </p:sp>
      <p:sp>
        <p:nvSpPr>
          <p:cNvPr id="27" name="Rectangle 26"/>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29" name="TextBox 28"/>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16</a:t>
            </a:r>
          </a:p>
        </p:txBody>
      </p:sp>
      <p:sp>
        <p:nvSpPr>
          <p:cNvPr id="30" name="Rounded Rectangle 29"/>
          <p:cNvSpPr/>
          <p:nvPr/>
        </p:nvSpPr>
        <p:spPr>
          <a:xfrm>
            <a:off x="384048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384048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Sign up</a:t>
            </a:r>
          </a:p>
        </p:txBody>
      </p:sp>
      <p:sp>
        <p:nvSpPr>
          <p:cNvPr id="32" name="Rounded Rectangle 31"/>
          <p:cNvSpPr/>
          <p:nvPr/>
        </p:nvSpPr>
        <p:spPr>
          <a:xfrm>
            <a:off x="4626864"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4626864"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Create</a:t>
            </a:r>
          </a:p>
        </p:txBody>
      </p:sp>
      <p:sp>
        <p:nvSpPr>
          <p:cNvPr id="34" name="Rounded Rectangle 33"/>
          <p:cNvSpPr/>
          <p:nvPr/>
        </p:nvSpPr>
        <p:spPr>
          <a:xfrm>
            <a:off x="5413248"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5413248"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Style</a:t>
            </a:r>
          </a:p>
        </p:txBody>
      </p:sp>
      <p:sp>
        <p:nvSpPr>
          <p:cNvPr id="36" name="Rounded Rectangle 35"/>
          <p:cNvSpPr/>
          <p:nvPr/>
        </p:nvSpPr>
        <p:spPr>
          <a:xfrm>
            <a:off x="6199632"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6199632"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Settings</a:t>
            </a:r>
          </a:p>
        </p:txBody>
      </p:sp>
      <p:sp>
        <p:nvSpPr>
          <p:cNvPr id="38" name="Rounded Rectangle 37"/>
          <p:cNvSpPr/>
          <p:nvPr/>
        </p:nvSpPr>
        <p:spPr>
          <a:xfrm>
            <a:off x="6986016"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6986016"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Embed code</a:t>
            </a:r>
          </a:p>
        </p:txBody>
      </p:sp>
      <p:sp>
        <p:nvSpPr>
          <p:cNvPr id="40" name="Rounded Rectangle 39"/>
          <p:cNvSpPr/>
          <p:nvPr/>
        </p:nvSpPr>
        <p:spPr>
          <a:xfrm>
            <a:off x="777240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777240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HTML Studio</a:t>
            </a:r>
          </a:p>
        </p:txBody>
      </p:sp>
      <p:sp>
        <p:nvSpPr>
          <p:cNvPr id="42" name="Rounded Rectangle 41"/>
          <p:cNvSpPr/>
          <p:nvPr/>
        </p:nvSpPr>
        <p:spPr>
          <a:xfrm>
            <a:off x="8558784"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8558784"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Go live</a:t>
            </a:r>
          </a:p>
        </p:txBody>
      </p:sp>
      <p:sp>
        <p:nvSpPr>
          <p:cNvPr id="44" name="Rounded Rectangle 43"/>
          <p:cNvSpPr/>
          <p:nvPr/>
        </p:nvSpPr>
        <p:spPr>
          <a:xfrm>
            <a:off x="9345168" y="6464808"/>
            <a:ext cx="731520" cy="201168"/>
          </a:xfrm>
          <a:prstGeom prst="roundRect">
            <a:avLst>
              <a:gd name="adj" fmla="val 50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9345168" y="6464808"/>
            <a:ext cx="731520" cy="201168"/>
          </a:xfrm>
          <a:prstGeom prst="rect">
            <a:avLst/>
          </a:prstGeom>
          <a:noFill/>
        </p:spPr>
        <p:txBody>
          <a:bodyPr wrap="square" lIns="0" rIns="0" tIns="0" bIns="0" anchor="ctr">
            <a:spAutoFit/>
          </a:bodyPr>
          <a:lstStyle/>
          <a:p>
            <a:pPr algn="ctr"/>
            <a:r>
              <a:rPr sz="700" b="1" i="0">
                <a:solidFill>
                  <a:srgbClr val="04221C"/>
                </a:solidFill>
                <a:latin typeface="Noto Sans"/>
              </a:rPr>
              <a:t>Submit</a:t>
            </a:r>
          </a:p>
        </p:txBody>
      </p:sp>
      <p:sp>
        <p:nvSpPr>
          <p:cNvPr id="46" name="Rounded Rectangle 45"/>
          <p:cNvSpPr/>
          <p:nvPr/>
        </p:nvSpPr>
        <p:spPr>
          <a:xfrm>
            <a:off x="10131552" y="6464808"/>
            <a:ext cx="731520" cy="201168"/>
          </a:xfrm>
          <a:prstGeom prst="roundRect">
            <a:avLst>
              <a:gd name="adj" fmla="val 50000"/>
            </a:avLst>
          </a:prstGeom>
          <a:solidFill>
            <a:srgbClr val="111318"/>
          </a:solidFill>
          <a:ln w="9525">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10131552" y="6464808"/>
            <a:ext cx="731520" cy="201168"/>
          </a:xfrm>
          <a:prstGeom prst="rect">
            <a:avLst/>
          </a:prstGeom>
          <a:noFill/>
        </p:spPr>
        <p:txBody>
          <a:bodyPr wrap="square" lIns="0" rIns="0" tIns="0" bIns="0" anchor="ctr">
            <a:spAutoFit/>
          </a:bodyPr>
          <a:lstStyle/>
          <a:p>
            <a:pPr algn="ctr"/>
            <a:r>
              <a:rPr sz="700" b="0" i="0">
                <a:solidFill>
                  <a:srgbClr val="8B919A"/>
                </a:solidFill>
                <a:latin typeface="Noto Sans"/>
              </a:rPr>
              <a:t>Inbox</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2171700"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2171700" cy="274320"/>
          </a:xfrm>
          <a:prstGeom prst="rect">
            <a:avLst/>
          </a:prstGeom>
          <a:noFill/>
        </p:spPr>
        <p:txBody>
          <a:bodyPr wrap="square" lIns="0" rIns="0" tIns="0" bIns="0" anchor="ctr">
            <a:spAutoFit/>
          </a:bodyPr>
          <a:lstStyle/>
          <a:p>
            <a:pPr algn="ctr"/>
            <a:r>
              <a:rPr sz="1050" b="0" i="0">
                <a:solidFill>
                  <a:srgbClr val="5EEAD4"/>
                </a:solidFill>
                <a:latin typeface="IBM Plex Mono"/>
              </a:rPr>
              <a:t>Step 9 · Your dashboard</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Every submission is counted and listed</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484632" y="1400664"/>
            <a:ext cx="7077455" cy="810550"/>
          </a:xfrm>
          <a:prstGeom prst="roundRect">
            <a:avLst>
              <a:gd name="adj" fmla="val 13537"/>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f01_dashboard_count_80_250_1120_110.png"/>
          <p:cNvPicPr>
            <a:picLocks noChangeAspect="1"/>
          </p:cNvPicPr>
          <p:nvPr/>
        </p:nvPicPr>
        <p:blipFill>
          <a:blip r:embed="rId3"/>
          <a:stretch>
            <a:fillRect/>
          </a:stretch>
        </p:blipFill>
        <p:spPr>
          <a:xfrm>
            <a:off x="548640" y="1464672"/>
            <a:ext cx="6949440" cy="682534"/>
          </a:xfrm>
          <a:prstGeom prst="rect">
            <a:avLst/>
          </a:prstGeom>
        </p:spPr>
      </p:pic>
      <p:sp>
        <p:nvSpPr>
          <p:cNvPr id="9" name="Rounded Rectangle 8"/>
          <p:cNvSpPr/>
          <p:nvPr/>
        </p:nvSpPr>
        <p:spPr>
          <a:xfrm>
            <a:off x="647917" y="1936242"/>
            <a:ext cx="2117097" cy="186145"/>
          </a:xfrm>
          <a:prstGeom prst="roundRect">
            <a:avLst>
              <a:gd name="adj" fmla="val 29473"/>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438912" y="1873866"/>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1" name="Rounded Rectangle 10"/>
          <p:cNvSpPr/>
          <p:nvPr/>
        </p:nvSpPr>
        <p:spPr>
          <a:xfrm>
            <a:off x="484632" y="2423486"/>
            <a:ext cx="7077455" cy="1306938"/>
          </a:xfrm>
          <a:prstGeom prst="roundRect">
            <a:avLst>
              <a:gd name="adj" fmla="val 8395"/>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Picture 11" descr="f02_submissions_full_80_1942_1120_190.png"/>
          <p:cNvPicPr>
            <a:picLocks noChangeAspect="1"/>
          </p:cNvPicPr>
          <p:nvPr/>
        </p:nvPicPr>
        <p:blipFill>
          <a:blip r:embed="rId4"/>
          <a:stretch>
            <a:fillRect/>
          </a:stretch>
        </p:blipFill>
        <p:spPr>
          <a:xfrm>
            <a:off x="548640" y="2487494"/>
            <a:ext cx="6949440" cy="1178922"/>
          </a:xfrm>
          <a:prstGeom prst="rect">
            <a:avLst/>
          </a:prstGeom>
        </p:spPr>
      </p:pic>
      <p:sp>
        <p:nvSpPr>
          <p:cNvPr id="13" name="Rounded Rectangle 12"/>
          <p:cNvSpPr/>
          <p:nvPr/>
        </p:nvSpPr>
        <p:spPr>
          <a:xfrm>
            <a:off x="647917" y="2772918"/>
            <a:ext cx="627931" cy="155121"/>
          </a:xfrm>
          <a:prstGeom prst="roundRect">
            <a:avLst>
              <a:gd name="adj" fmla="val 35368"/>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438912" y="2695030"/>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5" name="Rounded Rectangle 14"/>
          <p:cNvSpPr/>
          <p:nvPr/>
        </p:nvSpPr>
        <p:spPr>
          <a:xfrm>
            <a:off x="641712" y="3120390"/>
            <a:ext cx="2159290" cy="421930"/>
          </a:xfrm>
          <a:prstGeom prst="roundRect">
            <a:avLst>
              <a:gd name="adj" fmla="val 13003"/>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470720" y="3402417"/>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17" name="Rounded Rectangle 16"/>
          <p:cNvSpPr/>
          <p:nvPr/>
        </p:nvSpPr>
        <p:spPr>
          <a:xfrm>
            <a:off x="2782388" y="3120390"/>
            <a:ext cx="626690" cy="421930"/>
          </a:xfrm>
          <a:prstGeom prst="roundRect">
            <a:avLst>
              <a:gd name="adj" fmla="val 13003"/>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3269175" y="2949397"/>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19" name="Rounded Rectangle 18"/>
          <p:cNvSpPr/>
          <p:nvPr/>
        </p:nvSpPr>
        <p:spPr>
          <a:xfrm>
            <a:off x="5599393" y="3188643"/>
            <a:ext cx="918318" cy="291628"/>
          </a:xfrm>
          <a:prstGeom prst="roundRect">
            <a:avLst>
              <a:gd name="adj" fmla="val 18812"/>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6377809" y="3017650"/>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5</a:t>
            </a:r>
          </a:p>
        </p:txBody>
      </p:sp>
      <p:sp>
        <p:nvSpPr>
          <p:cNvPr id="21" name="Oval 20"/>
          <p:cNvSpPr/>
          <p:nvPr/>
        </p:nvSpPr>
        <p:spPr>
          <a:xfrm>
            <a:off x="548640" y="4114800"/>
            <a:ext cx="274320" cy="274320"/>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1</a:t>
            </a:r>
          </a:p>
        </p:txBody>
      </p:sp>
      <p:sp>
        <p:nvSpPr>
          <p:cNvPr id="22" name="TextBox 21"/>
          <p:cNvSpPr txBox="1"/>
          <p:nvPr/>
        </p:nvSpPr>
        <p:spPr>
          <a:xfrm>
            <a:off x="969263" y="4105656"/>
            <a:ext cx="2962656" cy="193675"/>
          </a:xfrm>
          <a:prstGeom prst="rect">
            <a:avLst/>
          </a:prstGeom>
          <a:noFill/>
        </p:spPr>
        <p:txBody>
          <a:bodyPr wrap="square" lIns="0" rIns="0" tIns="0" bIns="0" anchor="t">
            <a:spAutoFit/>
          </a:bodyPr>
          <a:lstStyle/>
          <a:p>
            <a:pPr algn="l"/>
            <a:r>
              <a:rPr sz="1250" b="1" i="0">
                <a:solidFill>
                  <a:srgbClr val="E8EAED"/>
                </a:solidFill>
                <a:latin typeface="Noto Sans"/>
              </a:rPr>
              <a:t>"1 submissions"</a:t>
            </a:r>
          </a:p>
        </p:txBody>
      </p:sp>
      <p:sp>
        <p:nvSpPr>
          <p:cNvPr id="23" name="TextBox 22"/>
          <p:cNvSpPr txBox="1"/>
          <p:nvPr/>
        </p:nvSpPr>
        <p:spPr>
          <a:xfrm>
            <a:off x="969263" y="4326762"/>
            <a:ext cx="2962656" cy="170687"/>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Your forms list counts each one.</a:t>
            </a:r>
          </a:p>
        </p:txBody>
      </p:sp>
      <p:sp>
        <p:nvSpPr>
          <p:cNvPr id="24" name="Oval 23"/>
          <p:cNvSpPr/>
          <p:nvPr/>
        </p:nvSpPr>
        <p:spPr>
          <a:xfrm>
            <a:off x="548640" y="4625467"/>
            <a:ext cx="274320" cy="274320"/>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2</a:t>
            </a:r>
          </a:p>
        </p:txBody>
      </p:sp>
      <p:sp>
        <p:nvSpPr>
          <p:cNvPr id="25" name="TextBox 24"/>
          <p:cNvSpPr txBox="1"/>
          <p:nvPr/>
        </p:nvSpPr>
        <p:spPr>
          <a:xfrm>
            <a:off x="969263" y="4616323"/>
            <a:ext cx="2962656" cy="193675"/>
          </a:xfrm>
          <a:prstGeom prst="rect">
            <a:avLst/>
          </a:prstGeom>
          <a:noFill/>
        </p:spPr>
        <p:txBody>
          <a:bodyPr wrap="square" lIns="0" rIns="0" tIns="0" bIns="0" anchor="t">
            <a:spAutoFit/>
          </a:bodyPr>
          <a:lstStyle/>
          <a:p>
            <a:pPr algn="l"/>
            <a:r>
              <a:rPr sz="1250" b="1" i="0">
                <a:solidFill>
                  <a:srgbClr val="E8EAED"/>
                </a:solidFill>
                <a:latin typeface="Noto Sans"/>
              </a:rPr>
              <a:t>Download CSV</a:t>
            </a:r>
          </a:p>
        </p:txBody>
      </p:sp>
      <p:sp>
        <p:nvSpPr>
          <p:cNvPr id="26" name="TextBox 25"/>
          <p:cNvSpPr txBox="1"/>
          <p:nvPr/>
        </p:nvSpPr>
        <p:spPr>
          <a:xfrm>
            <a:off x="969263" y="4837429"/>
            <a:ext cx="2962656" cy="170687"/>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Meant for a spreadsheet download.</a:t>
            </a:r>
          </a:p>
        </p:txBody>
      </p:sp>
      <p:sp>
        <p:nvSpPr>
          <p:cNvPr id="27" name="Oval 26"/>
          <p:cNvSpPr/>
          <p:nvPr/>
        </p:nvSpPr>
        <p:spPr>
          <a:xfrm>
            <a:off x="548640" y="5136134"/>
            <a:ext cx="274320" cy="274320"/>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3</a:t>
            </a:r>
          </a:p>
        </p:txBody>
      </p:sp>
      <p:sp>
        <p:nvSpPr>
          <p:cNvPr id="28" name="TextBox 27"/>
          <p:cNvSpPr txBox="1"/>
          <p:nvPr/>
        </p:nvSpPr>
        <p:spPr>
          <a:xfrm>
            <a:off x="969263" y="5126990"/>
            <a:ext cx="2962656" cy="193675"/>
          </a:xfrm>
          <a:prstGeom prst="rect">
            <a:avLst/>
          </a:prstGeom>
          <a:noFill/>
        </p:spPr>
        <p:txBody>
          <a:bodyPr wrap="square" lIns="0" rIns="0" tIns="0" bIns="0" anchor="t">
            <a:spAutoFit/>
          </a:bodyPr>
          <a:lstStyle/>
          <a:p>
            <a:pPr algn="l"/>
            <a:r>
              <a:rPr sz="1250" b="1" i="0">
                <a:solidFill>
                  <a:srgbClr val="E8EAED"/>
                </a:solidFill>
                <a:latin typeface="Noto Sans"/>
              </a:rPr>
              <a:t>Submitted at</a:t>
            </a:r>
          </a:p>
        </p:txBody>
      </p:sp>
      <p:sp>
        <p:nvSpPr>
          <p:cNvPr id="29" name="TextBox 28"/>
          <p:cNvSpPr txBox="1"/>
          <p:nvPr/>
        </p:nvSpPr>
        <p:spPr>
          <a:xfrm>
            <a:off x="969263" y="5348096"/>
            <a:ext cx="2962656" cy="341375"/>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6:59:17 AM, seconds after we clicked send.</a:t>
            </a:r>
          </a:p>
        </p:txBody>
      </p:sp>
      <p:sp>
        <p:nvSpPr>
          <p:cNvPr id="30" name="Oval 29"/>
          <p:cNvSpPr/>
          <p:nvPr/>
        </p:nvSpPr>
        <p:spPr>
          <a:xfrm>
            <a:off x="4114800" y="4114800"/>
            <a:ext cx="274320" cy="274320"/>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4</a:t>
            </a:r>
          </a:p>
        </p:txBody>
      </p:sp>
      <p:sp>
        <p:nvSpPr>
          <p:cNvPr id="31" name="TextBox 30"/>
          <p:cNvSpPr txBox="1"/>
          <p:nvPr/>
        </p:nvSpPr>
        <p:spPr>
          <a:xfrm>
            <a:off x="4535424" y="4105656"/>
            <a:ext cx="2962656" cy="193675"/>
          </a:xfrm>
          <a:prstGeom prst="rect">
            <a:avLst/>
          </a:prstGeom>
          <a:noFill/>
        </p:spPr>
        <p:txBody>
          <a:bodyPr wrap="square" lIns="0" rIns="0" tIns="0" bIns="0" anchor="t">
            <a:spAutoFit/>
          </a:bodyPr>
          <a:lstStyle/>
          <a:p>
            <a:pPr algn="l"/>
            <a:r>
              <a:rPr sz="1250" b="1" i="0">
                <a:solidFill>
                  <a:srgbClr val="E8EAED"/>
                </a:solidFill>
                <a:latin typeface="Noto Sans"/>
              </a:rPr>
              <a:t>Mail: sent</a:t>
            </a:r>
          </a:p>
        </p:txBody>
      </p:sp>
      <p:sp>
        <p:nvSpPr>
          <p:cNvPr id="32" name="TextBox 31"/>
          <p:cNvSpPr txBox="1"/>
          <p:nvPr/>
        </p:nvSpPr>
        <p:spPr>
          <a:xfrm>
            <a:off x="4535424" y="4326762"/>
            <a:ext cx="2962656" cy="170687"/>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The email notification went out.</a:t>
            </a:r>
          </a:p>
        </p:txBody>
      </p:sp>
      <p:sp>
        <p:nvSpPr>
          <p:cNvPr id="33" name="Oval 32"/>
          <p:cNvSpPr/>
          <p:nvPr/>
        </p:nvSpPr>
        <p:spPr>
          <a:xfrm>
            <a:off x="4114800" y="4625467"/>
            <a:ext cx="274320" cy="274320"/>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5</a:t>
            </a:r>
          </a:p>
        </p:txBody>
      </p:sp>
      <p:sp>
        <p:nvSpPr>
          <p:cNvPr id="34" name="TextBox 33"/>
          <p:cNvSpPr txBox="1"/>
          <p:nvPr/>
        </p:nvSpPr>
        <p:spPr>
          <a:xfrm>
            <a:off x="4535424" y="4616323"/>
            <a:ext cx="2962656" cy="193675"/>
          </a:xfrm>
          <a:prstGeom prst="rect">
            <a:avLst/>
          </a:prstGeom>
          <a:noFill/>
        </p:spPr>
        <p:txBody>
          <a:bodyPr wrap="square" lIns="0" rIns="0" tIns="0" bIns="0" anchor="t">
            <a:spAutoFit/>
          </a:bodyPr>
          <a:lstStyle/>
          <a:p>
            <a:pPr algn="l"/>
            <a:r>
              <a:rPr sz="1250" b="1" i="0">
                <a:solidFill>
                  <a:srgbClr val="E8EAED"/>
                </a:solidFill>
                <a:latin typeface="Noto Sans"/>
              </a:rPr>
              <a:t>Resend and Raw</a:t>
            </a:r>
          </a:p>
        </p:txBody>
      </p:sp>
      <p:sp>
        <p:nvSpPr>
          <p:cNvPr id="35" name="TextBox 34"/>
          <p:cNvSpPr txBox="1"/>
          <p:nvPr/>
        </p:nvSpPr>
        <p:spPr>
          <a:xfrm>
            <a:off x="4535424" y="4837429"/>
            <a:ext cx="2962656" cy="341375"/>
          </a:xfrm>
          <a:prstGeom prst="rect">
            <a:avLst/>
          </a:prstGeom>
          <a:noFill/>
        </p:spPr>
        <p:txBody>
          <a:bodyPr wrap="square" lIns="0" rIns="0" tIns="0" bIns="0" anchor="t">
            <a:spAutoFit/>
          </a:bodyPr>
          <a:lstStyle/>
          <a:p>
            <a:pPr algn="l">
              <a:lnSpc>
                <a:spcPct val="108000"/>
              </a:lnSpc>
            </a:pPr>
            <a:r>
              <a:rPr sz="1050" b="0" i="0">
                <a:solidFill>
                  <a:srgbClr val="C3C8CF"/>
                </a:solidFill>
                <a:latin typeface="Noto Sans"/>
              </a:rPr>
              <a:t>Resend the email, or peek at the details. We didn't need Resend.</a:t>
            </a:r>
          </a:p>
        </p:txBody>
      </p:sp>
      <p:sp>
        <p:nvSpPr>
          <p:cNvPr id="36" name="Rounded Rectangle 35"/>
          <p:cNvSpPr/>
          <p:nvPr/>
        </p:nvSpPr>
        <p:spPr>
          <a:xfrm>
            <a:off x="7863840" y="1463040"/>
            <a:ext cx="3794760" cy="3931920"/>
          </a:xfrm>
          <a:prstGeom prst="roundRect">
            <a:avLst>
              <a:gd name="adj" fmla="val 3373"/>
            </a:avLst>
          </a:prstGeom>
          <a:solidFill>
            <a:srgbClr val="1C0E0F"/>
          </a:solidFill>
          <a:ln w="12700">
            <a:solidFill>
              <a:srgbClr val="F8717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7" name="Picture 36" descr="ic_triangle-alert_f87171.png"/>
          <p:cNvPicPr>
            <a:picLocks noChangeAspect="1"/>
          </p:cNvPicPr>
          <p:nvPr/>
        </p:nvPicPr>
        <p:blipFill>
          <a:blip r:embed="rId5"/>
          <a:stretch>
            <a:fillRect/>
          </a:stretch>
        </p:blipFill>
        <p:spPr>
          <a:xfrm>
            <a:off x="8028431" y="1618488"/>
            <a:ext cx="292608" cy="292608"/>
          </a:xfrm>
          <a:prstGeom prst="rect">
            <a:avLst/>
          </a:prstGeom>
        </p:spPr>
      </p:pic>
      <p:sp>
        <p:nvSpPr>
          <p:cNvPr id="38" name="TextBox 37"/>
          <p:cNvSpPr txBox="1"/>
          <p:nvPr/>
        </p:nvSpPr>
        <p:spPr>
          <a:xfrm>
            <a:off x="8430767" y="1618488"/>
            <a:ext cx="3063240" cy="274320"/>
          </a:xfrm>
          <a:prstGeom prst="rect">
            <a:avLst/>
          </a:prstGeom>
          <a:noFill/>
        </p:spPr>
        <p:txBody>
          <a:bodyPr wrap="square" lIns="0" rIns="0" tIns="0" bIns="0" anchor="t">
            <a:spAutoFit/>
          </a:bodyPr>
          <a:lstStyle/>
          <a:p>
            <a:pPr algn="l"/>
            <a:r>
              <a:rPr sz="1250" b="1" i="0">
                <a:solidFill>
                  <a:srgbClr val="F87171"/>
                </a:solidFill>
                <a:latin typeface="Noto Sans"/>
              </a:rPr>
              <a:t>What we saw in our test</a:t>
            </a:r>
          </a:p>
        </p:txBody>
      </p:sp>
      <p:sp>
        <p:nvSpPr>
          <p:cNvPr id="39" name="TextBox 38"/>
          <p:cNvSpPr txBox="1"/>
          <p:nvPr/>
        </p:nvSpPr>
        <p:spPr>
          <a:xfrm>
            <a:off x="8430767" y="1920240"/>
            <a:ext cx="3063240" cy="3383279"/>
          </a:xfrm>
          <a:prstGeom prst="rect">
            <a:avLst/>
          </a:prstGeom>
          <a:noFill/>
        </p:spPr>
        <p:txBody>
          <a:bodyPr wrap="square" lIns="0" rIns="0" tIns="0" bIns="0" anchor="t">
            <a:spAutoFit/>
          </a:bodyPr>
          <a:lstStyle/>
          <a:p>
            <a:pPr algn="l">
              <a:lnSpc>
                <a:spcPct val="108000"/>
              </a:lnSpc>
            </a:pPr>
            <a:r>
              <a:rPr sz="1250" b="0" i="0">
                <a:solidFill>
                  <a:srgbClr val="C3C8CF"/>
                </a:solidFill>
                <a:latin typeface="Noto Sans"/>
              </a:rPr>
              <a:t>The Name, Email and Message columns stayed blank, even though the submission was saved.
"Raw" showed only {}.
Download CSV opened the EdgeForm home page instead of a file.
For now, your email notification is the full record of each message. We've reported these to the EdgeForm team.</a:t>
            </a:r>
          </a:p>
        </p:txBody>
      </p:sp>
      <p:sp>
        <p:nvSpPr>
          <p:cNvPr id="40" name="Rectangle 39"/>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42" name="TextBox 41"/>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17</a:t>
            </a:r>
          </a:p>
        </p:txBody>
      </p:sp>
      <p:sp>
        <p:nvSpPr>
          <p:cNvPr id="43" name="Rounded Rectangle 42"/>
          <p:cNvSpPr/>
          <p:nvPr/>
        </p:nvSpPr>
        <p:spPr>
          <a:xfrm>
            <a:off x="384048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384048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Sign up</a:t>
            </a:r>
          </a:p>
        </p:txBody>
      </p:sp>
      <p:sp>
        <p:nvSpPr>
          <p:cNvPr id="45" name="Rounded Rectangle 44"/>
          <p:cNvSpPr/>
          <p:nvPr/>
        </p:nvSpPr>
        <p:spPr>
          <a:xfrm>
            <a:off x="4626864"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TextBox 45"/>
          <p:cNvSpPr txBox="1"/>
          <p:nvPr/>
        </p:nvSpPr>
        <p:spPr>
          <a:xfrm>
            <a:off x="4626864"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Create</a:t>
            </a:r>
          </a:p>
        </p:txBody>
      </p:sp>
      <p:sp>
        <p:nvSpPr>
          <p:cNvPr id="47" name="Rounded Rectangle 46"/>
          <p:cNvSpPr/>
          <p:nvPr/>
        </p:nvSpPr>
        <p:spPr>
          <a:xfrm>
            <a:off x="5413248"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8" name="TextBox 47"/>
          <p:cNvSpPr txBox="1"/>
          <p:nvPr/>
        </p:nvSpPr>
        <p:spPr>
          <a:xfrm>
            <a:off x="5413248"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Style</a:t>
            </a:r>
          </a:p>
        </p:txBody>
      </p:sp>
      <p:sp>
        <p:nvSpPr>
          <p:cNvPr id="49" name="Rounded Rectangle 48"/>
          <p:cNvSpPr/>
          <p:nvPr/>
        </p:nvSpPr>
        <p:spPr>
          <a:xfrm>
            <a:off x="6199632"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0" name="TextBox 49"/>
          <p:cNvSpPr txBox="1"/>
          <p:nvPr/>
        </p:nvSpPr>
        <p:spPr>
          <a:xfrm>
            <a:off x="6199632"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Settings</a:t>
            </a:r>
          </a:p>
        </p:txBody>
      </p:sp>
      <p:sp>
        <p:nvSpPr>
          <p:cNvPr id="51" name="Rounded Rectangle 50"/>
          <p:cNvSpPr/>
          <p:nvPr/>
        </p:nvSpPr>
        <p:spPr>
          <a:xfrm>
            <a:off x="6986016"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TextBox 51"/>
          <p:cNvSpPr txBox="1"/>
          <p:nvPr/>
        </p:nvSpPr>
        <p:spPr>
          <a:xfrm>
            <a:off x="6986016"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Embed code</a:t>
            </a:r>
          </a:p>
        </p:txBody>
      </p:sp>
      <p:sp>
        <p:nvSpPr>
          <p:cNvPr id="53" name="Rounded Rectangle 52"/>
          <p:cNvSpPr/>
          <p:nvPr/>
        </p:nvSpPr>
        <p:spPr>
          <a:xfrm>
            <a:off x="777240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TextBox 53"/>
          <p:cNvSpPr txBox="1"/>
          <p:nvPr/>
        </p:nvSpPr>
        <p:spPr>
          <a:xfrm>
            <a:off x="777240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HTML Studio</a:t>
            </a:r>
          </a:p>
        </p:txBody>
      </p:sp>
      <p:sp>
        <p:nvSpPr>
          <p:cNvPr id="55" name="Rounded Rectangle 54"/>
          <p:cNvSpPr/>
          <p:nvPr/>
        </p:nvSpPr>
        <p:spPr>
          <a:xfrm>
            <a:off x="8558784"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6" name="TextBox 55"/>
          <p:cNvSpPr txBox="1"/>
          <p:nvPr/>
        </p:nvSpPr>
        <p:spPr>
          <a:xfrm>
            <a:off x="8558784"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Go live</a:t>
            </a:r>
          </a:p>
        </p:txBody>
      </p:sp>
      <p:sp>
        <p:nvSpPr>
          <p:cNvPr id="57" name="Rounded Rectangle 56"/>
          <p:cNvSpPr/>
          <p:nvPr/>
        </p:nvSpPr>
        <p:spPr>
          <a:xfrm>
            <a:off x="9345168"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8" name="TextBox 57"/>
          <p:cNvSpPr txBox="1"/>
          <p:nvPr/>
        </p:nvSpPr>
        <p:spPr>
          <a:xfrm>
            <a:off x="9345168"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Submit</a:t>
            </a:r>
          </a:p>
        </p:txBody>
      </p:sp>
      <p:sp>
        <p:nvSpPr>
          <p:cNvPr id="59" name="Rounded Rectangle 58"/>
          <p:cNvSpPr/>
          <p:nvPr/>
        </p:nvSpPr>
        <p:spPr>
          <a:xfrm>
            <a:off x="10131552" y="6464808"/>
            <a:ext cx="731520" cy="201168"/>
          </a:xfrm>
          <a:prstGeom prst="roundRect">
            <a:avLst>
              <a:gd name="adj" fmla="val 50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0" name="TextBox 59"/>
          <p:cNvSpPr txBox="1"/>
          <p:nvPr/>
        </p:nvSpPr>
        <p:spPr>
          <a:xfrm>
            <a:off x="10131552" y="6464808"/>
            <a:ext cx="731520" cy="201168"/>
          </a:xfrm>
          <a:prstGeom prst="rect">
            <a:avLst/>
          </a:prstGeom>
          <a:noFill/>
        </p:spPr>
        <p:txBody>
          <a:bodyPr wrap="square" lIns="0" rIns="0" tIns="0" bIns="0" anchor="ctr">
            <a:spAutoFit/>
          </a:bodyPr>
          <a:lstStyle/>
          <a:p>
            <a:pPr algn="ctr"/>
            <a:r>
              <a:rPr sz="700" b="1" i="0">
                <a:solidFill>
                  <a:srgbClr val="04221C"/>
                </a:solidFill>
                <a:latin typeface="Noto Sans"/>
              </a:rPr>
              <a:t>Inbox</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2793492"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2793492" cy="274320"/>
          </a:xfrm>
          <a:prstGeom prst="rect">
            <a:avLst/>
          </a:prstGeom>
          <a:noFill/>
        </p:spPr>
        <p:txBody>
          <a:bodyPr wrap="square" lIns="0" rIns="0" tIns="0" bIns="0" anchor="ctr">
            <a:spAutoFit/>
          </a:bodyPr>
          <a:lstStyle/>
          <a:p>
            <a:pPr algn="ctr"/>
            <a:r>
              <a:rPr sz="1050" b="0" i="0">
                <a:solidFill>
                  <a:srgbClr val="5EEAD4"/>
                </a:solidFill>
                <a:latin typeface="IBM Plex Mono"/>
              </a:rPr>
              <a:t>Step 9 · The email notification</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Each submission lands in your inbox</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487734" y="1399032"/>
            <a:ext cx="7345571" cy="3941063"/>
          </a:xfrm>
          <a:prstGeom prst="roundRect">
            <a:avLst>
              <a:gd name="adj" fmla="val 2784"/>
            </a:avLst>
          </a:prstGeom>
          <a:solidFill>
            <a:srgbClr val="181B21"/>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g01_email_rendering_20_15_1060_560.png"/>
          <p:cNvPicPr>
            <a:picLocks noChangeAspect="1"/>
          </p:cNvPicPr>
          <p:nvPr/>
        </p:nvPicPr>
        <p:blipFill>
          <a:blip r:embed="rId3"/>
          <a:stretch>
            <a:fillRect/>
          </a:stretch>
        </p:blipFill>
        <p:spPr>
          <a:xfrm>
            <a:off x="551742" y="1463040"/>
            <a:ext cx="7217555" cy="3813048"/>
          </a:xfrm>
          <a:prstGeom prst="rect">
            <a:avLst/>
          </a:prstGeom>
        </p:spPr>
      </p:pic>
      <p:sp>
        <p:nvSpPr>
          <p:cNvPr id="9" name="Rounded Rectangle 8"/>
          <p:cNvSpPr/>
          <p:nvPr/>
        </p:nvSpPr>
        <p:spPr>
          <a:xfrm>
            <a:off x="742394" y="2014570"/>
            <a:ext cx="5093142" cy="272360"/>
          </a:xfrm>
          <a:prstGeom prst="roundRect">
            <a:avLst>
              <a:gd name="adj" fmla="val 20143"/>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442014" y="1995302"/>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11" name="Rounded Rectangle 10"/>
          <p:cNvSpPr/>
          <p:nvPr/>
        </p:nvSpPr>
        <p:spPr>
          <a:xfrm>
            <a:off x="742394" y="2273312"/>
            <a:ext cx="3254708" cy="326832"/>
          </a:xfrm>
          <a:prstGeom prst="roundRect">
            <a:avLst>
              <a:gd name="adj" fmla="val 16786"/>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442014" y="2281281"/>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3" name="Rounded Rectangle 12"/>
          <p:cNvSpPr/>
          <p:nvPr/>
        </p:nvSpPr>
        <p:spPr>
          <a:xfrm>
            <a:off x="6237269" y="2273312"/>
            <a:ext cx="1348184" cy="204270"/>
          </a:xfrm>
          <a:prstGeom prst="roundRect">
            <a:avLst>
              <a:gd name="adj" fmla="val 26858"/>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7445550" y="2102319"/>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15" name="Rounded Rectangle 14"/>
          <p:cNvSpPr/>
          <p:nvPr/>
        </p:nvSpPr>
        <p:spPr>
          <a:xfrm>
            <a:off x="1954399" y="3355945"/>
            <a:ext cx="4412241" cy="1566073"/>
          </a:xfrm>
          <a:prstGeom prst="roundRect">
            <a:avLst>
              <a:gd name="adj" fmla="val 3503"/>
            </a:avLst>
          </a:prstGeom>
          <a:noFill/>
          <a:ln w="34925">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1588639" y="3983534"/>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17" name="TextBox 16"/>
          <p:cNvSpPr txBox="1"/>
          <p:nvPr/>
        </p:nvSpPr>
        <p:spPr>
          <a:xfrm>
            <a:off x="548640" y="5486400"/>
            <a:ext cx="7223760" cy="640080"/>
          </a:xfrm>
          <a:prstGeom prst="rect">
            <a:avLst/>
          </a:prstGeom>
          <a:noFill/>
        </p:spPr>
        <p:txBody>
          <a:bodyPr wrap="square" lIns="0" rIns="0" tIns="0" bIns="0" anchor="t">
            <a:spAutoFit/>
          </a:bodyPr>
          <a:lstStyle/>
          <a:p>
            <a:pPr algn="l">
              <a:lnSpc>
                <a:spcPct val="108000"/>
              </a:lnSpc>
            </a:pPr>
            <a:r>
              <a:rPr sz="1100" b="1" i="0">
                <a:solidFill>
                  <a:srgbClr val="5EEAD4"/>
                </a:solidFill>
                <a:latin typeface="Noto Sans"/>
              </a:rPr>
              <a:t>This is a rendering of the real email, </a:t>
            </a:r>
            <a:r>
              <a:rPr sz="1100" b="0" i="0">
                <a:solidFill>
                  <a:srgbClr val="C3C8CF"/>
                </a:solidFill>
                <a:latin typeface="Noto Sans"/>
              </a:rPr>
              <a:t>made from the message we fetched from our Gmail inbox. It is not a screenshot of Gmail itself.</a:t>
            </a:r>
          </a:p>
        </p:txBody>
      </p:sp>
      <p:sp>
        <p:nvSpPr>
          <p:cNvPr id="18" name="Oval 17"/>
          <p:cNvSpPr/>
          <p:nvPr/>
        </p:nvSpPr>
        <p:spPr>
          <a:xfrm>
            <a:off x="8138160" y="1481328"/>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1</a:t>
            </a:r>
          </a:p>
        </p:txBody>
      </p:sp>
      <p:sp>
        <p:nvSpPr>
          <p:cNvPr id="19" name="TextBox 18"/>
          <p:cNvSpPr txBox="1"/>
          <p:nvPr/>
        </p:nvSpPr>
        <p:spPr>
          <a:xfrm>
            <a:off x="8577072" y="1472184"/>
            <a:ext cx="3081528" cy="201422"/>
          </a:xfrm>
          <a:prstGeom prst="rect">
            <a:avLst/>
          </a:prstGeom>
          <a:noFill/>
        </p:spPr>
        <p:txBody>
          <a:bodyPr wrap="square" lIns="0" rIns="0" tIns="0" bIns="0" anchor="t">
            <a:spAutoFit/>
          </a:bodyPr>
          <a:lstStyle/>
          <a:p>
            <a:pPr algn="l"/>
            <a:r>
              <a:rPr sz="1300" b="1" i="0">
                <a:solidFill>
                  <a:srgbClr val="E8EAED"/>
                </a:solidFill>
                <a:latin typeface="Noto Sans"/>
              </a:rPr>
              <a:t>Subject</a:t>
            </a:r>
          </a:p>
        </p:txBody>
      </p:sp>
      <p:sp>
        <p:nvSpPr>
          <p:cNvPr id="20" name="TextBox 19"/>
          <p:cNvSpPr txBox="1"/>
          <p:nvPr/>
        </p:nvSpPr>
        <p:spPr>
          <a:xfrm>
            <a:off x="8577072" y="1701038"/>
            <a:ext cx="3081528" cy="357632"/>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"New Maple Street Bakery (Demo) - Cake Orders submission"</a:t>
            </a:r>
          </a:p>
        </p:txBody>
      </p:sp>
      <p:sp>
        <p:nvSpPr>
          <p:cNvPr id="21" name="Oval 20"/>
          <p:cNvSpPr/>
          <p:nvPr/>
        </p:nvSpPr>
        <p:spPr>
          <a:xfrm>
            <a:off x="8138160" y="2223262"/>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2</a:t>
            </a:r>
          </a:p>
        </p:txBody>
      </p:sp>
      <p:sp>
        <p:nvSpPr>
          <p:cNvPr id="22" name="TextBox 21"/>
          <p:cNvSpPr txBox="1"/>
          <p:nvPr/>
        </p:nvSpPr>
        <p:spPr>
          <a:xfrm>
            <a:off x="8577072" y="2214118"/>
            <a:ext cx="3081528" cy="201422"/>
          </a:xfrm>
          <a:prstGeom prst="rect">
            <a:avLst/>
          </a:prstGeom>
          <a:noFill/>
        </p:spPr>
        <p:txBody>
          <a:bodyPr wrap="square" lIns="0" rIns="0" tIns="0" bIns="0" anchor="t">
            <a:spAutoFit/>
          </a:bodyPr>
          <a:lstStyle/>
          <a:p>
            <a:pPr algn="l"/>
            <a:r>
              <a:rPr sz="1300" b="1" i="0">
                <a:solidFill>
                  <a:srgbClr val="E8EAED"/>
                </a:solidFill>
                <a:latin typeface="Noto Sans"/>
              </a:rPr>
              <a:t>From and reply-to</a:t>
            </a:r>
          </a:p>
        </p:txBody>
      </p:sp>
      <p:sp>
        <p:nvSpPr>
          <p:cNvPr id="23" name="TextBox 22"/>
          <p:cNvSpPr txBox="1"/>
          <p:nvPr/>
        </p:nvSpPr>
        <p:spPr>
          <a:xfrm>
            <a:off x="8577072" y="2442972"/>
            <a:ext cx="3081528" cy="357632"/>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From EdgeForms. Reply goes straight to the customer.</a:t>
            </a:r>
          </a:p>
        </p:txBody>
      </p:sp>
      <p:sp>
        <p:nvSpPr>
          <p:cNvPr id="24" name="Oval 23"/>
          <p:cNvSpPr/>
          <p:nvPr/>
        </p:nvSpPr>
        <p:spPr>
          <a:xfrm>
            <a:off x="8138160" y="2965196"/>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3</a:t>
            </a:r>
          </a:p>
        </p:txBody>
      </p:sp>
      <p:sp>
        <p:nvSpPr>
          <p:cNvPr id="25" name="TextBox 24"/>
          <p:cNvSpPr txBox="1"/>
          <p:nvPr/>
        </p:nvSpPr>
        <p:spPr>
          <a:xfrm>
            <a:off x="8577072" y="2956052"/>
            <a:ext cx="3081528" cy="201422"/>
          </a:xfrm>
          <a:prstGeom prst="rect">
            <a:avLst/>
          </a:prstGeom>
          <a:noFill/>
        </p:spPr>
        <p:txBody>
          <a:bodyPr wrap="square" lIns="0" rIns="0" tIns="0" bIns="0" anchor="t">
            <a:spAutoFit/>
          </a:bodyPr>
          <a:lstStyle/>
          <a:p>
            <a:pPr algn="l"/>
            <a:r>
              <a:rPr sz="1300" b="1" i="0">
                <a:solidFill>
                  <a:srgbClr val="E8EAED"/>
                </a:solidFill>
                <a:latin typeface="Noto Sans"/>
              </a:rPr>
              <a:t>Arrived at 6:59 AM PT</a:t>
            </a:r>
          </a:p>
        </p:txBody>
      </p:sp>
      <p:sp>
        <p:nvSpPr>
          <p:cNvPr id="26" name="TextBox 25"/>
          <p:cNvSpPr txBox="1"/>
          <p:nvPr/>
        </p:nvSpPr>
        <p:spPr>
          <a:xfrm>
            <a:off x="8577072" y="3184905"/>
            <a:ext cx="3081528"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About 8 seconds after we clicked send.</a:t>
            </a:r>
          </a:p>
        </p:txBody>
      </p:sp>
      <p:sp>
        <p:nvSpPr>
          <p:cNvPr id="27" name="Oval 26"/>
          <p:cNvSpPr/>
          <p:nvPr/>
        </p:nvSpPr>
        <p:spPr>
          <a:xfrm>
            <a:off x="8138160" y="3528313"/>
            <a:ext cx="292608" cy="292608"/>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04221C"/>
                </a:solidFill>
                <a:latin typeface="Noto Sans"/>
              </a:rPr>
              <a:t>4</a:t>
            </a:r>
          </a:p>
        </p:txBody>
      </p:sp>
      <p:sp>
        <p:nvSpPr>
          <p:cNvPr id="28" name="TextBox 27"/>
          <p:cNvSpPr txBox="1"/>
          <p:nvPr/>
        </p:nvSpPr>
        <p:spPr>
          <a:xfrm>
            <a:off x="8577072" y="3519170"/>
            <a:ext cx="3081528" cy="201422"/>
          </a:xfrm>
          <a:prstGeom prst="rect">
            <a:avLst/>
          </a:prstGeom>
          <a:noFill/>
        </p:spPr>
        <p:txBody>
          <a:bodyPr wrap="square" lIns="0" rIns="0" tIns="0" bIns="0" anchor="t">
            <a:spAutoFit/>
          </a:bodyPr>
          <a:lstStyle/>
          <a:p>
            <a:pPr algn="l"/>
            <a:r>
              <a:rPr sz="1300" b="1" i="0">
                <a:solidFill>
                  <a:srgbClr val="E8EAED"/>
                </a:solidFill>
                <a:latin typeface="Noto Sans"/>
              </a:rPr>
              <a:t>The answers</a:t>
            </a:r>
          </a:p>
        </p:txBody>
      </p:sp>
      <p:sp>
        <p:nvSpPr>
          <p:cNvPr id="29" name="TextBox 28"/>
          <p:cNvSpPr txBox="1"/>
          <p:nvPr/>
        </p:nvSpPr>
        <p:spPr>
          <a:xfrm>
            <a:off x="8577072" y="3748023"/>
            <a:ext cx="3081528" cy="178816"/>
          </a:xfrm>
          <a:prstGeom prst="rect">
            <a:avLst/>
          </a:prstGeom>
          <a:noFill/>
        </p:spPr>
        <p:txBody>
          <a:bodyPr wrap="square" lIns="0" rIns="0" tIns="0" bIns="0" anchor="t">
            <a:spAutoFit/>
          </a:bodyPr>
          <a:lstStyle/>
          <a:p>
            <a:pPr algn="l">
              <a:lnSpc>
                <a:spcPct val="108000"/>
              </a:lnSpc>
            </a:pPr>
            <a:r>
              <a:rPr sz="1100" b="0" i="0">
                <a:solidFill>
                  <a:srgbClr val="C3C8CF"/>
                </a:solidFill>
                <a:latin typeface="Noto Sans"/>
              </a:rPr>
              <a:t>Name, email and message, all there.</a:t>
            </a:r>
          </a:p>
        </p:txBody>
      </p:sp>
      <p:sp>
        <p:nvSpPr>
          <p:cNvPr id="30" name="Rectangle 29"/>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32" name="TextBox 31"/>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18</a:t>
            </a:r>
          </a:p>
        </p:txBody>
      </p:sp>
      <p:sp>
        <p:nvSpPr>
          <p:cNvPr id="33" name="Rounded Rectangle 32"/>
          <p:cNvSpPr/>
          <p:nvPr/>
        </p:nvSpPr>
        <p:spPr>
          <a:xfrm>
            <a:off x="384048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TextBox 33"/>
          <p:cNvSpPr txBox="1"/>
          <p:nvPr/>
        </p:nvSpPr>
        <p:spPr>
          <a:xfrm>
            <a:off x="384048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Sign up</a:t>
            </a:r>
          </a:p>
        </p:txBody>
      </p:sp>
      <p:sp>
        <p:nvSpPr>
          <p:cNvPr id="35" name="Rounded Rectangle 34"/>
          <p:cNvSpPr/>
          <p:nvPr/>
        </p:nvSpPr>
        <p:spPr>
          <a:xfrm>
            <a:off x="4626864"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TextBox 35"/>
          <p:cNvSpPr txBox="1"/>
          <p:nvPr/>
        </p:nvSpPr>
        <p:spPr>
          <a:xfrm>
            <a:off x="4626864"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Create</a:t>
            </a:r>
          </a:p>
        </p:txBody>
      </p:sp>
      <p:sp>
        <p:nvSpPr>
          <p:cNvPr id="37" name="Rounded Rectangle 36"/>
          <p:cNvSpPr/>
          <p:nvPr/>
        </p:nvSpPr>
        <p:spPr>
          <a:xfrm>
            <a:off x="5413248"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5413248"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Style</a:t>
            </a:r>
          </a:p>
        </p:txBody>
      </p:sp>
      <p:sp>
        <p:nvSpPr>
          <p:cNvPr id="39" name="Rounded Rectangle 38"/>
          <p:cNvSpPr/>
          <p:nvPr/>
        </p:nvSpPr>
        <p:spPr>
          <a:xfrm>
            <a:off x="6199632"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6199632"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Settings</a:t>
            </a:r>
          </a:p>
        </p:txBody>
      </p:sp>
      <p:sp>
        <p:nvSpPr>
          <p:cNvPr id="41" name="Rounded Rectangle 40"/>
          <p:cNvSpPr/>
          <p:nvPr/>
        </p:nvSpPr>
        <p:spPr>
          <a:xfrm>
            <a:off x="6986016"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6986016"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Embed code</a:t>
            </a:r>
          </a:p>
        </p:txBody>
      </p:sp>
      <p:sp>
        <p:nvSpPr>
          <p:cNvPr id="43" name="Rounded Rectangle 42"/>
          <p:cNvSpPr/>
          <p:nvPr/>
        </p:nvSpPr>
        <p:spPr>
          <a:xfrm>
            <a:off x="7772400"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7772400"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HTML Studio</a:t>
            </a:r>
          </a:p>
        </p:txBody>
      </p:sp>
      <p:sp>
        <p:nvSpPr>
          <p:cNvPr id="45" name="Rounded Rectangle 44"/>
          <p:cNvSpPr/>
          <p:nvPr/>
        </p:nvSpPr>
        <p:spPr>
          <a:xfrm>
            <a:off x="8558784"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TextBox 45"/>
          <p:cNvSpPr txBox="1"/>
          <p:nvPr/>
        </p:nvSpPr>
        <p:spPr>
          <a:xfrm>
            <a:off x="8558784"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Go live</a:t>
            </a:r>
          </a:p>
        </p:txBody>
      </p:sp>
      <p:sp>
        <p:nvSpPr>
          <p:cNvPr id="47" name="Rounded Rectangle 46"/>
          <p:cNvSpPr/>
          <p:nvPr/>
        </p:nvSpPr>
        <p:spPr>
          <a:xfrm>
            <a:off x="9345168" y="6464808"/>
            <a:ext cx="731520" cy="201168"/>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8" name="TextBox 47"/>
          <p:cNvSpPr txBox="1"/>
          <p:nvPr/>
        </p:nvSpPr>
        <p:spPr>
          <a:xfrm>
            <a:off x="9345168" y="6464808"/>
            <a:ext cx="731520" cy="201168"/>
          </a:xfrm>
          <a:prstGeom prst="rect">
            <a:avLst/>
          </a:prstGeom>
          <a:noFill/>
        </p:spPr>
        <p:txBody>
          <a:bodyPr wrap="square" lIns="0" rIns="0" tIns="0" bIns="0" anchor="ctr">
            <a:spAutoFit/>
          </a:bodyPr>
          <a:lstStyle/>
          <a:p>
            <a:pPr algn="ctr"/>
            <a:r>
              <a:rPr sz="700" b="0" i="0">
                <a:solidFill>
                  <a:srgbClr val="5EEAD4"/>
                </a:solidFill>
                <a:latin typeface="Noto Sans"/>
              </a:rPr>
              <a:t>Submit</a:t>
            </a:r>
          </a:p>
        </p:txBody>
      </p:sp>
      <p:sp>
        <p:nvSpPr>
          <p:cNvPr id="49" name="Rounded Rectangle 48"/>
          <p:cNvSpPr/>
          <p:nvPr/>
        </p:nvSpPr>
        <p:spPr>
          <a:xfrm>
            <a:off x="10131552" y="6464808"/>
            <a:ext cx="731520" cy="201168"/>
          </a:xfrm>
          <a:prstGeom prst="roundRect">
            <a:avLst>
              <a:gd name="adj" fmla="val 50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0" name="TextBox 49"/>
          <p:cNvSpPr txBox="1"/>
          <p:nvPr/>
        </p:nvSpPr>
        <p:spPr>
          <a:xfrm>
            <a:off x="10131552" y="6464808"/>
            <a:ext cx="731520" cy="201168"/>
          </a:xfrm>
          <a:prstGeom prst="rect">
            <a:avLst/>
          </a:prstGeom>
          <a:noFill/>
        </p:spPr>
        <p:txBody>
          <a:bodyPr wrap="square" lIns="0" rIns="0" tIns="0" bIns="0" anchor="ctr">
            <a:spAutoFit/>
          </a:bodyPr>
          <a:lstStyle/>
          <a:p>
            <a:pPr algn="ctr"/>
            <a:r>
              <a:rPr sz="700" b="1" i="0">
                <a:solidFill>
                  <a:srgbClr val="04221C"/>
                </a:solidFill>
                <a:latin typeface="Noto Sans"/>
              </a:rPr>
              <a:t>Inbox</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694944"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694944" cy="274320"/>
          </a:xfrm>
          <a:prstGeom prst="rect">
            <a:avLst/>
          </a:prstGeom>
          <a:noFill/>
        </p:spPr>
        <p:txBody>
          <a:bodyPr wrap="square" lIns="0" rIns="0" tIns="0" bIns="0" anchor="ctr">
            <a:spAutoFit/>
          </a:bodyPr>
          <a:lstStyle/>
          <a:p>
            <a:pPr algn="ctr"/>
            <a:r>
              <a:rPr sz="1050" b="0" i="0">
                <a:solidFill>
                  <a:srgbClr val="5EEAD4"/>
                </a:solidFill>
                <a:latin typeface="IBM Plex Mono"/>
              </a:rPr>
              <a:t>Tips</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Small things that make a big difference</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548640" y="1572768"/>
            <a:ext cx="3566160" cy="2057400"/>
          </a:xfrm>
          <a:prstGeom prst="roundRect">
            <a:avLst>
              <a:gd name="adj" fmla="val 6222"/>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13232" y="1572768"/>
            <a:ext cx="822960" cy="45720"/>
          </a:xfrm>
          <a:prstGeom prst="rect">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ic_mail-check_5eead4.png"/>
          <p:cNvPicPr>
            <a:picLocks noChangeAspect="1"/>
          </p:cNvPicPr>
          <p:nvPr/>
        </p:nvPicPr>
        <p:blipFill>
          <a:blip r:embed="rId3"/>
          <a:stretch>
            <a:fillRect/>
          </a:stretch>
        </p:blipFill>
        <p:spPr>
          <a:xfrm>
            <a:off x="777240" y="1865376"/>
            <a:ext cx="402336" cy="402336"/>
          </a:xfrm>
          <a:prstGeom prst="rect">
            <a:avLst/>
          </a:prstGeom>
        </p:spPr>
      </p:pic>
      <p:sp>
        <p:nvSpPr>
          <p:cNvPr id="10" name="TextBox 9"/>
          <p:cNvSpPr txBox="1"/>
          <p:nvPr/>
        </p:nvSpPr>
        <p:spPr>
          <a:xfrm>
            <a:off x="777240" y="2414016"/>
            <a:ext cx="3154680" cy="320040"/>
          </a:xfrm>
          <a:prstGeom prst="rect">
            <a:avLst/>
          </a:prstGeom>
          <a:noFill/>
        </p:spPr>
        <p:txBody>
          <a:bodyPr wrap="square" lIns="0" rIns="0" tIns="0" bIns="0" anchor="t">
            <a:spAutoFit/>
          </a:bodyPr>
          <a:lstStyle/>
          <a:p>
            <a:pPr algn="l"/>
            <a:r>
              <a:rPr sz="1450" b="1" i="0">
                <a:solidFill>
                  <a:srgbClr val="E8EAED"/>
                </a:solidFill>
                <a:latin typeface="Noto Sans"/>
              </a:rPr>
              <a:t>Use an inbox you check daily</a:t>
            </a:r>
          </a:p>
        </p:txBody>
      </p:sp>
      <p:sp>
        <p:nvSpPr>
          <p:cNvPr id="11" name="TextBox 10"/>
          <p:cNvSpPr txBox="1"/>
          <p:nvPr/>
        </p:nvSpPr>
        <p:spPr>
          <a:xfrm>
            <a:off x="777240" y="2779776"/>
            <a:ext cx="3154680" cy="777240"/>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Submissions arrive by email. Add a filter or label so they stand out.</a:t>
            </a:r>
          </a:p>
        </p:txBody>
      </p:sp>
      <p:sp>
        <p:nvSpPr>
          <p:cNvPr id="12" name="Rounded Rectangle 11"/>
          <p:cNvSpPr/>
          <p:nvPr/>
        </p:nvSpPr>
        <p:spPr>
          <a:xfrm>
            <a:off x="4297679" y="1572768"/>
            <a:ext cx="3566160" cy="2057400"/>
          </a:xfrm>
          <a:prstGeom prst="roundRect">
            <a:avLst>
              <a:gd name="adj" fmla="val 6222"/>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4462271" y="1572768"/>
            <a:ext cx="822960" cy="45720"/>
          </a:xfrm>
          <a:prstGeom prst="rect">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4" name="Picture 13" descr="ic_reply_5eead4.png"/>
          <p:cNvPicPr>
            <a:picLocks noChangeAspect="1"/>
          </p:cNvPicPr>
          <p:nvPr/>
        </p:nvPicPr>
        <p:blipFill>
          <a:blip r:embed="rId4"/>
          <a:stretch>
            <a:fillRect/>
          </a:stretch>
        </p:blipFill>
        <p:spPr>
          <a:xfrm>
            <a:off x="4526279" y="1865376"/>
            <a:ext cx="402336" cy="402336"/>
          </a:xfrm>
          <a:prstGeom prst="rect">
            <a:avLst/>
          </a:prstGeom>
        </p:spPr>
      </p:pic>
      <p:sp>
        <p:nvSpPr>
          <p:cNvPr id="15" name="TextBox 14"/>
          <p:cNvSpPr txBox="1"/>
          <p:nvPr/>
        </p:nvSpPr>
        <p:spPr>
          <a:xfrm>
            <a:off x="4526279" y="2414016"/>
            <a:ext cx="3154680" cy="320040"/>
          </a:xfrm>
          <a:prstGeom prst="rect">
            <a:avLst/>
          </a:prstGeom>
          <a:noFill/>
        </p:spPr>
        <p:txBody>
          <a:bodyPr wrap="square" lIns="0" rIns="0" tIns="0" bIns="0" anchor="t">
            <a:spAutoFit/>
          </a:bodyPr>
          <a:lstStyle/>
          <a:p>
            <a:pPr algn="l"/>
            <a:r>
              <a:rPr sz="1450" b="1" i="0">
                <a:solidFill>
                  <a:srgbClr val="E8EAED"/>
                </a:solidFill>
                <a:latin typeface="Noto Sans"/>
              </a:rPr>
              <a:t>Just hit Reply</a:t>
            </a:r>
          </a:p>
        </p:txBody>
      </p:sp>
      <p:sp>
        <p:nvSpPr>
          <p:cNvPr id="16" name="TextBox 15"/>
          <p:cNvSpPr txBox="1"/>
          <p:nvPr/>
        </p:nvSpPr>
        <p:spPr>
          <a:xfrm>
            <a:off x="4526279" y="2779776"/>
            <a:ext cx="3154680" cy="777240"/>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Keep the reply-to field set to "email" so replies go to the customer.</a:t>
            </a:r>
          </a:p>
        </p:txBody>
      </p:sp>
      <p:sp>
        <p:nvSpPr>
          <p:cNvPr id="17" name="Rounded Rectangle 16"/>
          <p:cNvSpPr/>
          <p:nvPr/>
        </p:nvSpPr>
        <p:spPr>
          <a:xfrm>
            <a:off x="8046719" y="1572768"/>
            <a:ext cx="3566160" cy="2057400"/>
          </a:xfrm>
          <a:prstGeom prst="roundRect">
            <a:avLst>
              <a:gd name="adj" fmla="val 6222"/>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8211311" y="1572768"/>
            <a:ext cx="822960" cy="45720"/>
          </a:xfrm>
          <a:prstGeom prst="rect">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Picture 18" descr="ic_lock_5eead4.png"/>
          <p:cNvPicPr>
            <a:picLocks noChangeAspect="1"/>
          </p:cNvPicPr>
          <p:nvPr/>
        </p:nvPicPr>
        <p:blipFill>
          <a:blip r:embed="rId5"/>
          <a:stretch>
            <a:fillRect/>
          </a:stretch>
        </p:blipFill>
        <p:spPr>
          <a:xfrm>
            <a:off x="8275319" y="1865376"/>
            <a:ext cx="402336" cy="402336"/>
          </a:xfrm>
          <a:prstGeom prst="rect">
            <a:avLst/>
          </a:prstGeom>
        </p:spPr>
      </p:pic>
      <p:sp>
        <p:nvSpPr>
          <p:cNvPr id="20" name="TextBox 19"/>
          <p:cNvSpPr txBox="1"/>
          <p:nvPr/>
        </p:nvSpPr>
        <p:spPr>
          <a:xfrm>
            <a:off x="8275319" y="2414016"/>
            <a:ext cx="3154680" cy="320040"/>
          </a:xfrm>
          <a:prstGeom prst="rect">
            <a:avLst/>
          </a:prstGeom>
          <a:noFill/>
        </p:spPr>
        <p:txBody>
          <a:bodyPr wrap="square" lIns="0" rIns="0" tIns="0" bIns="0" anchor="t">
            <a:spAutoFit/>
          </a:bodyPr>
          <a:lstStyle/>
          <a:p>
            <a:pPr algn="l"/>
            <a:r>
              <a:rPr sz="1450" b="1" i="0">
                <a:solidFill>
                  <a:srgbClr val="E8EAED"/>
                </a:solidFill>
                <a:latin typeface="Noto Sans"/>
              </a:rPr>
              <a:t>Lock it to your site</a:t>
            </a:r>
          </a:p>
        </p:txBody>
      </p:sp>
      <p:sp>
        <p:nvSpPr>
          <p:cNvPr id="21" name="TextBox 20"/>
          <p:cNvSpPr txBox="1"/>
          <p:nvPr/>
        </p:nvSpPr>
        <p:spPr>
          <a:xfrm>
            <a:off x="8275319" y="2779776"/>
            <a:ext cx="3154680" cy="777240"/>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Put your website address in allowed origins.</a:t>
            </a:r>
          </a:p>
        </p:txBody>
      </p:sp>
      <p:sp>
        <p:nvSpPr>
          <p:cNvPr id="22" name="Rounded Rectangle 21"/>
          <p:cNvSpPr/>
          <p:nvPr/>
        </p:nvSpPr>
        <p:spPr>
          <a:xfrm>
            <a:off x="548640" y="3858768"/>
            <a:ext cx="3566160" cy="2057400"/>
          </a:xfrm>
          <a:prstGeom prst="roundRect">
            <a:avLst>
              <a:gd name="adj" fmla="val 6222"/>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ectangle 22"/>
          <p:cNvSpPr/>
          <p:nvPr/>
        </p:nvSpPr>
        <p:spPr>
          <a:xfrm>
            <a:off x="713232" y="3858768"/>
            <a:ext cx="822960" cy="45720"/>
          </a:xfrm>
          <a:prstGeom prst="rect">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Picture 23" descr="ic_send_5eead4.png"/>
          <p:cNvPicPr>
            <a:picLocks noChangeAspect="1"/>
          </p:cNvPicPr>
          <p:nvPr/>
        </p:nvPicPr>
        <p:blipFill>
          <a:blip r:embed="rId6"/>
          <a:stretch>
            <a:fillRect/>
          </a:stretch>
        </p:blipFill>
        <p:spPr>
          <a:xfrm>
            <a:off x="777240" y="4151376"/>
            <a:ext cx="402336" cy="402336"/>
          </a:xfrm>
          <a:prstGeom prst="rect">
            <a:avLst/>
          </a:prstGeom>
        </p:spPr>
      </p:pic>
      <p:sp>
        <p:nvSpPr>
          <p:cNvPr id="25" name="TextBox 24"/>
          <p:cNvSpPr txBox="1"/>
          <p:nvPr/>
        </p:nvSpPr>
        <p:spPr>
          <a:xfrm>
            <a:off x="777240" y="4700016"/>
            <a:ext cx="3154680" cy="320040"/>
          </a:xfrm>
          <a:prstGeom prst="rect">
            <a:avLst/>
          </a:prstGeom>
          <a:noFill/>
        </p:spPr>
        <p:txBody>
          <a:bodyPr wrap="square" lIns="0" rIns="0" tIns="0" bIns="0" anchor="t">
            <a:spAutoFit/>
          </a:bodyPr>
          <a:lstStyle/>
          <a:p>
            <a:pPr algn="l"/>
            <a:r>
              <a:rPr sz="1450" b="1" i="0">
                <a:solidFill>
                  <a:srgbClr val="E8EAED"/>
                </a:solidFill>
                <a:latin typeface="Noto Sans"/>
              </a:rPr>
              <a:t>Test on the live page</a:t>
            </a:r>
          </a:p>
        </p:txBody>
      </p:sp>
      <p:sp>
        <p:nvSpPr>
          <p:cNvPr id="26" name="TextBox 25"/>
          <p:cNvSpPr txBox="1"/>
          <p:nvPr/>
        </p:nvSpPr>
        <p:spPr>
          <a:xfrm>
            <a:off x="777240" y="5065776"/>
            <a:ext cx="3154680" cy="777240"/>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Send yourself a test after every change, and check your inbox.</a:t>
            </a:r>
          </a:p>
        </p:txBody>
      </p:sp>
      <p:sp>
        <p:nvSpPr>
          <p:cNvPr id="27" name="Rounded Rectangle 26"/>
          <p:cNvSpPr/>
          <p:nvPr/>
        </p:nvSpPr>
        <p:spPr>
          <a:xfrm>
            <a:off x="4297679" y="3858768"/>
            <a:ext cx="3566160" cy="2057400"/>
          </a:xfrm>
          <a:prstGeom prst="roundRect">
            <a:avLst>
              <a:gd name="adj" fmla="val 6222"/>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4462271" y="3858768"/>
            <a:ext cx="822960" cy="45720"/>
          </a:xfrm>
          <a:prstGeom prst="rect">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ic_copy_5eead4.png"/>
          <p:cNvPicPr>
            <a:picLocks noChangeAspect="1"/>
          </p:cNvPicPr>
          <p:nvPr/>
        </p:nvPicPr>
        <p:blipFill>
          <a:blip r:embed="rId7"/>
          <a:stretch>
            <a:fillRect/>
          </a:stretch>
        </p:blipFill>
        <p:spPr>
          <a:xfrm>
            <a:off x="4526279" y="4151376"/>
            <a:ext cx="402336" cy="402336"/>
          </a:xfrm>
          <a:prstGeom prst="rect">
            <a:avLst/>
          </a:prstGeom>
        </p:spPr>
      </p:pic>
      <p:sp>
        <p:nvSpPr>
          <p:cNvPr id="30" name="TextBox 29"/>
          <p:cNvSpPr txBox="1"/>
          <p:nvPr/>
        </p:nvSpPr>
        <p:spPr>
          <a:xfrm>
            <a:off x="4526279" y="4700016"/>
            <a:ext cx="3154680" cy="320040"/>
          </a:xfrm>
          <a:prstGeom prst="rect">
            <a:avLst/>
          </a:prstGeom>
          <a:noFill/>
        </p:spPr>
        <p:txBody>
          <a:bodyPr wrap="square" lIns="0" rIns="0" tIns="0" bIns="0" anchor="t">
            <a:spAutoFit/>
          </a:bodyPr>
          <a:lstStyle/>
          <a:p>
            <a:pPr algn="l"/>
            <a:r>
              <a:rPr sz="1450" b="1" i="0">
                <a:solidFill>
                  <a:srgbClr val="E8EAED"/>
                </a:solidFill>
                <a:latin typeface="Noto Sans"/>
              </a:rPr>
              <a:t>Re-copy after restyling</a:t>
            </a:r>
          </a:p>
        </p:txBody>
      </p:sp>
      <p:sp>
        <p:nvSpPr>
          <p:cNvPr id="31" name="TextBox 30"/>
          <p:cNvSpPr txBox="1"/>
          <p:nvPr/>
        </p:nvSpPr>
        <p:spPr>
          <a:xfrm>
            <a:off x="4526279" y="5065776"/>
            <a:ext cx="3154680" cy="777240"/>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Save appearance, Copy embed, then paste again in HTML Studio.</a:t>
            </a:r>
          </a:p>
        </p:txBody>
      </p:sp>
      <p:sp>
        <p:nvSpPr>
          <p:cNvPr id="32" name="Rounded Rectangle 31"/>
          <p:cNvSpPr/>
          <p:nvPr/>
        </p:nvSpPr>
        <p:spPr>
          <a:xfrm>
            <a:off x="8046719" y="3858768"/>
            <a:ext cx="3566160" cy="2057400"/>
          </a:xfrm>
          <a:prstGeom prst="roundRect">
            <a:avLst>
              <a:gd name="adj" fmla="val 6222"/>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Rectangle 32"/>
          <p:cNvSpPr/>
          <p:nvPr/>
        </p:nvSpPr>
        <p:spPr>
          <a:xfrm>
            <a:off x="8211311" y="3858768"/>
            <a:ext cx="822960" cy="45720"/>
          </a:xfrm>
          <a:prstGeom prst="rect">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4" name="Picture 33" descr="ic_pause_5eead4.png"/>
          <p:cNvPicPr>
            <a:picLocks noChangeAspect="1"/>
          </p:cNvPicPr>
          <p:nvPr/>
        </p:nvPicPr>
        <p:blipFill>
          <a:blip r:embed="rId8"/>
          <a:stretch>
            <a:fillRect/>
          </a:stretch>
        </p:blipFill>
        <p:spPr>
          <a:xfrm>
            <a:off x="8275319" y="4151376"/>
            <a:ext cx="402336" cy="402336"/>
          </a:xfrm>
          <a:prstGeom prst="rect">
            <a:avLst/>
          </a:prstGeom>
        </p:spPr>
      </p:pic>
      <p:sp>
        <p:nvSpPr>
          <p:cNvPr id="35" name="TextBox 34"/>
          <p:cNvSpPr txBox="1"/>
          <p:nvPr/>
        </p:nvSpPr>
        <p:spPr>
          <a:xfrm>
            <a:off x="8275319" y="4700016"/>
            <a:ext cx="3154680" cy="320040"/>
          </a:xfrm>
          <a:prstGeom prst="rect">
            <a:avLst/>
          </a:prstGeom>
          <a:noFill/>
        </p:spPr>
        <p:txBody>
          <a:bodyPr wrap="square" lIns="0" rIns="0" tIns="0" bIns="0" anchor="t">
            <a:spAutoFit/>
          </a:bodyPr>
          <a:lstStyle/>
          <a:p>
            <a:pPr algn="l"/>
            <a:r>
              <a:rPr sz="1450" b="1" i="0">
                <a:solidFill>
                  <a:srgbClr val="E8EAED"/>
                </a:solidFill>
                <a:latin typeface="Noto Sans"/>
              </a:rPr>
              <a:t>Pause instead of delete</a:t>
            </a:r>
          </a:p>
        </p:txBody>
      </p:sp>
      <p:sp>
        <p:nvSpPr>
          <p:cNvPr id="36" name="TextBox 35"/>
          <p:cNvSpPr txBox="1"/>
          <p:nvPr/>
        </p:nvSpPr>
        <p:spPr>
          <a:xfrm>
            <a:off x="8275319" y="5065776"/>
            <a:ext cx="3154680" cy="777240"/>
          </a:xfrm>
          <a:prstGeom prst="rect">
            <a:avLst/>
          </a:prstGeom>
          <a:noFill/>
        </p:spPr>
        <p:txBody>
          <a:bodyPr wrap="square" lIns="0" rIns="0" tIns="0" bIns="0" anchor="t">
            <a:spAutoFit/>
          </a:bodyPr>
          <a:lstStyle/>
          <a:p>
            <a:pPr algn="l">
              <a:lnSpc>
                <a:spcPct val="108000"/>
              </a:lnSpc>
            </a:pPr>
            <a:r>
              <a:rPr sz="1150" b="0" i="0">
                <a:solidFill>
                  <a:srgbClr val="C3C8CF"/>
                </a:solidFill>
                <a:latin typeface="Noto Sans"/>
              </a:rPr>
              <a:t>Pause stops new submissions but keeps your form.</a:t>
            </a:r>
          </a:p>
        </p:txBody>
      </p:sp>
      <p:sp>
        <p:nvSpPr>
          <p:cNvPr id="37" name="Rectangle 36"/>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39" name="TextBox 38"/>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1549908"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1549908" cy="274320"/>
          </a:xfrm>
          <a:prstGeom prst="rect">
            <a:avLst/>
          </a:prstGeom>
          <a:noFill/>
        </p:spPr>
        <p:txBody>
          <a:bodyPr wrap="square" lIns="0" rIns="0" tIns="0" bIns="0" anchor="ctr">
            <a:spAutoFit/>
          </a:bodyPr>
          <a:lstStyle/>
          <a:p>
            <a:pPr algn="ctr"/>
            <a:r>
              <a:rPr sz="1050" b="0" i="0">
                <a:solidFill>
                  <a:srgbClr val="5EEAD4"/>
                </a:solidFill>
                <a:latin typeface="IBM Plex Mono"/>
              </a:rPr>
              <a:t>Troubleshooting</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Real messages we saw, and what to do</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548640" y="1508760"/>
            <a:ext cx="5486400" cy="1225296"/>
          </a:xfrm>
          <a:prstGeom prst="roundRect">
            <a:avLst>
              <a:gd name="adj" fmla="val 10447"/>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ic_message-square-warning_5eead4.png"/>
          <p:cNvPicPr>
            <a:picLocks noChangeAspect="1"/>
          </p:cNvPicPr>
          <p:nvPr/>
        </p:nvPicPr>
        <p:blipFill>
          <a:blip r:embed="rId3"/>
          <a:stretch>
            <a:fillRect/>
          </a:stretch>
        </p:blipFill>
        <p:spPr>
          <a:xfrm>
            <a:off x="731520" y="1691639"/>
            <a:ext cx="329184" cy="329184"/>
          </a:xfrm>
          <a:prstGeom prst="rect">
            <a:avLst/>
          </a:prstGeom>
        </p:spPr>
      </p:pic>
      <p:sp>
        <p:nvSpPr>
          <p:cNvPr id="9" name="TextBox 8"/>
          <p:cNvSpPr txBox="1"/>
          <p:nvPr/>
        </p:nvSpPr>
        <p:spPr>
          <a:xfrm>
            <a:off x="1207007" y="1673351"/>
            <a:ext cx="4663440" cy="548640"/>
          </a:xfrm>
          <a:prstGeom prst="rect">
            <a:avLst/>
          </a:prstGeom>
          <a:noFill/>
        </p:spPr>
        <p:txBody>
          <a:bodyPr wrap="square" lIns="0" rIns="0" tIns="0" bIns="0" anchor="t">
            <a:spAutoFit/>
          </a:bodyPr>
          <a:lstStyle/>
          <a:p>
            <a:pPr algn="l">
              <a:lnSpc>
                <a:spcPct val="100000"/>
              </a:lnSpc>
            </a:pPr>
            <a:r>
              <a:rPr sz="1150" b="0" i="0">
                <a:solidFill>
                  <a:srgbClr val="5EEAD4"/>
                </a:solidFill>
                <a:latin typeface="IBM Plex Mono"/>
              </a:rPr>
              <a:t>"The model did not return a fields array."</a:t>
            </a:r>
          </a:p>
        </p:txBody>
      </p:sp>
      <p:sp>
        <p:nvSpPr>
          <p:cNvPr id="10" name="TextBox 9"/>
          <p:cNvSpPr txBox="1"/>
          <p:nvPr/>
        </p:nvSpPr>
        <p:spPr>
          <a:xfrm>
            <a:off x="1207007" y="1997964"/>
            <a:ext cx="4663440" cy="640080"/>
          </a:xfrm>
          <a:prstGeom prst="rect">
            <a:avLst/>
          </a:prstGeom>
          <a:noFill/>
        </p:spPr>
        <p:txBody>
          <a:bodyPr wrap="square" lIns="0" rIns="0" tIns="0" bIns="0" anchor="t">
            <a:spAutoFit/>
          </a:bodyPr>
          <a:lstStyle/>
          <a:p>
            <a:pPr algn="l">
              <a:lnSpc>
                <a:spcPct val="105000"/>
              </a:lnSpc>
            </a:pPr>
            <a:r>
              <a:rPr sz="1050" b="0" i="0">
                <a:solidFill>
                  <a:srgbClr val="C3C8CF"/>
                </a:solidFill>
                <a:latin typeface="Noto Sans"/>
              </a:rPr>
              <a:t>The studio didn't build your questions. EdgeForm will publish its standard Name, Email, Message form. Try again, or use the standard form.</a:t>
            </a:r>
          </a:p>
        </p:txBody>
      </p:sp>
      <p:sp>
        <p:nvSpPr>
          <p:cNvPr id="11" name="Rounded Rectangle 10"/>
          <p:cNvSpPr/>
          <p:nvPr/>
        </p:nvSpPr>
        <p:spPr>
          <a:xfrm>
            <a:off x="6172200" y="1508760"/>
            <a:ext cx="5486400" cy="1225296"/>
          </a:xfrm>
          <a:prstGeom prst="roundRect">
            <a:avLst>
              <a:gd name="adj" fmla="val 10447"/>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Picture 11" descr="ic_message-square-warning_5eead4.png"/>
          <p:cNvPicPr>
            <a:picLocks noChangeAspect="1"/>
          </p:cNvPicPr>
          <p:nvPr/>
        </p:nvPicPr>
        <p:blipFill>
          <a:blip r:embed="rId3"/>
          <a:stretch>
            <a:fillRect/>
          </a:stretch>
        </p:blipFill>
        <p:spPr>
          <a:xfrm>
            <a:off x="6355080" y="1691639"/>
            <a:ext cx="329184" cy="329184"/>
          </a:xfrm>
          <a:prstGeom prst="rect">
            <a:avLst/>
          </a:prstGeom>
        </p:spPr>
      </p:pic>
      <p:sp>
        <p:nvSpPr>
          <p:cNvPr id="13" name="TextBox 12"/>
          <p:cNvSpPr txBox="1"/>
          <p:nvPr/>
        </p:nvSpPr>
        <p:spPr>
          <a:xfrm>
            <a:off x="6830568" y="1673351"/>
            <a:ext cx="4663440" cy="548640"/>
          </a:xfrm>
          <a:prstGeom prst="rect">
            <a:avLst/>
          </a:prstGeom>
          <a:noFill/>
        </p:spPr>
        <p:txBody>
          <a:bodyPr wrap="square" lIns="0" rIns="0" tIns="0" bIns="0" anchor="t">
            <a:spAutoFit/>
          </a:bodyPr>
          <a:lstStyle/>
          <a:p>
            <a:pPr algn="l">
              <a:lnSpc>
                <a:spcPct val="100000"/>
              </a:lnSpc>
            </a:pPr>
            <a:r>
              <a:rPr sz="1150" b="0" i="0">
                <a:solidFill>
                  <a:srgbClr val="5EEAD4"/>
                </a:solidFill>
                <a:latin typeface="IBM Plex Mono"/>
              </a:rPr>
              <a:t>"Ask the studio for fields first, or it will publish a default contact form."</a:t>
            </a:r>
          </a:p>
        </p:txBody>
      </p:sp>
      <p:sp>
        <p:nvSpPr>
          <p:cNvPr id="14" name="TextBox 13"/>
          <p:cNvSpPr txBox="1"/>
          <p:nvPr/>
        </p:nvSpPr>
        <p:spPr>
          <a:xfrm>
            <a:off x="6830568" y="2212848"/>
            <a:ext cx="4663440" cy="640080"/>
          </a:xfrm>
          <a:prstGeom prst="rect">
            <a:avLst/>
          </a:prstGeom>
          <a:noFill/>
        </p:spPr>
        <p:txBody>
          <a:bodyPr wrap="square" lIns="0" rIns="0" tIns="0" bIns="0" anchor="t">
            <a:spAutoFit/>
          </a:bodyPr>
          <a:lstStyle/>
          <a:p>
            <a:pPr algn="l">
              <a:lnSpc>
                <a:spcPct val="105000"/>
              </a:lnSpc>
            </a:pPr>
            <a:r>
              <a:rPr sz="1050" b="0" i="0">
                <a:solidFill>
                  <a:srgbClr val="C3C8CF"/>
                </a:solidFill>
                <a:latin typeface="Noto Sans"/>
              </a:rPr>
              <a:t>A reminder next to Publish. Fine if the standard form is all you need.</a:t>
            </a:r>
          </a:p>
        </p:txBody>
      </p:sp>
      <p:sp>
        <p:nvSpPr>
          <p:cNvPr id="15" name="Rounded Rectangle 14"/>
          <p:cNvSpPr/>
          <p:nvPr/>
        </p:nvSpPr>
        <p:spPr>
          <a:xfrm>
            <a:off x="548640" y="2880360"/>
            <a:ext cx="5486400" cy="1225296"/>
          </a:xfrm>
          <a:prstGeom prst="roundRect">
            <a:avLst>
              <a:gd name="adj" fmla="val 10447"/>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ic_message-square-warning_5eead4.png"/>
          <p:cNvPicPr>
            <a:picLocks noChangeAspect="1"/>
          </p:cNvPicPr>
          <p:nvPr/>
        </p:nvPicPr>
        <p:blipFill>
          <a:blip r:embed="rId3"/>
          <a:stretch>
            <a:fillRect/>
          </a:stretch>
        </p:blipFill>
        <p:spPr>
          <a:xfrm>
            <a:off x="731520" y="3063240"/>
            <a:ext cx="329184" cy="329184"/>
          </a:xfrm>
          <a:prstGeom prst="rect">
            <a:avLst/>
          </a:prstGeom>
        </p:spPr>
      </p:pic>
      <p:sp>
        <p:nvSpPr>
          <p:cNvPr id="17" name="TextBox 16"/>
          <p:cNvSpPr txBox="1"/>
          <p:nvPr/>
        </p:nvSpPr>
        <p:spPr>
          <a:xfrm>
            <a:off x="1207007" y="3044952"/>
            <a:ext cx="4663440" cy="548640"/>
          </a:xfrm>
          <a:prstGeom prst="rect">
            <a:avLst/>
          </a:prstGeom>
          <a:noFill/>
        </p:spPr>
        <p:txBody>
          <a:bodyPr wrap="square" lIns="0" rIns="0" tIns="0" bIns="0" anchor="t">
            <a:spAutoFit/>
          </a:bodyPr>
          <a:lstStyle/>
          <a:p>
            <a:pPr algn="l">
              <a:lnSpc>
                <a:spcPct val="100000"/>
              </a:lnSpc>
            </a:pPr>
            <a:r>
              <a:rPr sz="1150" b="0" i="0">
                <a:solidFill>
                  <a:srgbClr val="5EEAD4"/>
                </a:solidFill>
                <a:latin typeface="IBM Plex Mono"/>
              </a:rPr>
              <a:t>"Origin is not allowed for this form"</a:t>
            </a:r>
          </a:p>
        </p:txBody>
      </p:sp>
      <p:sp>
        <p:nvSpPr>
          <p:cNvPr id="18" name="TextBox 17"/>
          <p:cNvSpPr txBox="1"/>
          <p:nvPr/>
        </p:nvSpPr>
        <p:spPr>
          <a:xfrm>
            <a:off x="1207007" y="3369564"/>
            <a:ext cx="4663440" cy="640080"/>
          </a:xfrm>
          <a:prstGeom prst="rect">
            <a:avLst/>
          </a:prstGeom>
          <a:noFill/>
        </p:spPr>
        <p:txBody>
          <a:bodyPr wrap="square" lIns="0" rIns="0" tIns="0" bIns="0" anchor="t">
            <a:spAutoFit/>
          </a:bodyPr>
          <a:lstStyle/>
          <a:p>
            <a:pPr algn="l">
              <a:lnSpc>
                <a:spcPct val="105000"/>
              </a:lnSpc>
            </a:pPr>
            <a:r>
              <a:rPr sz="1050" b="0" i="0">
                <a:solidFill>
                  <a:srgbClr val="C3C8CF"/>
                </a:solidFill>
                <a:latin typeface="Noto Sans"/>
              </a:rPr>
              <a:t>The dashboard preview is blocked by allowed origins. Test on your live page instead.</a:t>
            </a:r>
          </a:p>
        </p:txBody>
      </p:sp>
      <p:sp>
        <p:nvSpPr>
          <p:cNvPr id="19" name="Rounded Rectangle 18"/>
          <p:cNvSpPr/>
          <p:nvPr/>
        </p:nvSpPr>
        <p:spPr>
          <a:xfrm>
            <a:off x="6172200" y="2880360"/>
            <a:ext cx="5486400" cy="1225296"/>
          </a:xfrm>
          <a:prstGeom prst="roundRect">
            <a:avLst>
              <a:gd name="adj" fmla="val 10447"/>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Picture 19" descr="ic_message-square-warning_5eead4.png"/>
          <p:cNvPicPr>
            <a:picLocks noChangeAspect="1"/>
          </p:cNvPicPr>
          <p:nvPr/>
        </p:nvPicPr>
        <p:blipFill>
          <a:blip r:embed="rId3"/>
          <a:stretch>
            <a:fillRect/>
          </a:stretch>
        </p:blipFill>
        <p:spPr>
          <a:xfrm>
            <a:off x="6355080" y="3063240"/>
            <a:ext cx="329184" cy="329184"/>
          </a:xfrm>
          <a:prstGeom prst="rect">
            <a:avLst/>
          </a:prstGeom>
        </p:spPr>
      </p:pic>
      <p:sp>
        <p:nvSpPr>
          <p:cNvPr id="21" name="TextBox 20"/>
          <p:cNvSpPr txBox="1"/>
          <p:nvPr/>
        </p:nvSpPr>
        <p:spPr>
          <a:xfrm>
            <a:off x="6830568" y="3044952"/>
            <a:ext cx="4663440" cy="548640"/>
          </a:xfrm>
          <a:prstGeom prst="rect">
            <a:avLst/>
          </a:prstGeom>
          <a:noFill/>
        </p:spPr>
        <p:txBody>
          <a:bodyPr wrap="square" lIns="0" rIns="0" tIns="0" bIns="0" anchor="t">
            <a:spAutoFit/>
          </a:bodyPr>
          <a:lstStyle/>
          <a:p>
            <a:pPr algn="l">
              <a:lnSpc>
                <a:spcPct val="100000"/>
              </a:lnSpc>
            </a:pPr>
            <a:r>
              <a:rPr sz="1150" b="0" i="0">
                <a:solidFill>
                  <a:srgbClr val="5EEAD4"/>
                </a:solidFill>
                <a:latin typeface="IBM Plex Mono"/>
              </a:rPr>
              <a:t>"Please fill out this field."</a:t>
            </a:r>
          </a:p>
        </p:txBody>
      </p:sp>
      <p:sp>
        <p:nvSpPr>
          <p:cNvPr id="22" name="TextBox 21"/>
          <p:cNvSpPr txBox="1"/>
          <p:nvPr/>
        </p:nvSpPr>
        <p:spPr>
          <a:xfrm>
            <a:off x="6830568" y="3369564"/>
            <a:ext cx="4663440" cy="640080"/>
          </a:xfrm>
          <a:prstGeom prst="rect">
            <a:avLst/>
          </a:prstGeom>
          <a:noFill/>
        </p:spPr>
        <p:txBody>
          <a:bodyPr wrap="square" lIns="0" rIns="0" tIns="0" bIns="0" anchor="t">
            <a:spAutoFit/>
          </a:bodyPr>
          <a:lstStyle/>
          <a:p>
            <a:pPr algn="l">
              <a:lnSpc>
                <a:spcPct val="105000"/>
              </a:lnSpc>
            </a:pPr>
            <a:r>
              <a:rPr sz="1050" b="0" i="0">
                <a:solidFill>
                  <a:srgbClr val="C3C8CF"/>
                </a:solidFill>
                <a:latin typeface="Noto Sans"/>
              </a:rPr>
              <a:t>A customer left a question empty. Every question is required.</a:t>
            </a:r>
          </a:p>
        </p:txBody>
      </p:sp>
      <p:sp>
        <p:nvSpPr>
          <p:cNvPr id="23" name="Rounded Rectangle 22"/>
          <p:cNvSpPr/>
          <p:nvPr/>
        </p:nvSpPr>
        <p:spPr>
          <a:xfrm>
            <a:off x="548640" y="4251960"/>
            <a:ext cx="5486400" cy="1225296"/>
          </a:xfrm>
          <a:prstGeom prst="roundRect">
            <a:avLst>
              <a:gd name="adj" fmla="val 10447"/>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Picture 23" descr="ic_triangle-alert_f87171.png"/>
          <p:cNvPicPr>
            <a:picLocks noChangeAspect="1"/>
          </p:cNvPicPr>
          <p:nvPr/>
        </p:nvPicPr>
        <p:blipFill>
          <a:blip r:embed="rId4"/>
          <a:stretch>
            <a:fillRect/>
          </a:stretch>
        </p:blipFill>
        <p:spPr>
          <a:xfrm>
            <a:off x="731520" y="4434840"/>
            <a:ext cx="329184" cy="329184"/>
          </a:xfrm>
          <a:prstGeom prst="rect">
            <a:avLst/>
          </a:prstGeom>
        </p:spPr>
      </p:pic>
      <p:sp>
        <p:nvSpPr>
          <p:cNvPr id="25" name="TextBox 24"/>
          <p:cNvSpPr txBox="1"/>
          <p:nvPr/>
        </p:nvSpPr>
        <p:spPr>
          <a:xfrm>
            <a:off x="1207007" y="4416552"/>
            <a:ext cx="4663440" cy="548640"/>
          </a:xfrm>
          <a:prstGeom prst="rect">
            <a:avLst/>
          </a:prstGeom>
          <a:noFill/>
        </p:spPr>
        <p:txBody>
          <a:bodyPr wrap="square" lIns="0" rIns="0" tIns="0" bIns="0" anchor="t">
            <a:spAutoFit/>
          </a:bodyPr>
          <a:lstStyle/>
          <a:p>
            <a:pPr algn="l">
              <a:lnSpc>
                <a:spcPct val="100000"/>
              </a:lnSpc>
            </a:pPr>
            <a:r>
              <a:rPr sz="1150" b="0" i="0">
                <a:solidFill>
                  <a:srgbClr val="F87171"/>
                </a:solidFill>
                <a:latin typeface="IBM Plex Mono"/>
              </a:rPr>
              <a:t>Blank Name / Email / Message columns</a:t>
            </a:r>
          </a:p>
        </p:txBody>
      </p:sp>
      <p:sp>
        <p:nvSpPr>
          <p:cNvPr id="26" name="TextBox 25"/>
          <p:cNvSpPr txBox="1"/>
          <p:nvPr/>
        </p:nvSpPr>
        <p:spPr>
          <a:xfrm>
            <a:off x="1207007" y="4741164"/>
            <a:ext cx="4663440" cy="640080"/>
          </a:xfrm>
          <a:prstGeom prst="rect">
            <a:avLst/>
          </a:prstGeom>
          <a:noFill/>
        </p:spPr>
        <p:txBody>
          <a:bodyPr wrap="square" lIns="0" rIns="0" tIns="0" bIns="0" anchor="t">
            <a:spAutoFit/>
          </a:bodyPr>
          <a:lstStyle/>
          <a:p>
            <a:pPr algn="l">
              <a:lnSpc>
                <a:spcPct val="105000"/>
              </a:lnSpc>
            </a:pPr>
            <a:r>
              <a:rPr sz="1050" b="0" i="0">
                <a:solidFill>
                  <a:srgbClr val="C3C8CF"/>
                </a:solidFill>
                <a:latin typeface="Noto Sans"/>
              </a:rPr>
              <a:t>Seen in Recent submissions. Your email notification has the full message.</a:t>
            </a:r>
          </a:p>
        </p:txBody>
      </p:sp>
      <p:sp>
        <p:nvSpPr>
          <p:cNvPr id="27" name="Rounded Rectangle 26"/>
          <p:cNvSpPr/>
          <p:nvPr/>
        </p:nvSpPr>
        <p:spPr>
          <a:xfrm>
            <a:off x="6172200" y="4251960"/>
            <a:ext cx="5486400" cy="1225296"/>
          </a:xfrm>
          <a:prstGeom prst="roundRect">
            <a:avLst>
              <a:gd name="adj" fmla="val 10447"/>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8" name="Picture 27" descr="ic_triangle-alert_f87171.png"/>
          <p:cNvPicPr>
            <a:picLocks noChangeAspect="1"/>
          </p:cNvPicPr>
          <p:nvPr/>
        </p:nvPicPr>
        <p:blipFill>
          <a:blip r:embed="rId4"/>
          <a:stretch>
            <a:fillRect/>
          </a:stretch>
        </p:blipFill>
        <p:spPr>
          <a:xfrm>
            <a:off x="6355080" y="4434840"/>
            <a:ext cx="329184" cy="329184"/>
          </a:xfrm>
          <a:prstGeom prst="rect">
            <a:avLst/>
          </a:prstGeom>
        </p:spPr>
      </p:pic>
      <p:sp>
        <p:nvSpPr>
          <p:cNvPr id="29" name="TextBox 28"/>
          <p:cNvSpPr txBox="1"/>
          <p:nvPr/>
        </p:nvSpPr>
        <p:spPr>
          <a:xfrm>
            <a:off x="6830568" y="4416552"/>
            <a:ext cx="4663440" cy="548640"/>
          </a:xfrm>
          <a:prstGeom prst="rect">
            <a:avLst/>
          </a:prstGeom>
          <a:noFill/>
        </p:spPr>
        <p:txBody>
          <a:bodyPr wrap="square" lIns="0" rIns="0" tIns="0" bIns="0" anchor="t">
            <a:spAutoFit/>
          </a:bodyPr>
          <a:lstStyle/>
          <a:p>
            <a:pPr algn="l">
              <a:lnSpc>
                <a:spcPct val="100000"/>
              </a:lnSpc>
            </a:pPr>
            <a:r>
              <a:rPr sz="1150" b="0" i="0">
                <a:solidFill>
                  <a:srgbClr val="F87171"/>
                </a:solidFill>
                <a:latin typeface="IBM Plex Mono"/>
              </a:rPr>
              <a:t>Download CSV opens the home page</a:t>
            </a:r>
          </a:p>
        </p:txBody>
      </p:sp>
      <p:sp>
        <p:nvSpPr>
          <p:cNvPr id="30" name="TextBox 29"/>
          <p:cNvSpPr txBox="1"/>
          <p:nvPr/>
        </p:nvSpPr>
        <p:spPr>
          <a:xfrm>
            <a:off x="6830568" y="4741164"/>
            <a:ext cx="4663440" cy="640080"/>
          </a:xfrm>
          <a:prstGeom prst="rect">
            <a:avLst/>
          </a:prstGeom>
          <a:noFill/>
        </p:spPr>
        <p:txBody>
          <a:bodyPr wrap="square" lIns="0" rIns="0" tIns="0" bIns="0" anchor="t">
            <a:spAutoFit/>
          </a:bodyPr>
          <a:lstStyle/>
          <a:p>
            <a:pPr algn="l">
              <a:lnSpc>
                <a:spcPct val="105000"/>
              </a:lnSpc>
            </a:pPr>
            <a:r>
              <a:rPr sz="1050" b="0" i="0">
                <a:solidFill>
                  <a:srgbClr val="C3C8CF"/>
                </a:solidFill>
                <a:latin typeface="Noto Sans"/>
              </a:rPr>
              <a:t>Not working in our test. Keep the emails as your record for now.</a:t>
            </a:r>
          </a:p>
        </p:txBody>
      </p:sp>
      <p:sp>
        <p:nvSpPr>
          <p:cNvPr id="31" name="TextBox 30"/>
          <p:cNvSpPr txBox="1"/>
          <p:nvPr/>
        </p:nvSpPr>
        <p:spPr>
          <a:xfrm>
            <a:off x="548640" y="5760720"/>
            <a:ext cx="11109960" cy="365760"/>
          </a:xfrm>
          <a:prstGeom prst="rect">
            <a:avLst/>
          </a:prstGeom>
          <a:noFill/>
        </p:spPr>
        <p:txBody>
          <a:bodyPr wrap="square" lIns="0" rIns="0" tIns="0" bIns="0" anchor="t">
            <a:spAutoFit/>
          </a:bodyPr>
          <a:lstStyle/>
          <a:p>
            <a:pPr algn="l"/>
            <a:r>
              <a:rPr sz="1250" b="1" i="0">
                <a:solidFill>
                  <a:srgbClr val="5EEAD4"/>
                </a:solidFill>
                <a:latin typeface="Noto Sans"/>
              </a:rPr>
              <a:t>Still stuck? </a:t>
            </a:r>
            <a:r>
              <a:rPr sz="1250" b="0" i="0">
                <a:solidFill>
                  <a:srgbClr val="C3C8CF"/>
                </a:solidFill>
                <a:latin typeface="Noto Sans"/>
              </a:rPr>
              <a:t>Call (562) 751-4597 or email info@registermysite.com and we'll take a look with you.</a:t>
            </a:r>
          </a:p>
        </p:txBody>
      </p:sp>
      <p:sp>
        <p:nvSpPr>
          <p:cNvPr id="32" name="Rectangle 31"/>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34" name="TextBox 33"/>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548640" y="384048"/>
            <a:ext cx="772668"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48640" y="384048"/>
            <a:ext cx="772668" cy="274320"/>
          </a:xfrm>
          <a:prstGeom prst="rect">
            <a:avLst/>
          </a:prstGeom>
          <a:noFill/>
        </p:spPr>
        <p:txBody>
          <a:bodyPr wrap="square" lIns="0" rIns="0" tIns="0" bIns="0" anchor="ctr">
            <a:spAutoFit/>
          </a:bodyPr>
          <a:lstStyle/>
          <a:p>
            <a:pPr algn="ctr"/>
            <a:r>
              <a:rPr sz="1050" b="0" i="0">
                <a:solidFill>
                  <a:srgbClr val="5EEAD4"/>
                </a:solidFill>
                <a:latin typeface="IBM Plex Mono"/>
              </a:rPr>
              <a:t>Recap</a:t>
            </a:r>
          </a:p>
        </p:txBody>
      </p:sp>
      <p:sp>
        <p:nvSpPr>
          <p:cNvPr id="5" name="TextBox 4"/>
          <p:cNvSpPr txBox="1"/>
          <p:nvPr/>
        </p:nvSpPr>
        <p:spPr>
          <a:xfrm>
            <a:off x="548640" y="786384"/>
            <a:ext cx="9692640" cy="731520"/>
          </a:xfrm>
          <a:prstGeom prst="rect">
            <a:avLst/>
          </a:prstGeom>
          <a:noFill/>
        </p:spPr>
        <p:txBody>
          <a:bodyPr wrap="square" lIns="0" rIns="0" tIns="0" bIns="0" anchor="t">
            <a:spAutoFit/>
          </a:bodyPr>
          <a:lstStyle/>
          <a:p>
            <a:pPr algn="l"/>
            <a:r>
              <a:rPr sz="3000" b="1" i="0" spc="-60">
                <a:solidFill>
                  <a:srgbClr val="E8EAED"/>
                </a:solidFill>
                <a:latin typeface="Noto Sans"/>
              </a:rPr>
              <a:t>Your website form in nine steps</a:t>
            </a:r>
          </a:p>
        </p:txBody>
      </p:sp>
      <p:sp>
        <p:nvSpPr>
          <p:cNvPr id="6" name="TextBox 5"/>
          <p:cNvSpPr txBox="1"/>
          <p:nvPr/>
        </p:nvSpPr>
        <p:spPr>
          <a:xfrm>
            <a:off x="9464040" y="402336"/>
            <a:ext cx="2194560" cy="274320"/>
          </a:xfrm>
          <a:prstGeom prst="rect">
            <a:avLst/>
          </a:prstGeom>
          <a:noFill/>
        </p:spPr>
        <p:txBody>
          <a:bodyPr wrap="square" lIns="0" rIns="0" tIns="0" bIns="0" anchor="ctr">
            <a:spAutoFit/>
          </a:bodyPr>
          <a:lstStyle/>
          <a:p>
            <a:pPr algn="r"/>
            <a:r>
              <a:rPr sz="1500" b="1" i="0" spc="-30">
                <a:solidFill>
                  <a:srgbClr val="E8EAED"/>
                </a:solidFill>
                <a:latin typeface="Noto Sans"/>
              </a:rPr>
              <a:t>EdgeForm</a:t>
            </a:r>
            <a:r>
              <a:rPr sz="850" b="0" i="0" spc="140">
                <a:solidFill>
                  <a:srgbClr val="8B919A"/>
                </a:solidFill>
                <a:latin typeface="Noto Sans"/>
              </a:rPr>
              <a:t>  REGISTERMYSITE</a:t>
            </a:r>
          </a:p>
        </p:txBody>
      </p:sp>
      <p:sp>
        <p:nvSpPr>
          <p:cNvPr id="7" name="Rounded Rectangle 6"/>
          <p:cNvSpPr/>
          <p:nvPr/>
        </p:nvSpPr>
        <p:spPr>
          <a:xfrm>
            <a:off x="548640" y="1481328"/>
            <a:ext cx="5486400" cy="694944"/>
          </a:xfrm>
          <a:prstGeom prst="roundRect">
            <a:avLst>
              <a:gd name="adj" fmla="val 18421"/>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713232" y="1673352"/>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1</a:t>
            </a:r>
          </a:p>
        </p:txBody>
      </p:sp>
      <p:sp>
        <p:nvSpPr>
          <p:cNvPr id="9" name="TextBox 8"/>
          <p:cNvSpPr txBox="1"/>
          <p:nvPr/>
        </p:nvSpPr>
        <p:spPr>
          <a:xfrm>
            <a:off x="1188719" y="1600200"/>
            <a:ext cx="1920240" cy="457200"/>
          </a:xfrm>
          <a:prstGeom prst="rect">
            <a:avLst/>
          </a:prstGeom>
          <a:noFill/>
        </p:spPr>
        <p:txBody>
          <a:bodyPr wrap="square" lIns="0" rIns="0" tIns="0" bIns="0" anchor="ctr">
            <a:spAutoFit/>
          </a:bodyPr>
          <a:lstStyle/>
          <a:p>
            <a:pPr algn="l"/>
            <a:r>
              <a:rPr sz="1400" b="1" i="0">
                <a:solidFill>
                  <a:srgbClr val="E8EAED"/>
                </a:solidFill>
                <a:latin typeface="Noto Sans"/>
              </a:rPr>
              <a:t>Sign up</a:t>
            </a:r>
          </a:p>
        </p:txBody>
      </p:sp>
      <p:sp>
        <p:nvSpPr>
          <p:cNvPr id="10" name="TextBox 9"/>
          <p:cNvSpPr txBox="1"/>
          <p:nvPr/>
        </p:nvSpPr>
        <p:spPr>
          <a:xfrm>
            <a:off x="3063240" y="1600200"/>
            <a:ext cx="2834640" cy="457200"/>
          </a:xfrm>
          <a:prstGeom prst="rect">
            <a:avLst/>
          </a:prstGeom>
          <a:noFill/>
        </p:spPr>
        <p:txBody>
          <a:bodyPr wrap="square" lIns="0" rIns="0" tIns="0" bIns="0" anchor="ctr">
            <a:spAutoFit/>
          </a:bodyPr>
          <a:lstStyle/>
          <a:p>
            <a:pPr algn="l"/>
            <a:r>
              <a:rPr sz="1200" b="0" i="0">
                <a:solidFill>
                  <a:srgbClr val="C3C8CF"/>
                </a:solidFill>
                <a:latin typeface="Noto Sans"/>
              </a:rPr>
              <a:t>Name, email, password</a:t>
            </a:r>
          </a:p>
        </p:txBody>
      </p:sp>
      <p:sp>
        <p:nvSpPr>
          <p:cNvPr id="11" name="Rounded Rectangle 10"/>
          <p:cNvSpPr/>
          <p:nvPr/>
        </p:nvSpPr>
        <p:spPr>
          <a:xfrm>
            <a:off x="6172200" y="1481328"/>
            <a:ext cx="5486400" cy="694944"/>
          </a:xfrm>
          <a:prstGeom prst="roundRect">
            <a:avLst>
              <a:gd name="adj" fmla="val 18421"/>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6336792" y="1673352"/>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2</a:t>
            </a:r>
          </a:p>
        </p:txBody>
      </p:sp>
      <p:sp>
        <p:nvSpPr>
          <p:cNvPr id="13" name="TextBox 12"/>
          <p:cNvSpPr txBox="1"/>
          <p:nvPr/>
        </p:nvSpPr>
        <p:spPr>
          <a:xfrm>
            <a:off x="6812280" y="1600200"/>
            <a:ext cx="1920240" cy="457200"/>
          </a:xfrm>
          <a:prstGeom prst="rect">
            <a:avLst/>
          </a:prstGeom>
          <a:noFill/>
        </p:spPr>
        <p:txBody>
          <a:bodyPr wrap="square" lIns="0" rIns="0" tIns="0" bIns="0" anchor="ctr">
            <a:spAutoFit/>
          </a:bodyPr>
          <a:lstStyle/>
          <a:p>
            <a:pPr algn="l"/>
            <a:r>
              <a:rPr sz="1400" b="1" i="0">
                <a:solidFill>
                  <a:srgbClr val="E8EAED"/>
                </a:solidFill>
                <a:latin typeface="Noto Sans"/>
              </a:rPr>
              <a:t>Create</a:t>
            </a:r>
          </a:p>
        </p:txBody>
      </p:sp>
      <p:sp>
        <p:nvSpPr>
          <p:cNvPr id="14" name="TextBox 13"/>
          <p:cNvSpPr txBox="1"/>
          <p:nvPr/>
        </p:nvSpPr>
        <p:spPr>
          <a:xfrm>
            <a:off x="8686800" y="1600200"/>
            <a:ext cx="2834640" cy="457200"/>
          </a:xfrm>
          <a:prstGeom prst="rect">
            <a:avLst/>
          </a:prstGeom>
          <a:noFill/>
        </p:spPr>
        <p:txBody>
          <a:bodyPr wrap="square" lIns="0" rIns="0" tIns="0" bIns="0" anchor="ctr">
            <a:spAutoFit/>
          </a:bodyPr>
          <a:lstStyle/>
          <a:p>
            <a:pPr algn="l"/>
            <a:r>
              <a:rPr sz="1200" b="0" i="0">
                <a:solidFill>
                  <a:srgbClr val="C3C8CF"/>
                </a:solidFill>
                <a:latin typeface="Noto Sans"/>
              </a:rPr>
              <a:t>Describe it in the studio, publish</a:t>
            </a:r>
          </a:p>
        </p:txBody>
      </p:sp>
      <p:sp>
        <p:nvSpPr>
          <p:cNvPr id="15" name="Rounded Rectangle 14"/>
          <p:cNvSpPr/>
          <p:nvPr/>
        </p:nvSpPr>
        <p:spPr>
          <a:xfrm>
            <a:off x="548640" y="2304288"/>
            <a:ext cx="5486400" cy="694944"/>
          </a:xfrm>
          <a:prstGeom prst="roundRect">
            <a:avLst>
              <a:gd name="adj" fmla="val 18421"/>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713232" y="2496312"/>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3</a:t>
            </a:r>
          </a:p>
        </p:txBody>
      </p:sp>
      <p:sp>
        <p:nvSpPr>
          <p:cNvPr id="17" name="TextBox 16"/>
          <p:cNvSpPr txBox="1"/>
          <p:nvPr/>
        </p:nvSpPr>
        <p:spPr>
          <a:xfrm>
            <a:off x="1188719" y="2423160"/>
            <a:ext cx="1920240" cy="457200"/>
          </a:xfrm>
          <a:prstGeom prst="rect">
            <a:avLst/>
          </a:prstGeom>
          <a:noFill/>
        </p:spPr>
        <p:txBody>
          <a:bodyPr wrap="square" lIns="0" rIns="0" tIns="0" bIns="0" anchor="ctr">
            <a:spAutoFit/>
          </a:bodyPr>
          <a:lstStyle/>
          <a:p>
            <a:pPr algn="l"/>
            <a:r>
              <a:rPr sz="1400" b="1" i="0">
                <a:solidFill>
                  <a:srgbClr val="E8EAED"/>
                </a:solidFill>
                <a:latin typeface="Noto Sans"/>
              </a:rPr>
              <a:t>Style</a:t>
            </a:r>
          </a:p>
        </p:txBody>
      </p:sp>
      <p:sp>
        <p:nvSpPr>
          <p:cNvPr id="18" name="TextBox 17"/>
          <p:cNvSpPr txBox="1"/>
          <p:nvPr/>
        </p:nvSpPr>
        <p:spPr>
          <a:xfrm>
            <a:off x="3063240" y="2423160"/>
            <a:ext cx="2834640" cy="457200"/>
          </a:xfrm>
          <a:prstGeom prst="rect">
            <a:avLst/>
          </a:prstGeom>
          <a:noFill/>
        </p:spPr>
        <p:txBody>
          <a:bodyPr wrap="square" lIns="0" rIns="0" tIns="0" bIns="0" anchor="ctr">
            <a:spAutoFit/>
          </a:bodyPr>
          <a:lstStyle/>
          <a:p>
            <a:pPr algn="l"/>
            <a:r>
              <a:rPr sz="1200" b="0" i="0">
                <a:solidFill>
                  <a:srgbClr val="C3C8CF"/>
                </a:solidFill>
                <a:latin typeface="Noto Sans"/>
              </a:rPr>
              <a:t>Font, colors, button label</a:t>
            </a:r>
          </a:p>
        </p:txBody>
      </p:sp>
      <p:sp>
        <p:nvSpPr>
          <p:cNvPr id="19" name="Rounded Rectangle 18"/>
          <p:cNvSpPr/>
          <p:nvPr/>
        </p:nvSpPr>
        <p:spPr>
          <a:xfrm>
            <a:off x="6172200" y="2304288"/>
            <a:ext cx="5486400" cy="694944"/>
          </a:xfrm>
          <a:prstGeom prst="roundRect">
            <a:avLst>
              <a:gd name="adj" fmla="val 18421"/>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6336792" y="2496312"/>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4</a:t>
            </a:r>
          </a:p>
        </p:txBody>
      </p:sp>
      <p:sp>
        <p:nvSpPr>
          <p:cNvPr id="21" name="TextBox 20"/>
          <p:cNvSpPr txBox="1"/>
          <p:nvPr/>
        </p:nvSpPr>
        <p:spPr>
          <a:xfrm>
            <a:off x="6812280" y="2423160"/>
            <a:ext cx="1920240" cy="457200"/>
          </a:xfrm>
          <a:prstGeom prst="rect">
            <a:avLst/>
          </a:prstGeom>
          <a:noFill/>
        </p:spPr>
        <p:txBody>
          <a:bodyPr wrap="square" lIns="0" rIns="0" tIns="0" bIns="0" anchor="ctr">
            <a:spAutoFit/>
          </a:bodyPr>
          <a:lstStyle/>
          <a:p>
            <a:pPr algn="l"/>
            <a:r>
              <a:rPr sz="1400" b="1" i="0">
                <a:solidFill>
                  <a:srgbClr val="E8EAED"/>
                </a:solidFill>
                <a:latin typeface="Noto Sans"/>
              </a:rPr>
              <a:t>Settings</a:t>
            </a:r>
          </a:p>
        </p:txBody>
      </p:sp>
      <p:sp>
        <p:nvSpPr>
          <p:cNvPr id="22" name="TextBox 21"/>
          <p:cNvSpPr txBox="1"/>
          <p:nvPr/>
        </p:nvSpPr>
        <p:spPr>
          <a:xfrm>
            <a:off x="8686800" y="2423160"/>
            <a:ext cx="2834640" cy="457200"/>
          </a:xfrm>
          <a:prstGeom prst="rect">
            <a:avLst/>
          </a:prstGeom>
          <a:noFill/>
        </p:spPr>
        <p:txBody>
          <a:bodyPr wrap="square" lIns="0" rIns="0" tIns="0" bIns="0" anchor="ctr">
            <a:spAutoFit/>
          </a:bodyPr>
          <a:lstStyle/>
          <a:p>
            <a:pPr algn="l"/>
            <a:r>
              <a:rPr sz="1200" b="0" i="0">
                <a:solidFill>
                  <a:srgbClr val="C3C8CF"/>
                </a:solidFill>
                <a:latin typeface="Noto Sans"/>
              </a:rPr>
              <a:t>Inbox, reply-to, allowed origins</a:t>
            </a:r>
          </a:p>
        </p:txBody>
      </p:sp>
      <p:sp>
        <p:nvSpPr>
          <p:cNvPr id="23" name="Rounded Rectangle 22"/>
          <p:cNvSpPr/>
          <p:nvPr/>
        </p:nvSpPr>
        <p:spPr>
          <a:xfrm>
            <a:off x="548640" y="3127248"/>
            <a:ext cx="5486400" cy="694944"/>
          </a:xfrm>
          <a:prstGeom prst="roundRect">
            <a:avLst>
              <a:gd name="adj" fmla="val 18421"/>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Oval 23"/>
          <p:cNvSpPr/>
          <p:nvPr/>
        </p:nvSpPr>
        <p:spPr>
          <a:xfrm>
            <a:off x="713232" y="3319272"/>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5</a:t>
            </a:r>
          </a:p>
        </p:txBody>
      </p:sp>
      <p:sp>
        <p:nvSpPr>
          <p:cNvPr id="25" name="TextBox 24"/>
          <p:cNvSpPr txBox="1"/>
          <p:nvPr/>
        </p:nvSpPr>
        <p:spPr>
          <a:xfrm>
            <a:off x="1188719" y="3246120"/>
            <a:ext cx="1920240" cy="457200"/>
          </a:xfrm>
          <a:prstGeom prst="rect">
            <a:avLst/>
          </a:prstGeom>
          <a:noFill/>
        </p:spPr>
        <p:txBody>
          <a:bodyPr wrap="square" lIns="0" rIns="0" tIns="0" bIns="0" anchor="ctr">
            <a:spAutoFit/>
          </a:bodyPr>
          <a:lstStyle/>
          <a:p>
            <a:pPr algn="l"/>
            <a:r>
              <a:rPr sz="1400" b="1" i="0">
                <a:solidFill>
                  <a:srgbClr val="E8EAED"/>
                </a:solidFill>
                <a:latin typeface="Noto Sans"/>
              </a:rPr>
              <a:t>Embed code</a:t>
            </a:r>
          </a:p>
        </p:txBody>
      </p:sp>
      <p:sp>
        <p:nvSpPr>
          <p:cNvPr id="26" name="TextBox 25"/>
          <p:cNvSpPr txBox="1"/>
          <p:nvPr/>
        </p:nvSpPr>
        <p:spPr>
          <a:xfrm>
            <a:off x="3063240" y="3246120"/>
            <a:ext cx="2834640" cy="457200"/>
          </a:xfrm>
          <a:prstGeom prst="rect">
            <a:avLst/>
          </a:prstGeom>
          <a:noFill/>
        </p:spPr>
        <p:txBody>
          <a:bodyPr wrap="square" lIns="0" rIns="0" tIns="0" bIns="0" anchor="ctr">
            <a:spAutoFit/>
          </a:bodyPr>
          <a:lstStyle/>
          <a:p>
            <a:pPr algn="l"/>
            <a:r>
              <a:rPr sz="1200" b="0" i="0">
                <a:solidFill>
                  <a:srgbClr val="C3C8CF"/>
                </a:solidFill>
                <a:latin typeface="Noto Sans"/>
              </a:rPr>
              <a:t>Copy embed</a:t>
            </a:r>
          </a:p>
        </p:txBody>
      </p:sp>
      <p:sp>
        <p:nvSpPr>
          <p:cNvPr id="27" name="Rounded Rectangle 26"/>
          <p:cNvSpPr/>
          <p:nvPr/>
        </p:nvSpPr>
        <p:spPr>
          <a:xfrm>
            <a:off x="6172200" y="3127248"/>
            <a:ext cx="5486400" cy="694944"/>
          </a:xfrm>
          <a:prstGeom prst="roundRect">
            <a:avLst>
              <a:gd name="adj" fmla="val 18421"/>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Oval 27"/>
          <p:cNvSpPr/>
          <p:nvPr/>
        </p:nvSpPr>
        <p:spPr>
          <a:xfrm>
            <a:off x="6336792" y="3319272"/>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6</a:t>
            </a:r>
          </a:p>
        </p:txBody>
      </p:sp>
      <p:sp>
        <p:nvSpPr>
          <p:cNvPr id="29" name="TextBox 28"/>
          <p:cNvSpPr txBox="1"/>
          <p:nvPr/>
        </p:nvSpPr>
        <p:spPr>
          <a:xfrm>
            <a:off x="6812280" y="3246120"/>
            <a:ext cx="1920240" cy="457200"/>
          </a:xfrm>
          <a:prstGeom prst="rect">
            <a:avLst/>
          </a:prstGeom>
          <a:noFill/>
        </p:spPr>
        <p:txBody>
          <a:bodyPr wrap="square" lIns="0" rIns="0" tIns="0" bIns="0" anchor="ctr">
            <a:spAutoFit/>
          </a:bodyPr>
          <a:lstStyle/>
          <a:p>
            <a:pPr algn="l"/>
            <a:r>
              <a:rPr sz="1400" b="1" i="0">
                <a:solidFill>
                  <a:srgbClr val="E8EAED"/>
                </a:solidFill>
                <a:latin typeface="Noto Sans"/>
              </a:rPr>
              <a:t>HTML Studio</a:t>
            </a:r>
          </a:p>
        </p:txBody>
      </p:sp>
      <p:sp>
        <p:nvSpPr>
          <p:cNvPr id="30" name="TextBox 29"/>
          <p:cNvSpPr txBox="1"/>
          <p:nvPr/>
        </p:nvSpPr>
        <p:spPr>
          <a:xfrm>
            <a:off x="8686800" y="3246120"/>
            <a:ext cx="2834640" cy="457200"/>
          </a:xfrm>
          <a:prstGeom prst="rect">
            <a:avLst/>
          </a:prstGeom>
          <a:noFill/>
        </p:spPr>
        <p:txBody>
          <a:bodyPr wrap="square" lIns="0" rIns="0" tIns="0" bIns="0" anchor="ctr">
            <a:spAutoFit/>
          </a:bodyPr>
          <a:lstStyle/>
          <a:p>
            <a:pPr algn="l"/>
            <a:r>
              <a:rPr sz="1200" b="0" i="0">
                <a:solidFill>
                  <a:srgbClr val="C3C8CF"/>
                </a:solidFill>
                <a:latin typeface="Noto Sans"/>
              </a:rPr>
              <a:t>Custom Embed section, paste</a:t>
            </a:r>
          </a:p>
        </p:txBody>
      </p:sp>
      <p:sp>
        <p:nvSpPr>
          <p:cNvPr id="31" name="Rounded Rectangle 30"/>
          <p:cNvSpPr/>
          <p:nvPr/>
        </p:nvSpPr>
        <p:spPr>
          <a:xfrm>
            <a:off x="548640" y="3950208"/>
            <a:ext cx="5486400" cy="694944"/>
          </a:xfrm>
          <a:prstGeom prst="roundRect">
            <a:avLst>
              <a:gd name="adj" fmla="val 18421"/>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Oval 31"/>
          <p:cNvSpPr/>
          <p:nvPr/>
        </p:nvSpPr>
        <p:spPr>
          <a:xfrm>
            <a:off x="713232" y="4142232"/>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7</a:t>
            </a:r>
          </a:p>
        </p:txBody>
      </p:sp>
      <p:sp>
        <p:nvSpPr>
          <p:cNvPr id="33" name="TextBox 32"/>
          <p:cNvSpPr txBox="1"/>
          <p:nvPr/>
        </p:nvSpPr>
        <p:spPr>
          <a:xfrm>
            <a:off x="1188719" y="4069080"/>
            <a:ext cx="1920240" cy="457200"/>
          </a:xfrm>
          <a:prstGeom prst="rect">
            <a:avLst/>
          </a:prstGeom>
          <a:noFill/>
        </p:spPr>
        <p:txBody>
          <a:bodyPr wrap="square" lIns="0" rIns="0" tIns="0" bIns="0" anchor="ctr">
            <a:spAutoFit/>
          </a:bodyPr>
          <a:lstStyle/>
          <a:p>
            <a:pPr algn="l"/>
            <a:r>
              <a:rPr sz="1400" b="1" i="0">
                <a:solidFill>
                  <a:srgbClr val="E8EAED"/>
                </a:solidFill>
                <a:latin typeface="Noto Sans"/>
              </a:rPr>
              <a:t>Go live</a:t>
            </a:r>
          </a:p>
        </p:txBody>
      </p:sp>
      <p:sp>
        <p:nvSpPr>
          <p:cNvPr id="34" name="TextBox 33"/>
          <p:cNvSpPr txBox="1"/>
          <p:nvPr/>
        </p:nvSpPr>
        <p:spPr>
          <a:xfrm>
            <a:off x="3063240" y="4069080"/>
            <a:ext cx="2834640" cy="457200"/>
          </a:xfrm>
          <a:prstGeom prst="rect">
            <a:avLst/>
          </a:prstGeom>
          <a:noFill/>
        </p:spPr>
        <p:txBody>
          <a:bodyPr wrap="square" lIns="0" rIns="0" tIns="0" bIns="0" anchor="ctr">
            <a:spAutoFit/>
          </a:bodyPr>
          <a:lstStyle/>
          <a:p>
            <a:pPr algn="l"/>
            <a:r>
              <a:rPr sz="1200" b="0" i="0">
                <a:solidFill>
                  <a:srgbClr val="C3C8CF"/>
                </a:solidFill>
                <a:latin typeface="Noto Sans"/>
              </a:rPr>
              <a:t>Export &amp; Deploy, publish slug</a:t>
            </a:r>
          </a:p>
        </p:txBody>
      </p:sp>
      <p:sp>
        <p:nvSpPr>
          <p:cNvPr id="35" name="Rounded Rectangle 34"/>
          <p:cNvSpPr/>
          <p:nvPr/>
        </p:nvSpPr>
        <p:spPr>
          <a:xfrm>
            <a:off x="6172200" y="3950208"/>
            <a:ext cx="5486400" cy="694944"/>
          </a:xfrm>
          <a:prstGeom prst="roundRect">
            <a:avLst>
              <a:gd name="adj" fmla="val 18421"/>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Oval 35"/>
          <p:cNvSpPr/>
          <p:nvPr/>
        </p:nvSpPr>
        <p:spPr>
          <a:xfrm>
            <a:off x="6336792" y="4142232"/>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8</a:t>
            </a:r>
          </a:p>
        </p:txBody>
      </p:sp>
      <p:sp>
        <p:nvSpPr>
          <p:cNvPr id="37" name="TextBox 36"/>
          <p:cNvSpPr txBox="1"/>
          <p:nvPr/>
        </p:nvSpPr>
        <p:spPr>
          <a:xfrm>
            <a:off x="6812280" y="4069080"/>
            <a:ext cx="1920240" cy="457200"/>
          </a:xfrm>
          <a:prstGeom prst="rect">
            <a:avLst/>
          </a:prstGeom>
          <a:noFill/>
        </p:spPr>
        <p:txBody>
          <a:bodyPr wrap="square" lIns="0" rIns="0" tIns="0" bIns="0" anchor="ctr">
            <a:spAutoFit/>
          </a:bodyPr>
          <a:lstStyle/>
          <a:p>
            <a:pPr algn="l"/>
            <a:r>
              <a:rPr sz="1400" b="1" i="0">
                <a:solidFill>
                  <a:srgbClr val="E8EAED"/>
                </a:solidFill>
                <a:latin typeface="Noto Sans"/>
              </a:rPr>
              <a:t>Submit</a:t>
            </a:r>
          </a:p>
        </p:txBody>
      </p:sp>
      <p:sp>
        <p:nvSpPr>
          <p:cNvPr id="38" name="TextBox 37"/>
          <p:cNvSpPr txBox="1"/>
          <p:nvPr/>
        </p:nvSpPr>
        <p:spPr>
          <a:xfrm>
            <a:off x="8686800" y="4069080"/>
            <a:ext cx="2834640" cy="457200"/>
          </a:xfrm>
          <a:prstGeom prst="rect">
            <a:avLst/>
          </a:prstGeom>
          <a:noFill/>
        </p:spPr>
        <p:txBody>
          <a:bodyPr wrap="square" lIns="0" rIns="0" tIns="0" bIns="0" anchor="ctr">
            <a:spAutoFit/>
          </a:bodyPr>
          <a:lstStyle/>
          <a:p>
            <a:pPr algn="l"/>
            <a:r>
              <a:rPr sz="1200" b="0" i="0">
                <a:solidFill>
                  <a:srgbClr val="C3C8CF"/>
                </a:solidFill>
                <a:latin typeface="Noto Sans"/>
              </a:rPr>
              <a:t>Send yourself a test</a:t>
            </a:r>
          </a:p>
        </p:txBody>
      </p:sp>
      <p:sp>
        <p:nvSpPr>
          <p:cNvPr id="39" name="Rounded Rectangle 38"/>
          <p:cNvSpPr/>
          <p:nvPr/>
        </p:nvSpPr>
        <p:spPr>
          <a:xfrm>
            <a:off x="548640" y="4773168"/>
            <a:ext cx="11109960" cy="694944"/>
          </a:xfrm>
          <a:prstGeom prst="roundRect">
            <a:avLst>
              <a:gd name="adj" fmla="val 18421"/>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Oval 39"/>
          <p:cNvSpPr/>
          <p:nvPr/>
        </p:nvSpPr>
        <p:spPr>
          <a:xfrm>
            <a:off x="713232" y="4965192"/>
            <a:ext cx="310896" cy="310896"/>
          </a:xfrm>
          <a:prstGeom prst="ellipse">
            <a:avLst/>
          </a:prstGeom>
          <a:solidFill>
            <a:srgbClr val="5EEAD4"/>
          </a:solidFill>
          <a:ln w="19050">
            <a:solidFill>
              <a:srgbClr val="04221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4221C"/>
                </a:solidFill>
                <a:latin typeface="Noto Sans"/>
              </a:rPr>
              <a:t>9</a:t>
            </a:r>
          </a:p>
        </p:txBody>
      </p:sp>
      <p:sp>
        <p:nvSpPr>
          <p:cNvPr id="41" name="TextBox 40"/>
          <p:cNvSpPr txBox="1"/>
          <p:nvPr/>
        </p:nvSpPr>
        <p:spPr>
          <a:xfrm>
            <a:off x="1188719" y="4892040"/>
            <a:ext cx="1920240" cy="457200"/>
          </a:xfrm>
          <a:prstGeom prst="rect">
            <a:avLst/>
          </a:prstGeom>
          <a:noFill/>
        </p:spPr>
        <p:txBody>
          <a:bodyPr wrap="square" lIns="0" rIns="0" tIns="0" bIns="0" anchor="ctr">
            <a:spAutoFit/>
          </a:bodyPr>
          <a:lstStyle/>
          <a:p>
            <a:pPr algn="l"/>
            <a:r>
              <a:rPr sz="1400" b="1" i="0">
                <a:solidFill>
                  <a:srgbClr val="E8EAED"/>
                </a:solidFill>
                <a:latin typeface="Noto Sans"/>
              </a:rPr>
              <a:t>Inbox</a:t>
            </a:r>
          </a:p>
        </p:txBody>
      </p:sp>
      <p:sp>
        <p:nvSpPr>
          <p:cNvPr id="42" name="TextBox 41"/>
          <p:cNvSpPr txBox="1"/>
          <p:nvPr/>
        </p:nvSpPr>
        <p:spPr>
          <a:xfrm>
            <a:off x="3063240" y="4892040"/>
            <a:ext cx="8412480" cy="457200"/>
          </a:xfrm>
          <a:prstGeom prst="rect">
            <a:avLst/>
          </a:prstGeom>
          <a:noFill/>
        </p:spPr>
        <p:txBody>
          <a:bodyPr wrap="square" lIns="0" rIns="0" tIns="0" bIns="0" anchor="ctr">
            <a:spAutoFit/>
          </a:bodyPr>
          <a:lstStyle/>
          <a:p>
            <a:pPr algn="l"/>
            <a:r>
              <a:rPr sz="1200" b="0" i="0">
                <a:solidFill>
                  <a:srgbClr val="C3C8CF"/>
                </a:solidFill>
                <a:latin typeface="Noto Sans"/>
              </a:rPr>
              <a:t>Check the email and your dashboard</a:t>
            </a:r>
          </a:p>
        </p:txBody>
      </p:sp>
      <p:sp>
        <p:nvSpPr>
          <p:cNvPr id="43" name="Rectangle 42"/>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45" name="TextBox 44"/>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title.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566928"/>
            <a:ext cx="6400800" cy="411480"/>
          </a:xfrm>
          <a:prstGeom prst="rect">
            <a:avLst/>
          </a:prstGeom>
          <a:noFill/>
        </p:spPr>
        <p:txBody>
          <a:bodyPr wrap="square" lIns="0" rIns="0" tIns="0" bIns="0" anchor="ctr">
            <a:spAutoFit/>
          </a:bodyPr>
          <a:lstStyle/>
          <a:p>
            <a:pPr algn="l"/>
            <a:r>
              <a:rPr sz="1800" b="1" i="0" spc="-40">
                <a:solidFill>
                  <a:srgbClr val="E8EAED"/>
                </a:solidFill>
                <a:latin typeface="Noto Sans"/>
              </a:rPr>
              <a:t>EdgeForm</a:t>
            </a:r>
            <a:r>
              <a:rPr sz="950" b="0" i="0" spc="180">
                <a:solidFill>
                  <a:srgbClr val="8B919A"/>
                </a:solidFill>
                <a:latin typeface="Noto Sans"/>
              </a:rPr>
              <a:t>   REGISTERMYSITE</a:t>
            </a:r>
          </a:p>
        </p:txBody>
      </p:sp>
      <p:sp>
        <p:nvSpPr>
          <p:cNvPr id="4" name="Rounded Rectangle 3"/>
          <p:cNvSpPr/>
          <p:nvPr/>
        </p:nvSpPr>
        <p:spPr>
          <a:xfrm>
            <a:off x="548640" y="1600200"/>
            <a:ext cx="1713768" cy="274320"/>
          </a:xfrm>
          <a:prstGeom prst="roundRect">
            <a:avLst>
              <a:gd name="adj" fmla="val 50000"/>
            </a:avLst>
          </a:prstGeom>
          <a:solidFill>
            <a:srgbClr val="0F2A26"/>
          </a:solidFill>
          <a:ln w="9525">
            <a:solidFill>
              <a:srgbClr val="1D4A4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48640" y="1600200"/>
            <a:ext cx="1713768" cy="274320"/>
          </a:xfrm>
          <a:prstGeom prst="rect">
            <a:avLst/>
          </a:prstGeom>
          <a:noFill/>
        </p:spPr>
        <p:txBody>
          <a:bodyPr wrap="square" lIns="0" rIns="0" tIns="0" bIns="0" anchor="ctr">
            <a:spAutoFit/>
          </a:bodyPr>
          <a:lstStyle/>
          <a:p>
            <a:pPr algn="ctr"/>
            <a:r>
              <a:rPr sz="1050" b="0" i="0">
                <a:solidFill>
                  <a:srgbClr val="5EEAD4"/>
                </a:solidFill>
                <a:latin typeface="Noto Sans"/>
              </a:rPr>
              <a:t>We're here to help</a:t>
            </a:r>
          </a:p>
        </p:txBody>
      </p:sp>
      <p:sp>
        <p:nvSpPr>
          <p:cNvPr id="6" name="TextBox 5"/>
          <p:cNvSpPr txBox="1"/>
          <p:nvPr/>
        </p:nvSpPr>
        <p:spPr>
          <a:xfrm>
            <a:off x="548640" y="2011680"/>
            <a:ext cx="6583680" cy="1280160"/>
          </a:xfrm>
          <a:prstGeom prst="rect">
            <a:avLst/>
          </a:prstGeom>
          <a:noFill/>
        </p:spPr>
        <p:txBody>
          <a:bodyPr wrap="square" lIns="0" rIns="0" tIns="0" bIns="0" anchor="t">
            <a:spAutoFit/>
          </a:bodyPr>
          <a:lstStyle/>
          <a:p>
            <a:pPr algn="l">
              <a:lnSpc>
                <a:spcPct val="95000"/>
              </a:lnSpc>
            </a:pPr>
            <a:r>
              <a:rPr sz="3800" b="1" i="0" spc="-80">
                <a:solidFill>
                  <a:srgbClr val="E8EAED"/>
                </a:solidFill>
                <a:latin typeface="Noto Sans"/>
              </a:rPr>
              <a:t>Want us to set up your form with you?</a:t>
            </a:r>
          </a:p>
        </p:txBody>
      </p:sp>
      <p:sp>
        <p:nvSpPr>
          <p:cNvPr id="7" name="Oval 6"/>
          <p:cNvSpPr/>
          <p:nvPr/>
        </p:nvSpPr>
        <p:spPr>
          <a:xfrm>
            <a:off x="548640" y="3429000"/>
            <a:ext cx="475488" cy="475488"/>
          </a:xfrm>
          <a:prstGeom prst="ellipse">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ic_globe_04221c.png"/>
          <p:cNvPicPr>
            <a:picLocks noChangeAspect="1"/>
          </p:cNvPicPr>
          <p:nvPr/>
        </p:nvPicPr>
        <p:blipFill>
          <a:blip r:embed="rId3"/>
          <a:stretch>
            <a:fillRect/>
          </a:stretch>
        </p:blipFill>
        <p:spPr>
          <a:xfrm>
            <a:off x="658368" y="3538728"/>
            <a:ext cx="256032" cy="256032"/>
          </a:xfrm>
          <a:prstGeom prst="rect">
            <a:avLst/>
          </a:prstGeom>
        </p:spPr>
      </p:pic>
      <p:sp>
        <p:nvSpPr>
          <p:cNvPr id="9" name="TextBox 8"/>
          <p:cNvSpPr txBox="1"/>
          <p:nvPr/>
        </p:nvSpPr>
        <p:spPr>
          <a:xfrm>
            <a:off x="1188720" y="3429000"/>
            <a:ext cx="5486400" cy="475488"/>
          </a:xfrm>
          <a:prstGeom prst="rect">
            <a:avLst/>
          </a:prstGeom>
          <a:noFill/>
        </p:spPr>
        <p:txBody>
          <a:bodyPr wrap="square" lIns="0" rIns="0" tIns="0" bIns="0" anchor="ctr">
            <a:spAutoFit/>
          </a:bodyPr>
          <a:lstStyle/>
          <a:p>
            <a:pPr algn="l"/>
            <a:r>
              <a:rPr sz="1800" b="1" i="0">
                <a:solidFill>
                  <a:srgbClr val="E8EAED"/>
                </a:solidFill>
                <a:latin typeface="Noto Sans"/>
              </a:rPr>
              <a:t>registermysite.com</a:t>
            </a:r>
          </a:p>
        </p:txBody>
      </p:sp>
      <p:sp>
        <p:nvSpPr>
          <p:cNvPr id="10" name="Oval 9"/>
          <p:cNvSpPr/>
          <p:nvPr/>
        </p:nvSpPr>
        <p:spPr>
          <a:xfrm>
            <a:off x="548640" y="4050791"/>
            <a:ext cx="475488" cy="475488"/>
          </a:xfrm>
          <a:prstGeom prst="ellipse">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ic_phone_e8eaed.png"/>
          <p:cNvPicPr>
            <a:picLocks noChangeAspect="1"/>
          </p:cNvPicPr>
          <p:nvPr/>
        </p:nvPicPr>
        <p:blipFill>
          <a:blip r:embed="rId4"/>
          <a:stretch>
            <a:fillRect/>
          </a:stretch>
        </p:blipFill>
        <p:spPr>
          <a:xfrm>
            <a:off x="658368" y="4160520"/>
            <a:ext cx="256032" cy="256032"/>
          </a:xfrm>
          <a:prstGeom prst="rect">
            <a:avLst/>
          </a:prstGeom>
        </p:spPr>
      </p:pic>
      <p:sp>
        <p:nvSpPr>
          <p:cNvPr id="12" name="TextBox 11"/>
          <p:cNvSpPr txBox="1"/>
          <p:nvPr/>
        </p:nvSpPr>
        <p:spPr>
          <a:xfrm>
            <a:off x="1188720" y="4050791"/>
            <a:ext cx="5486400" cy="475488"/>
          </a:xfrm>
          <a:prstGeom prst="rect">
            <a:avLst/>
          </a:prstGeom>
          <a:noFill/>
        </p:spPr>
        <p:txBody>
          <a:bodyPr wrap="square" lIns="0" rIns="0" tIns="0" bIns="0" anchor="ctr">
            <a:spAutoFit/>
          </a:bodyPr>
          <a:lstStyle/>
          <a:p>
            <a:pPr algn="l"/>
            <a:r>
              <a:rPr sz="1800" b="1" i="0">
                <a:solidFill>
                  <a:srgbClr val="E8EAED"/>
                </a:solidFill>
                <a:latin typeface="Noto Sans"/>
              </a:rPr>
              <a:t>(562) 751-4597</a:t>
            </a:r>
          </a:p>
        </p:txBody>
      </p:sp>
      <p:sp>
        <p:nvSpPr>
          <p:cNvPr id="13" name="Oval 12"/>
          <p:cNvSpPr/>
          <p:nvPr/>
        </p:nvSpPr>
        <p:spPr>
          <a:xfrm>
            <a:off x="548640" y="4672584"/>
            <a:ext cx="475488" cy="475488"/>
          </a:xfrm>
          <a:prstGeom prst="ellipse">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4" name="Picture 13" descr="ic_mail_e8eaed.png"/>
          <p:cNvPicPr>
            <a:picLocks noChangeAspect="1"/>
          </p:cNvPicPr>
          <p:nvPr/>
        </p:nvPicPr>
        <p:blipFill>
          <a:blip r:embed="rId5"/>
          <a:stretch>
            <a:fillRect/>
          </a:stretch>
        </p:blipFill>
        <p:spPr>
          <a:xfrm>
            <a:off x="658368" y="4782312"/>
            <a:ext cx="256032" cy="256032"/>
          </a:xfrm>
          <a:prstGeom prst="rect">
            <a:avLst/>
          </a:prstGeom>
        </p:spPr>
      </p:pic>
      <p:sp>
        <p:nvSpPr>
          <p:cNvPr id="15" name="TextBox 14"/>
          <p:cNvSpPr txBox="1"/>
          <p:nvPr/>
        </p:nvSpPr>
        <p:spPr>
          <a:xfrm>
            <a:off x="1188720" y="4672584"/>
            <a:ext cx="5486400" cy="475488"/>
          </a:xfrm>
          <a:prstGeom prst="rect">
            <a:avLst/>
          </a:prstGeom>
          <a:noFill/>
        </p:spPr>
        <p:txBody>
          <a:bodyPr wrap="square" lIns="0" rIns="0" tIns="0" bIns="0" anchor="ctr">
            <a:spAutoFit/>
          </a:bodyPr>
          <a:lstStyle/>
          <a:p>
            <a:pPr algn="l"/>
            <a:r>
              <a:rPr sz="1800" b="1" i="0">
                <a:solidFill>
                  <a:srgbClr val="E8EAED"/>
                </a:solidFill>
                <a:latin typeface="Noto Sans"/>
              </a:rPr>
              <a:t>info@registermysite.com</a:t>
            </a:r>
          </a:p>
        </p:txBody>
      </p:sp>
      <p:sp>
        <p:nvSpPr>
          <p:cNvPr id="16" name="Oval 15"/>
          <p:cNvSpPr/>
          <p:nvPr/>
        </p:nvSpPr>
        <p:spPr>
          <a:xfrm>
            <a:off x="548640" y="5294376"/>
            <a:ext cx="475488" cy="475488"/>
          </a:xfrm>
          <a:prstGeom prst="ellipse">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Picture 16" descr="ic_map-pin_e8eaed.png"/>
          <p:cNvPicPr>
            <a:picLocks noChangeAspect="1"/>
          </p:cNvPicPr>
          <p:nvPr/>
        </p:nvPicPr>
        <p:blipFill>
          <a:blip r:embed="rId6"/>
          <a:stretch>
            <a:fillRect/>
          </a:stretch>
        </p:blipFill>
        <p:spPr>
          <a:xfrm>
            <a:off x="658368" y="5404104"/>
            <a:ext cx="256032" cy="256032"/>
          </a:xfrm>
          <a:prstGeom prst="rect">
            <a:avLst/>
          </a:prstGeom>
        </p:spPr>
      </p:pic>
      <p:sp>
        <p:nvSpPr>
          <p:cNvPr id="18" name="TextBox 17"/>
          <p:cNvSpPr txBox="1"/>
          <p:nvPr/>
        </p:nvSpPr>
        <p:spPr>
          <a:xfrm>
            <a:off x="1188720" y="5294376"/>
            <a:ext cx="5486400" cy="475488"/>
          </a:xfrm>
          <a:prstGeom prst="rect">
            <a:avLst/>
          </a:prstGeom>
          <a:noFill/>
        </p:spPr>
        <p:txBody>
          <a:bodyPr wrap="square" lIns="0" rIns="0" tIns="0" bIns="0" anchor="ctr">
            <a:spAutoFit/>
          </a:bodyPr>
          <a:lstStyle/>
          <a:p>
            <a:pPr algn="l"/>
            <a:r>
              <a:rPr sz="1800" b="0" i="0">
                <a:solidFill>
                  <a:srgbClr val="E8EAED"/>
                </a:solidFill>
                <a:latin typeface="Noto Sans"/>
              </a:rPr>
              <a:t>In person in LA and OC</a:t>
            </a:r>
          </a:p>
        </p:txBody>
      </p:sp>
      <p:sp>
        <p:nvSpPr>
          <p:cNvPr id="19" name="Rounded Rectangle 18"/>
          <p:cNvSpPr/>
          <p:nvPr/>
        </p:nvSpPr>
        <p:spPr>
          <a:xfrm>
            <a:off x="7223760" y="1600200"/>
            <a:ext cx="4434840" cy="4206240"/>
          </a:xfrm>
          <a:prstGeom prst="roundRect">
            <a:avLst>
              <a:gd name="adj" fmla="val 3043"/>
            </a:avLst>
          </a:prstGeom>
          <a:solidFill>
            <a:srgbClr val="111318"/>
          </a:solidFill>
          <a:ln w="12700">
            <a:solidFill>
              <a:srgbClr val="262B3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7452360" y="1801368"/>
            <a:ext cx="4023360" cy="274320"/>
          </a:xfrm>
          <a:prstGeom prst="rect">
            <a:avLst/>
          </a:prstGeom>
          <a:noFill/>
        </p:spPr>
        <p:txBody>
          <a:bodyPr wrap="square" lIns="0" rIns="0" tIns="0" bIns="0" anchor="t">
            <a:spAutoFit/>
          </a:bodyPr>
          <a:lstStyle/>
          <a:p>
            <a:pPr algn="l"/>
            <a:r>
              <a:rPr sz="1000" b="1" i="0" spc="200">
                <a:solidFill>
                  <a:srgbClr val="5EEAD4"/>
                </a:solidFill>
                <a:latin typeface="IBM Plex Mono"/>
              </a:rPr>
              <a:t>TRY THE LIVE DEMO</a:t>
            </a:r>
          </a:p>
        </p:txBody>
      </p:sp>
      <p:sp>
        <p:nvSpPr>
          <p:cNvPr id="21" name="TextBox 20"/>
          <p:cNvSpPr txBox="1"/>
          <p:nvPr/>
        </p:nvSpPr>
        <p:spPr>
          <a:xfrm>
            <a:off x="7452360" y="2148840"/>
            <a:ext cx="4023360" cy="320040"/>
          </a:xfrm>
          <a:prstGeom prst="rect">
            <a:avLst/>
          </a:prstGeom>
          <a:noFill/>
        </p:spPr>
        <p:txBody>
          <a:bodyPr wrap="square" lIns="0" rIns="0" tIns="0" bIns="0" anchor="t">
            <a:spAutoFit/>
          </a:bodyPr>
          <a:lstStyle/>
          <a:p>
            <a:pPr algn="l"/>
            <a:r>
              <a:rPr sz="1350" b="1" i="0">
                <a:solidFill>
                  <a:srgbClr val="E8EAED"/>
                </a:solidFill>
                <a:latin typeface="Noto Sans"/>
              </a:rPr>
              <a:t>The form on a real website</a:t>
            </a:r>
          </a:p>
        </p:txBody>
      </p:sp>
      <p:sp>
        <p:nvSpPr>
          <p:cNvPr id="22" name="TextBox 21"/>
          <p:cNvSpPr txBox="1"/>
          <p:nvPr/>
        </p:nvSpPr>
        <p:spPr>
          <a:xfrm>
            <a:off x="7452360" y="2468880"/>
            <a:ext cx="4023360" cy="640080"/>
          </a:xfrm>
          <a:prstGeom prst="rect">
            <a:avLst/>
          </a:prstGeom>
          <a:noFill/>
        </p:spPr>
        <p:txBody>
          <a:bodyPr wrap="square" lIns="0" rIns="0" tIns="0" bIns="0" anchor="t">
            <a:spAutoFit/>
          </a:bodyPr>
          <a:lstStyle/>
          <a:p>
            <a:pPr algn="l">
              <a:lnSpc>
                <a:spcPct val="105000"/>
              </a:lnSpc>
            </a:pPr>
            <a:r>
              <a:rPr sz="1150" b="0" i="0">
                <a:solidFill>
                  <a:srgbClr val="C3C8CF"/>
                </a:solidFill>
                <a:latin typeface="IBM Plex Mono"/>
              </a:rPr>
              <a:t>sites.registermysite.com/
maple-street-bakery-edgeform-demo/</a:t>
            </a:r>
          </a:p>
        </p:txBody>
      </p:sp>
      <p:sp>
        <p:nvSpPr>
          <p:cNvPr id="23" name="TextBox 22"/>
          <p:cNvSpPr txBox="1"/>
          <p:nvPr/>
        </p:nvSpPr>
        <p:spPr>
          <a:xfrm>
            <a:off x="7452360" y="3246120"/>
            <a:ext cx="4023360" cy="320040"/>
          </a:xfrm>
          <a:prstGeom prst="rect">
            <a:avLst/>
          </a:prstGeom>
          <a:noFill/>
        </p:spPr>
        <p:txBody>
          <a:bodyPr wrap="square" lIns="0" rIns="0" tIns="0" bIns="0" anchor="t">
            <a:spAutoFit/>
          </a:bodyPr>
          <a:lstStyle/>
          <a:p>
            <a:pPr algn="l"/>
            <a:r>
              <a:rPr sz="1350" b="1" i="0">
                <a:solidFill>
                  <a:srgbClr val="E8EAED"/>
                </a:solidFill>
                <a:latin typeface="Noto Sans"/>
              </a:rPr>
              <a:t>Build your own form</a:t>
            </a:r>
          </a:p>
        </p:txBody>
      </p:sp>
      <p:sp>
        <p:nvSpPr>
          <p:cNvPr id="24" name="TextBox 23"/>
          <p:cNvSpPr txBox="1"/>
          <p:nvPr/>
        </p:nvSpPr>
        <p:spPr>
          <a:xfrm>
            <a:off x="7452360" y="3566160"/>
            <a:ext cx="4023360" cy="320040"/>
          </a:xfrm>
          <a:prstGeom prst="rect">
            <a:avLst/>
          </a:prstGeom>
          <a:noFill/>
        </p:spPr>
        <p:txBody>
          <a:bodyPr wrap="square" lIns="0" rIns="0" tIns="0" bIns="0" anchor="t">
            <a:spAutoFit/>
          </a:bodyPr>
          <a:lstStyle/>
          <a:p>
            <a:pPr algn="l"/>
            <a:r>
              <a:rPr sz="1150" b="0" i="0">
                <a:solidFill>
                  <a:srgbClr val="C3C8CF"/>
                </a:solidFill>
                <a:latin typeface="IBM Plex Mono"/>
              </a:rPr>
              <a:t>forms.registermysite.com</a:t>
            </a:r>
          </a:p>
        </p:txBody>
      </p:sp>
      <p:sp>
        <p:nvSpPr>
          <p:cNvPr id="25" name="TextBox 24"/>
          <p:cNvSpPr txBox="1"/>
          <p:nvPr/>
        </p:nvSpPr>
        <p:spPr>
          <a:xfrm>
            <a:off x="7452360" y="4069080"/>
            <a:ext cx="4023360" cy="320040"/>
          </a:xfrm>
          <a:prstGeom prst="rect">
            <a:avLst/>
          </a:prstGeom>
          <a:noFill/>
        </p:spPr>
        <p:txBody>
          <a:bodyPr wrap="square" lIns="0" rIns="0" tIns="0" bIns="0" anchor="t">
            <a:spAutoFit/>
          </a:bodyPr>
          <a:lstStyle/>
          <a:p>
            <a:pPr algn="l"/>
            <a:r>
              <a:rPr sz="1350" b="1" i="0">
                <a:solidFill>
                  <a:srgbClr val="E8EAED"/>
                </a:solidFill>
                <a:latin typeface="Noto Sans"/>
              </a:rPr>
              <a:t>Build your website</a:t>
            </a:r>
          </a:p>
        </p:txBody>
      </p:sp>
      <p:sp>
        <p:nvSpPr>
          <p:cNvPr id="26" name="TextBox 25"/>
          <p:cNvSpPr txBox="1"/>
          <p:nvPr/>
        </p:nvSpPr>
        <p:spPr>
          <a:xfrm>
            <a:off x="7452360" y="4389120"/>
            <a:ext cx="4023360" cy="320040"/>
          </a:xfrm>
          <a:prstGeom prst="rect">
            <a:avLst/>
          </a:prstGeom>
          <a:noFill/>
        </p:spPr>
        <p:txBody>
          <a:bodyPr wrap="square" lIns="0" rIns="0" tIns="0" bIns="0" anchor="t">
            <a:spAutoFit/>
          </a:bodyPr>
          <a:lstStyle/>
          <a:p>
            <a:pPr algn="l"/>
            <a:r>
              <a:rPr sz="1150" b="0" i="0">
                <a:solidFill>
                  <a:srgbClr val="C3C8CF"/>
                </a:solidFill>
                <a:latin typeface="IBM Plex Mono"/>
              </a:rPr>
              <a:t>html-studio.registermysite.com</a:t>
            </a:r>
          </a:p>
        </p:txBody>
      </p:sp>
      <p:sp>
        <p:nvSpPr>
          <p:cNvPr id="27" name="TextBox 26"/>
          <p:cNvSpPr txBox="1"/>
          <p:nvPr/>
        </p:nvSpPr>
        <p:spPr>
          <a:xfrm>
            <a:off x="7452360" y="4937760"/>
            <a:ext cx="4023360" cy="731520"/>
          </a:xfrm>
          <a:prstGeom prst="rect">
            <a:avLst/>
          </a:prstGeom>
          <a:noFill/>
        </p:spPr>
        <p:txBody>
          <a:bodyPr wrap="square" lIns="0" rIns="0" tIns="0" bIns="0" anchor="t">
            <a:spAutoFit/>
          </a:bodyPr>
          <a:lstStyle/>
          <a:p>
            <a:pPr algn="l"/>
            <a:r>
              <a:rPr sz="1050" b="0" i="1">
                <a:solidFill>
                  <a:srgbClr val="8B919A"/>
                </a:solidFill>
                <a:latin typeface="Noto Sans"/>
              </a:rPr>
              <a:t>Maple Street Bakery (Demo) is a made-up business. Please send test messages only.</a:t>
            </a:r>
          </a:p>
        </p:txBody>
      </p:sp>
      <p:sp>
        <p:nvSpPr>
          <p:cNvPr id="28" name="Rectangle 27"/>
          <p:cNvSpPr/>
          <p:nvPr/>
        </p:nvSpPr>
        <p:spPr>
          <a:xfrm>
            <a:off x="548640" y="6327648"/>
            <a:ext cx="11091672" cy="10972"/>
          </a:xfrm>
          <a:prstGeom prst="rect">
            <a:avLst/>
          </a:prstGeom>
          <a:solidFill>
            <a:srgbClr val="262B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548640" y="6455664"/>
            <a:ext cx="3108960" cy="228600"/>
          </a:xfrm>
          <a:prstGeom prst="rect">
            <a:avLst/>
          </a:prstGeom>
          <a:noFill/>
        </p:spPr>
        <p:txBody>
          <a:bodyPr wrap="square" lIns="0" rIns="0" tIns="0" bIns="0" anchor="t">
            <a:spAutoFit/>
          </a:bodyPr>
          <a:lstStyle/>
          <a:p>
            <a:pPr algn="l"/>
            <a:r>
              <a:rPr sz="950" b="1" i="0">
                <a:solidFill>
                  <a:srgbClr val="E8EAED"/>
                </a:solidFill>
                <a:latin typeface="Noto Sans"/>
              </a:rPr>
              <a:t>EdgeForm</a:t>
            </a:r>
            <a:r>
              <a:rPr sz="950" b="0" i="0">
                <a:solidFill>
                  <a:srgbClr val="8B919A"/>
                </a:solidFill>
                <a:latin typeface="Noto Sans"/>
              </a:rPr>
              <a:t>  ·  client guide by RegisterMySite</a:t>
            </a:r>
          </a:p>
        </p:txBody>
      </p:sp>
      <p:sp>
        <p:nvSpPr>
          <p:cNvPr id="30" name="TextBox 29"/>
          <p:cNvSpPr txBox="1"/>
          <p:nvPr/>
        </p:nvSpPr>
        <p:spPr>
          <a:xfrm>
            <a:off x="11045952" y="6455664"/>
            <a:ext cx="594360" cy="228600"/>
          </a:xfrm>
          <a:prstGeom prst="rect">
            <a:avLst/>
          </a:prstGeom>
          <a:noFill/>
        </p:spPr>
        <p:txBody>
          <a:bodyPr wrap="square" lIns="0" rIns="0" tIns="0" bIns="0" anchor="t">
            <a:spAutoFit/>
          </a:bodyPr>
          <a:lstStyle/>
          <a:p>
            <a:pPr algn="r"/>
            <a:r>
              <a:rPr sz="950" b="1" i="0">
                <a:solidFill>
                  <a:srgbClr val="8B919A"/>
                </a:solidFill>
                <a:latin typeface="IBM Plex Mono"/>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