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 everyone, and thanks for joining. Today I'm going to show you how to build your own website chatbot with BotForge, one of our RegisterMySite tools. By the end you'll have a helper that looks like your brand, answers questions from your own information, and sits on your website. Everything you'll see comes from a real demo we built for this guide. The business is Maple Street Bakery, and it's made up, so please don't try to order a cake from it. The picture on the right is the finished bot answering a real question on a live web page.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what is BotForge? It's a chat helper for your website. Four things to remember. One, it looks like your brand: you pick the colors, the font, your logo, and what it says when someone opens it. Two, it knows your content. You teach it with your own text, documents or web pages, and it answers from that. Three, installing it is one snippet, a single line of code you copy and paste. And four, your first bot is free. If you want more bots later, each extra one needs a subscription. Those facts come straight from the BotForge home page you see on the right.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the whole trip on one slide. We'll sign up and sign in, create a bot, and give it your look. Then we train it with your information, test it with a few real questions, and pick its voice, meaning the AI model and the greeting. We'll peek at analytics, deploy it so it's live, copy the snippet, and paste it into your website. Each of these gets its own slide, and the little bar at the bottom of each slide shows where we are. Every screen you'll see is a real screenshot from our demo account.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one is signing up. Go to botforge dot registermysite dot com and click Create your first bot, free. On the sign-in box, click Need an account, Create one. Then fill in three things: your email, a password, and a display name, which can be your own name or your business name. Click Create email account and you're in. When we did this there was no code to type and no confirmation email. It went straight to the dashboard. You'll also see GitHub and Google buttons. The page itself suggests using an email account if you plan to use it with HTML Studio, so that's what we did.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two is signing in, for any time you come back. Go to the login page, or click Sign in on the home page. Type your email, then your password, which stays hidden as dots, and click Sign in. You'll land on Your bots, which is your list of chatbots. One small thing we noticed in our test: the email box can look white with very pale text, so it's hard to read what you typed. Don't worry, it's all there. Just carry on and click Sign in.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three: create the bot. On Your bots, click the red New bot button at the top right. A small box pops up asking for the bot name. We typed Maple Street Bakery, Demo, and clicked OK. You'll see a little message that says Bot forged, which means it worked, and the bot editor opens. Across the top of the editor are five tabs: brand, voice, knowledge, deploy and analytics. We'll go through them one at a time. One thing to know: our new account already came with a starter draft bot called Forge Guide. You can ignore it or delete it.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four is the fun part: making it look like you. You're on the brand tab. Number one, upload your logo as the avatar. We drew a simple croissant ourselves. Two, pick your three colors. We used the bakery's orange, a warm brown and a honey color. Three, choose a font. Four, pick light or dark. Five, choose which corner of the screen it sits in. Six, the launcher label is the text on the chat button. Ours says Ask the bakery. And seven, the preview on the right updates as you go, and autosave is on, so you won't lose anything. One tip from our test: the Send button text is always dark, so pick a light accent color. Our first choice, a dark green, was hard to read, so we switched to honey.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five is teaching the bot about your business. This is the knowledge tab, and there are three ways to add information. One, paste text and click Index text. We pasted a short FAQ with the bakery's hours, location, how to order and the cake rules. Two, type a web address and click Scrape. We used the bakery's demo website. Three, upload a file, like a PDF menu or a text document. We uploaded a one-page menu. Four, watch the list at the bottom. Each source shows READY when the bot has learned it. For us that took less than a minute. If you change something later, you can click Retrain or Delete on any source.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we chat with it, here's a handy check. Still on the knowledge tab, there's Preview retrieval. Type a question a customer might ask. We typed, how far ahead should I order a birthday cake? Click Retrieve, and BotForge shows the exact pieces of your information it would use to answer. Here it found our menu file and our FAQ, and both say 48 hours. That's what we want. If the right facts don't show up, it means the bot doesn't have them yet, so add them and try again.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six: test it. Use the live preview on the right side of the editor and ask questions the way a customer would. You can click one of the starter questions or type your own. We asked, what are your hours, and it answered, we are open Tuesday through Sunday, 7am to 3pm, closed Mondays. That's straight from our FAQ. We asked how to order a birthday cake, and it told us to call or stop by, and to order 48 hours ahead. Then we tried something we never taught it: do you have gluten-free bread? It said it wasn't sure and suggested calling. That's good behavior. It didn't make something up. And it tells you exactly what to add to the knowledge tab next.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seven is the voice tab, which is about how your bot talks. First, the model, which is the AI brain behind it. BotForge offers five: Llama 3.1 8B Instruct FP8, which is the default, Llama 3.1 8B Instruct Fast, Llama 3.2 3B, Llama 3.3 70B Fast and GLM 4.7 Flash. We picked Llama 3.3 70B Fast. Next, the welcome message, the first thing visitors read. The placeholder is the grey hint in the typing box. Starter questions go one per line and show up as buttons people can tap. Last, the system prompt is the bot's personality and rules. Ours says be warm, keep it short and family-friendly, and answer from the knowledge base. Everything saves on its own.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eight is analytics, so you can see whether people are using your bot. You get the number of conversations, the number of messages, when it was last active, and a bar chart for the last 14 days. In our demo that's 3 conversations and 4 messages, and those were real chats we had on the live pages. Here's something we noticed: the test chats we did inside the editor's preview didn't count. The numbers only went up after people chatted on the live bot. So don't panic if it says zero right after testing. It just hasn't seen real visitors yet.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nine: deploy. Open the deploy tab and click the red Deploy button at the top right. That's it. The status changes from Draft to Deployed, and you get your bot's own public web address. Ours is bots dot registermysite dot com slash 2bysj665. A message pops up saying Live at, then that address. In our test, part of that message hid behind the preview panel, so look closely. After the first deploy the button says Update deploy. Click it any time you change the look or the settings. The small picture at the bottom right is the bot's own page. You can share that link on its own, even before it's on your website. We weren't asked to pay anything to deploy it.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ten: copy the snippet. On the deploy tab, under the public address, there's a box called Embed snippet. Click Copy snippet, and you'll see a little Copied message. You've now got the one line of code that puts your bot on any website. It's shown here in full. It points to BotForge and includes your bot's code, 2bysj665 in our case. You might notice a second box called HTML Studio snippet. It does the same job with a few extra settings for our HTML Studio website builder. Either one works, and we'll use the first one next.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eleven: paste it into your website. If you ever see your site's HTML, the snippet goes just before the closing body tag, near the very bottom. If you use a site builder, look for a box called custom code, footer code or embed code, and paste it there. Paste it once in a shared footer and it shows on every page. On the right is a plain test page we made with nothing but a heading and the snippet. See the Ask the bakery button in the corner? Click it and the chat opens, with the same look we set on the brand tab.</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your website is built with our HTML Studio, it's even easier. Click Insert Chatbot in the top bar. A box explains BotForge and has a space for the snippet. Paste it in, and click Insert chatbot section. HTML Studio adds it as a page section called Widget, BotForge chatbot, which you can move around like any other section. Then click Export and Deploy, pick your web address, and publish. We published a new, clearly marked demo page for this guide, and the Live at message confirmed it. There's also an Open BotForge button in that box that connects the two tools, but pasting the snippet is the simplest way.</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Once your snippet is on a website, BotForge keeps track of where it's running. Click Account in the left menu. Under Installed on, you'll see every page that has loaded your bot. Here's ours: the Maple Street Bakery demo page on HTML Studio, with the bot's name, how many times the page loaded it, and when it was last seen. Those two visits were us opening the page while making this guide. The Open button takes you straight to that page. A page only shows up after someone actually opens it with the snippet live, so if you've just pasted the snippet, open your page once and then refresh Account. Your bot's own share page isn't listed here, only the websites where you pasted it. This is a handy way to check you didn't miss a page, or to spot an old page that still has the bot on it.</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the best part. That snippet isn't tied to one company. Any website where you can paste a bit of HTML can run your bot. That includes static hosting like Cloudflare Pages, Netlify and GitHub Pages, and any site builder that lets you add custom HTML or embed code. And of course our own HTML Studio, with its Insert Chatbot button. On the left is our demo bakery page on HTML Studio, live on the internet right now, answering a real question about birthday cakes. The address is on the slide if you'd like to try it yourself.</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few things you might run into. These are real messages from our test. Deploy to mint a slug just means you haven't deployed yet, so click Deploy. Live at, followed by the address, is good news, but it can hide behind the preview, so look closely. On the Account page you may see No live installs seen yet. That just means no visitor has opened a page with your snippet since it went live. Open your page once, refresh Account, and it appears under Installed on. If the bot says it's not sure about something, like gluten-free bread, it simply doesn't have that information, so add it on the knowledge tab. The rotate-slug warning means rotating breaks your old snippet, so only do it if you must. And if the Send button is hard to read, choose a lighter accent color.</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recap. Sign up with your email, sign in, and create a bot with a name. Theme it with your logo, colors, font and button label. Train it with your text, web pages and files, and test it with real customer questions. Pick its voice: the model, the greeting and the starter questions. Check analytics once real people start chatting. Deploy with one click, copy the snippet, and paste it into your website, just before the closing body tag or with the Insert Chatbot button in HTML Studio. Then open your page once and check the Account section to see it listed. That's the whole thing. Most of the time goes into writing good information for the knowledge tab, and that's time well spent.</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That's it from me. If you'd like help, we're happy to build your bot with you, write the knowledge base, and get it onto your website. You can find us at registermysite dot com, call us at 562 751 4597, or email info at registermysite dot com. We also meet in person across LA and Orange County. On the right are the live demo links: the bot on its own page, the bot on a real website, and the BotForge address where you can build your own. Thanks so much for your time. Happy to take any questions.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7.png"/><Relationship Id="rId9" Type="http://schemas.openxmlformats.org/officeDocument/2006/relationships/image" Target="../media/image15.png"/><Relationship Id="rId10" Type="http://schemas.openxmlformats.org/officeDocument/2006/relationships/image" Target="../media/image16.png"/><Relationship Id="rId11" Type="http://schemas.openxmlformats.org/officeDocument/2006/relationships/image" Target="../media/image17.png"/><Relationship Id="rId12" Type="http://schemas.openxmlformats.org/officeDocument/2006/relationships/image" Target="../media/image18.png"/><Relationship Id="rId13" Type="http://schemas.openxmlformats.org/officeDocument/2006/relationships/image" Target="../media/image19.png"/><Relationship Id="rId14" Type="http://schemas.openxmlformats.org/officeDocument/2006/relationships/image" Target="../media/image8.png"/><Relationship Id="rId1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25.png"/><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26.png"/><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33.png"/><Relationship Id="rId5" Type="http://schemas.openxmlformats.org/officeDocument/2006/relationships/image" Target="../media/image17.png"/><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36.png"/><Relationship Id="rId5" Type="http://schemas.openxmlformats.org/officeDocument/2006/relationships/image" Target="../media/image8.png"/><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41.png"/><Relationship Id="rId5" Type="http://schemas.openxmlformats.org/officeDocument/2006/relationships/image" Target="../media/image35.png"/><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35.png"/><Relationship Id="rId7" Type="http://schemas.openxmlformats.org/officeDocument/2006/relationships/image" Target="../media/image8.png"/><Relationship Id="rId8" Type="http://schemas.openxmlformats.org/officeDocument/2006/relationships/image" Target="../media/image44.png"/><Relationship Id="rId9" Type="http://schemas.openxmlformats.org/officeDocument/2006/relationships/image" Target="../media/image45.png"/><Relationship Id="rId10"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image" Target="../media/image46.png"/><Relationship Id="rId5" Type="http://schemas.openxmlformats.org/officeDocument/2006/relationships/image" Target="../media/image14.png"/><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pn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png"/><Relationship Id="rId7" Type="http://schemas.openxmlformats.org/officeDocument/2006/relationships/image" Target="../media/image50.png"/><Relationship Id="rId8" Type="http://schemas.openxmlformats.org/officeDocument/2006/relationships/notesSlide" Target="../notesSlides/notesSlide2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title.jpg"/>
          <p:cNvPicPr>
            <a:picLocks noChangeAspect="1"/>
          </p:cNvPicPr>
          <p:nvPr/>
        </p:nvPicPr>
        <p:blipFill>
          <a:blip r:embed="rId2"/>
          <a:stretch>
            <a:fillRect/>
          </a:stretch>
        </p:blipFill>
        <p:spPr>
          <a:xfrm>
            <a:off x="0" y="0"/>
            <a:ext cx="12191695" cy="6858000"/>
          </a:xfrm>
          <a:prstGeom prst="rect">
            <a:avLst/>
          </a:prstGeom>
        </p:spPr>
      </p:pic>
      <p:pic>
        <p:nvPicPr>
          <p:cNvPr id="3" name="Picture 2" descr="bf_logo.png"/>
          <p:cNvPicPr>
            <a:picLocks noChangeAspect="1"/>
          </p:cNvPicPr>
          <p:nvPr/>
        </p:nvPicPr>
        <p:blipFill>
          <a:blip r:embed="rId3"/>
          <a:stretch>
            <a:fillRect/>
          </a:stretch>
        </p:blipFill>
        <p:spPr>
          <a:xfrm>
            <a:off x="548640" y="502920"/>
            <a:ext cx="868680" cy="868680"/>
          </a:xfrm>
          <a:prstGeom prst="rect">
            <a:avLst/>
          </a:prstGeom>
        </p:spPr>
      </p:pic>
      <p:sp>
        <p:nvSpPr>
          <p:cNvPr id="4" name="TextBox 3"/>
          <p:cNvSpPr txBox="1"/>
          <p:nvPr/>
        </p:nvSpPr>
        <p:spPr>
          <a:xfrm>
            <a:off x="1572768" y="658368"/>
            <a:ext cx="4572000" cy="274320"/>
          </a:xfrm>
          <a:prstGeom prst="rect">
            <a:avLst/>
          </a:prstGeom>
          <a:noFill/>
        </p:spPr>
        <p:txBody>
          <a:bodyPr wrap="square" lIns="0" rIns="0" tIns="0" bIns="0" anchor="t">
            <a:spAutoFit/>
          </a:bodyPr>
          <a:lstStyle/>
          <a:p>
            <a:pPr algn="l"/>
            <a:r>
              <a:rPr sz="2000" b="1" i="0">
                <a:solidFill>
                  <a:srgbClr val="F4F1EA"/>
                </a:solidFill>
                <a:latin typeface="Fraunces"/>
              </a:rPr>
              <a:t>BotForge</a:t>
            </a:r>
          </a:p>
        </p:txBody>
      </p:sp>
      <p:sp>
        <p:nvSpPr>
          <p:cNvPr id="5" name="TextBox 4"/>
          <p:cNvSpPr txBox="1"/>
          <p:nvPr/>
        </p:nvSpPr>
        <p:spPr>
          <a:xfrm>
            <a:off x="1572768" y="987552"/>
            <a:ext cx="5029200" cy="274320"/>
          </a:xfrm>
          <a:prstGeom prst="rect">
            <a:avLst/>
          </a:prstGeom>
          <a:noFill/>
        </p:spPr>
        <p:txBody>
          <a:bodyPr wrap="square" lIns="0" rIns="0" tIns="0" bIns="0" anchor="t">
            <a:spAutoFit/>
          </a:bodyPr>
          <a:lstStyle/>
          <a:p>
            <a:pPr algn="l"/>
            <a:r>
              <a:rPr sz="1150" b="0" i="0">
                <a:solidFill>
                  <a:srgbClr val="9AA3B5"/>
                </a:solidFill>
                <a:latin typeface="IBM Plex Sans"/>
              </a:rPr>
              <a:t>by RegisterMySite</a:t>
            </a:r>
          </a:p>
        </p:txBody>
      </p:sp>
      <p:sp>
        <p:nvSpPr>
          <p:cNvPr id="6" name="TextBox 5"/>
          <p:cNvSpPr txBox="1"/>
          <p:nvPr/>
        </p:nvSpPr>
        <p:spPr>
          <a:xfrm>
            <a:off x="548640" y="1874519"/>
            <a:ext cx="6217920" cy="274320"/>
          </a:xfrm>
          <a:prstGeom prst="rect">
            <a:avLst/>
          </a:prstGeom>
          <a:noFill/>
        </p:spPr>
        <p:txBody>
          <a:bodyPr wrap="square" lIns="0" rIns="0" tIns="0" bIns="0" anchor="t">
            <a:spAutoFit/>
          </a:bodyPr>
          <a:lstStyle/>
          <a:p>
            <a:pPr algn="l"/>
            <a:r>
              <a:rPr sz="1100" b="1" i="0" spc="240">
                <a:solidFill>
                  <a:srgbClr val="F59E0B"/>
                </a:solidFill>
                <a:latin typeface="IBM Plex Sans"/>
              </a:rPr>
              <a:t>CLIENT GUIDE · STEP BY STEP</a:t>
            </a:r>
          </a:p>
        </p:txBody>
      </p:sp>
      <p:sp>
        <p:nvSpPr>
          <p:cNvPr id="7" name="TextBox 6"/>
          <p:cNvSpPr txBox="1"/>
          <p:nvPr/>
        </p:nvSpPr>
        <p:spPr>
          <a:xfrm>
            <a:off x="548640" y="2194560"/>
            <a:ext cx="6309360" cy="2194560"/>
          </a:xfrm>
          <a:prstGeom prst="rect">
            <a:avLst/>
          </a:prstGeom>
          <a:noFill/>
        </p:spPr>
        <p:txBody>
          <a:bodyPr wrap="square" lIns="0" rIns="0" tIns="0" bIns="0" anchor="t">
            <a:spAutoFit/>
          </a:bodyPr>
          <a:lstStyle/>
          <a:p>
            <a:pPr algn="l">
              <a:lnSpc>
                <a:spcPct val="95000"/>
              </a:lnSpc>
            </a:pPr>
            <a:r>
              <a:rPr sz="4400" b="1" i="0">
                <a:solidFill>
                  <a:srgbClr val="F4F1EA"/>
                </a:solidFill>
                <a:latin typeface="Fraunces"/>
              </a:rPr>
              <a:t>Build a chatbot that knows your business</a:t>
            </a:r>
          </a:p>
        </p:txBody>
      </p:sp>
      <p:sp>
        <p:nvSpPr>
          <p:cNvPr id="8" name="TextBox 7"/>
          <p:cNvSpPr txBox="1"/>
          <p:nvPr/>
        </p:nvSpPr>
        <p:spPr>
          <a:xfrm>
            <a:off x="548640" y="3931920"/>
            <a:ext cx="5852160" cy="914400"/>
          </a:xfrm>
          <a:prstGeom prst="rect">
            <a:avLst/>
          </a:prstGeom>
          <a:noFill/>
        </p:spPr>
        <p:txBody>
          <a:bodyPr wrap="square" lIns="0" rIns="0" tIns="0" bIns="0" anchor="t">
            <a:spAutoFit/>
          </a:bodyPr>
          <a:lstStyle/>
          <a:p>
            <a:pPr algn="l">
              <a:lnSpc>
                <a:spcPct val="110000"/>
              </a:lnSpc>
            </a:pPr>
            <a:r>
              <a:rPr sz="1600" b="0" i="0">
                <a:solidFill>
                  <a:srgbClr val="C9CCD6"/>
                </a:solidFill>
                <a:latin typeface="IBM Plex Sans"/>
              </a:rPr>
              <a:t>From sign-up to a live, on-brand helper on your website. No coding, one copy-and-paste.</a:t>
            </a:r>
          </a:p>
        </p:txBody>
      </p:sp>
      <p:sp>
        <p:nvSpPr>
          <p:cNvPr id="9" name="Rounded Rectangle 8"/>
          <p:cNvSpPr/>
          <p:nvPr/>
        </p:nvSpPr>
        <p:spPr>
          <a:xfrm>
            <a:off x="548640" y="5257800"/>
            <a:ext cx="5394960" cy="475488"/>
          </a:xfrm>
          <a:prstGeom prst="roundRect">
            <a:avLst>
              <a:gd name="adj" fmla="val 50000"/>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ic_croissant_f59e0b.png"/>
          <p:cNvPicPr>
            <a:picLocks noChangeAspect="1"/>
          </p:cNvPicPr>
          <p:nvPr/>
        </p:nvPicPr>
        <p:blipFill>
          <a:blip r:embed="rId4"/>
          <a:stretch>
            <a:fillRect/>
          </a:stretch>
        </p:blipFill>
        <p:spPr>
          <a:xfrm>
            <a:off x="713232" y="5340096"/>
            <a:ext cx="310896" cy="310896"/>
          </a:xfrm>
          <a:prstGeom prst="rect">
            <a:avLst/>
          </a:prstGeom>
        </p:spPr>
      </p:pic>
      <p:sp>
        <p:nvSpPr>
          <p:cNvPr id="11" name="TextBox 10"/>
          <p:cNvSpPr txBox="1"/>
          <p:nvPr/>
        </p:nvSpPr>
        <p:spPr>
          <a:xfrm>
            <a:off x="1115568" y="5257800"/>
            <a:ext cx="4754880" cy="475488"/>
          </a:xfrm>
          <a:prstGeom prst="rect">
            <a:avLst/>
          </a:prstGeom>
          <a:noFill/>
        </p:spPr>
        <p:txBody>
          <a:bodyPr wrap="square" lIns="0" rIns="0" tIns="0" bIns="0" anchor="ctr">
            <a:spAutoFit/>
          </a:bodyPr>
          <a:lstStyle/>
          <a:p>
            <a:pPr algn="l"/>
            <a:r>
              <a:rPr sz="1150" b="1" i="0">
                <a:solidFill>
                  <a:srgbClr val="F59E0B"/>
                </a:solidFill>
                <a:latin typeface="IBM Plex Sans"/>
              </a:rPr>
              <a:t>Demo business: </a:t>
            </a:r>
            <a:r>
              <a:rPr sz="1150" b="0" i="0">
                <a:solidFill>
                  <a:srgbClr val="C9CCD6"/>
                </a:solidFill>
                <a:latin typeface="IBM Plex Sans"/>
              </a:rPr>
              <a:t>Maple Street Bakery (Demo) is made up.</a:t>
            </a:r>
          </a:p>
        </p:txBody>
      </p:sp>
      <p:sp>
        <p:nvSpPr>
          <p:cNvPr id="12" name="Rounded Rectangle 11"/>
          <p:cNvSpPr/>
          <p:nvPr/>
        </p:nvSpPr>
        <p:spPr>
          <a:xfrm>
            <a:off x="7383393" y="621792"/>
            <a:ext cx="3704092" cy="5568696"/>
          </a:xfrm>
          <a:prstGeom prst="roundRect">
            <a:avLst>
              <a:gd name="adj" fmla="val 2962"/>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l02_live_page_chat_877_176_397_604.png"/>
          <p:cNvPicPr>
            <a:picLocks noChangeAspect="1"/>
          </p:cNvPicPr>
          <p:nvPr/>
        </p:nvPicPr>
        <p:blipFill>
          <a:blip r:embed="rId5"/>
          <a:stretch>
            <a:fillRect/>
          </a:stretch>
        </p:blipFill>
        <p:spPr>
          <a:xfrm>
            <a:off x="7447401" y="685800"/>
            <a:ext cx="3576076" cy="5440680"/>
          </a:xfrm>
          <a:prstGeom prst="rect">
            <a:avLst/>
          </a:prstGeom>
        </p:spPr>
      </p:pic>
      <p:sp>
        <p:nvSpPr>
          <p:cNvPr id="14" name="TextBox 13"/>
          <p:cNvSpPr txBox="1"/>
          <p:nvPr/>
        </p:nvSpPr>
        <p:spPr>
          <a:xfrm>
            <a:off x="6812280" y="6236208"/>
            <a:ext cx="4846320" cy="274320"/>
          </a:xfrm>
          <a:prstGeom prst="rect">
            <a:avLst/>
          </a:prstGeom>
          <a:noFill/>
        </p:spPr>
        <p:txBody>
          <a:bodyPr wrap="square" lIns="0" rIns="0" tIns="0" bIns="0" anchor="t">
            <a:spAutoFit/>
          </a:bodyPr>
          <a:lstStyle/>
          <a:p>
            <a:pPr algn="ctr"/>
            <a:r>
              <a:rPr sz="1000" b="0" i="1">
                <a:solidFill>
                  <a:srgbClr val="9AA3B5"/>
                </a:solidFill>
                <a:latin typeface="IBM Plex Sans"/>
              </a:rPr>
              <a:t>The finished demo bot, live on a real web page</a:t>
            </a:r>
          </a:p>
        </p:txBody>
      </p:sp>
      <p:sp>
        <p:nvSpPr>
          <p:cNvPr id="15" name="TextBox 14"/>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16" name="TextBox 15"/>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WHAT BOTFORGE IS</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A helper that looks like you and knows your stuff</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548640" y="1600200"/>
            <a:ext cx="2834640" cy="2011680"/>
          </a:xfrm>
          <a:prstGeom prst="roundRect">
            <a:avLst>
              <a:gd name="adj" fmla="val 6363"/>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713232" y="1600200"/>
            <a:ext cx="822960" cy="45720"/>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ic_palette_e11d48.png"/>
          <p:cNvPicPr>
            <a:picLocks noChangeAspect="1"/>
          </p:cNvPicPr>
          <p:nvPr/>
        </p:nvPicPr>
        <p:blipFill>
          <a:blip r:embed="rId4"/>
          <a:stretch>
            <a:fillRect/>
          </a:stretch>
        </p:blipFill>
        <p:spPr>
          <a:xfrm>
            <a:off x="777240" y="1892807"/>
            <a:ext cx="420624" cy="420624"/>
          </a:xfrm>
          <a:prstGeom prst="rect">
            <a:avLst/>
          </a:prstGeom>
        </p:spPr>
      </p:pic>
      <p:sp>
        <p:nvSpPr>
          <p:cNvPr id="9" name="TextBox 8"/>
          <p:cNvSpPr txBox="1"/>
          <p:nvPr/>
        </p:nvSpPr>
        <p:spPr>
          <a:xfrm>
            <a:off x="777240" y="2468880"/>
            <a:ext cx="2468880" cy="320040"/>
          </a:xfrm>
          <a:prstGeom prst="rect">
            <a:avLst/>
          </a:prstGeom>
          <a:noFill/>
        </p:spPr>
        <p:txBody>
          <a:bodyPr wrap="square" lIns="0" rIns="0" tIns="0" bIns="0" anchor="t">
            <a:spAutoFit/>
          </a:bodyPr>
          <a:lstStyle/>
          <a:p>
            <a:pPr algn="l"/>
            <a:r>
              <a:rPr sz="1500" b="1" i="0">
                <a:solidFill>
                  <a:srgbClr val="F4F1EA"/>
                </a:solidFill>
                <a:latin typeface="IBM Plex Sans"/>
              </a:rPr>
              <a:t>Looks like your brand</a:t>
            </a:r>
          </a:p>
        </p:txBody>
      </p:sp>
      <p:sp>
        <p:nvSpPr>
          <p:cNvPr id="10" name="TextBox 9"/>
          <p:cNvSpPr txBox="1"/>
          <p:nvPr/>
        </p:nvSpPr>
        <p:spPr>
          <a:xfrm>
            <a:off x="777240" y="2825496"/>
            <a:ext cx="2423160" cy="731520"/>
          </a:xfrm>
          <a:prstGeom prst="rect">
            <a:avLst/>
          </a:prstGeom>
          <a:noFill/>
        </p:spPr>
        <p:txBody>
          <a:bodyPr wrap="square" lIns="0" rIns="0" tIns="0" bIns="0" anchor="t">
            <a:spAutoFit/>
          </a:bodyPr>
          <a:lstStyle/>
          <a:p>
            <a:pPr algn="l">
              <a:lnSpc>
                <a:spcPct val="108000"/>
              </a:lnSpc>
            </a:pPr>
            <a:r>
              <a:rPr sz="1150" b="0" i="0">
                <a:solidFill>
                  <a:srgbClr val="C9CCD6"/>
                </a:solidFill>
                <a:latin typeface="IBM Plex Sans"/>
              </a:rPr>
              <a:t>Your colors, font, logo, welcome message and a button label you pick.</a:t>
            </a:r>
          </a:p>
        </p:txBody>
      </p:sp>
      <p:sp>
        <p:nvSpPr>
          <p:cNvPr id="11" name="Rounded Rectangle 10"/>
          <p:cNvSpPr/>
          <p:nvPr/>
        </p:nvSpPr>
        <p:spPr>
          <a:xfrm>
            <a:off x="3566160" y="1600200"/>
            <a:ext cx="2834640" cy="2011680"/>
          </a:xfrm>
          <a:prstGeom prst="roundRect">
            <a:avLst>
              <a:gd name="adj" fmla="val 6363"/>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3730752" y="1600200"/>
            <a:ext cx="822960" cy="4572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ic_book-open_f59e0b.png"/>
          <p:cNvPicPr>
            <a:picLocks noChangeAspect="1"/>
          </p:cNvPicPr>
          <p:nvPr/>
        </p:nvPicPr>
        <p:blipFill>
          <a:blip r:embed="rId5"/>
          <a:stretch>
            <a:fillRect/>
          </a:stretch>
        </p:blipFill>
        <p:spPr>
          <a:xfrm>
            <a:off x="3794760" y="1892807"/>
            <a:ext cx="420624" cy="420624"/>
          </a:xfrm>
          <a:prstGeom prst="rect">
            <a:avLst/>
          </a:prstGeom>
        </p:spPr>
      </p:pic>
      <p:sp>
        <p:nvSpPr>
          <p:cNvPr id="14" name="TextBox 13"/>
          <p:cNvSpPr txBox="1"/>
          <p:nvPr/>
        </p:nvSpPr>
        <p:spPr>
          <a:xfrm>
            <a:off x="3794760" y="2468880"/>
            <a:ext cx="2468880" cy="320040"/>
          </a:xfrm>
          <a:prstGeom prst="rect">
            <a:avLst/>
          </a:prstGeom>
          <a:noFill/>
        </p:spPr>
        <p:txBody>
          <a:bodyPr wrap="square" lIns="0" rIns="0" tIns="0" bIns="0" anchor="t">
            <a:spAutoFit/>
          </a:bodyPr>
          <a:lstStyle/>
          <a:p>
            <a:pPr algn="l"/>
            <a:r>
              <a:rPr sz="1500" b="1" i="0">
                <a:solidFill>
                  <a:srgbClr val="F4F1EA"/>
                </a:solidFill>
                <a:latin typeface="IBM Plex Sans"/>
              </a:rPr>
              <a:t>Knows your content</a:t>
            </a:r>
          </a:p>
        </p:txBody>
      </p:sp>
      <p:sp>
        <p:nvSpPr>
          <p:cNvPr id="15" name="TextBox 14"/>
          <p:cNvSpPr txBox="1"/>
          <p:nvPr/>
        </p:nvSpPr>
        <p:spPr>
          <a:xfrm>
            <a:off x="3794760" y="2825496"/>
            <a:ext cx="2423160" cy="731520"/>
          </a:xfrm>
          <a:prstGeom prst="rect">
            <a:avLst/>
          </a:prstGeom>
          <a:noFill/>
        </p:spPr>
        <p:txBody>
          <a:bodyPr wrap="square" lIns="0" rIns="0" tIns="0" bIns="0" anchor="t">
            <a:spAutoFit/>
          </a:bodyPr>
          <a:lstStyle/>
          <a:p>
            <a:pPr algn="l">
              <a:lnSpc>
                <a:spcPct val="108000"/>
              </a:lnSpc>
            </a:pPr>
            <a:r>
              <a:rPr sz="1150" b="0" i="0">
                <a:solidFill>
                  <a:srgbClr val="C9CCD6"/>
                </a:solidFill>
                <a:latin typeface="IBM Plex Sans"/>
              </a:rPr>
              <a:t>You teach it with text, Markdown, PDFs and web pages. It answers from that.</a:t>
            </a:r>
          </a:p>
        </p:txBody>
      </p:sp>
      <p:sp>
        <p:nvSpPr>
          <p:cNvPr id="16" name="Rounded Rectangle 15"/>
          <p:cNvSpPr/>
          <p:nvPr/>
        </p:nvSpPr>
        <p:spPr>
          <a:xfrm>
            <a:off x="548640" y="3840480"/>
            <a:ext cx="2834640" cy="2011680"/>
          </a:xfrm>
          <a:prstGeom prst="roundRect">
            <a:avLst>
              <a:gd name="adj" fmla="val 6363"/>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713232" y="3840480"/>
            <a:ext cx="822960" cy="4572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ic_code-xml_f59e0b.png"/>
          <p:cNvPicPr>
            <a:picLocks noChangeAspect="1"/>
          </p:cNvPicPr>
          <p:nvPr/>
        </p:nvPicPr>
        <p:blipFill>
          <a:blip r:embed="rId6"/>
          <a:stretch>
            <a:fillRect/>
          </a:stretch>
        </p:blipFill>
        <p:spPr>
          <a:xfrm>
            <a:off x="777240" y="4133088"/>
            <a:ext cx="420624" cy="420624"/>
          </a:xfrm>
          <a:prstGeom prst="rect">
            <a:avLst/>
          </a:prstGeom>
        </p:spPr>
      </p:pic>
      <p:sp>
        <p:nvSpPr>
          <p:cNvPr id="19" name="TextBox 18"/>
          <p:cNvSpPr txBox="1"/>
          <p:nvPr/>
        </p:nvSpPr>
        <p:spPr>
          <a:xfrm>
            <a:off x="777240" y="4709160"/>
            <a:ext cx="2468880" cy="320040"/>
          </a:xfrm>
          <a:prstGeom prst="rect">
            <a:avLst/>
          </a:prstGeom>
          <a:noFill/>
        </p:spPr>
        <p:txBody>
          <a:bodyPr wrap="square" lIns="0" rIns="0" tIns="0" bIns="0" anchor="t">
            <a:spAutoFit/>
          </a:bodyPr>
          <a:lstStyle/>
          <a:p>
            <a:pPr algn="l"/>
            <a:r>
              <a:rPr sz="1500" b="1" i="0">
                <a:solidFill>
                  <a:srgbClr val="F4F1EA"/>
                </a:solidFill>
                <a:latin typeface="IBM Plex Sans"/>
              </a:rPr>
              <a:t>One snippet</a:t>
            </a:r>
          </a:p>
        </p:txBody>
      </p:sp>
      <p:sp>
        <p:nvSpPr>
          <p:cNvPr id="20" name="TextBox 19"/>
          <p:cNvSpPr txBox="1"/>
          <p:nvPr/>
        </p:nvSpPr>
        <p:spPr>
          <a:xfrm>
            <a:off x="777240" y="5065776"/>
            <a:ext cx="2423160" cy="731520"/>
          </a:xfrm>
          <a:prstGeom prst="rect">
            <a:avLst/>
          </a:prstGeom>
          <a:noFill/>
        </p:spPr>
        <p:txBody>
          <a:bodyPr wrap="square" lIns="0" rIns="0" tIns="0" bIns="0" anchor="t">
            <a:spAutoFit/>
          </a:bodyPr>
          <a:lstStyle/>
          <a:p>
            <a:pPr algn="l">
              <a:lnSpc>
                <a:spcPct val="108000"/>
              </a:lnSpc>
            </a:pPr>
            <a:r>
              <a:rPr sz="1150" b="0" i="0">
                <a:solidFill>
                  <a:srgbClr val="C9CCD6"/>
                </a:solidFill>
                <a:latin typeface="IBM Plex Sans"/>
              </a:rPr>
              <a:t>Copy one line of code and paste it into your site. That's the install.</a:t>
            </a:r>
          </a:p>
        </p:txBody>
      </p:sp>
      <p:sp>
        <p:nvSpPr>
          <p:cNvPr id="21" name="Rounded Rectangle 20"/>
          <p:cNvSpPr/>
          <p:nvPr/>
        </p:nvSpPr>
        <p:spPr>
          <a:xfrm>
            <a:off x="3566160" y="3840480"/>
            <a:ext cx="2834640" cy="2011680"/>
          </a:xfrm>
          <a:prstGeom prst="roundRect">
            <a:avLst>
              <a:gd name="adj" fmla="val 6363"/>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ectangle 21"/>
          <p:cNvSpPr/>
          <p:nvPr/>
        </p:nvSpPr>
        <p:spPr>
          <a:xfrm>
            <a:off x="3730752" y="3840480"/>
            <a:ext cx="822960" cy="45720"/>
          </a:xfrm>
          <a:prstGeom prst="rect">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3" name="Picture 22" descr="ic_sparkles_e11d48.png"/>
          <p:cNvPicPr>
            <a:picLocks noChangeAspect="1"/>
          </p:cNvPicPr>
          <p:nvPr/>
        </p:nvPicPr>
        <p:blipFill>
          <a:blip r:embed="rId7"/>
          <a:stretch>
            <a:fillRect/>
          </a:stretch>
        </p:blipFill>
        <p:spPr>
          <a:xfrm>
            <a:off x="3794760" y="4133088"/>
            <a:ext cx="420624" cy="420624"/>
          </a:xfrm>
          <a:prstGeom prst="rect">
            <a:avLst/>
          </a:prstGeom>
        </p:spPr>
      </p:pic>
      <p:sp>
        <p:nvSpPr>
          <p:cNvPr id="24" name="TextBox 23"/>
          <p:cNvSpPr txBox="1"/>
          <p:nvPr/>
        </p:nvSpPr>
        <p:spPr>
          <a:xfrm>
            <a:off x="3794760" y="4709160"/>
            <a:ext cx="2468880" cy="320040"/>
          </a:xfrm>
          <a:prstGeom prst="rect">
            <a:avLst/>
          </a:prstGeom>
          <a:noFill/>
        </p:spPr>
        <p:txBody>
          <a:bodyPr wrap="square" lIns="0" rIns="0" tIns="0" bIns="0" anchor="t">
            <a:spAutoFit/>
          </a:bodyPr>
          <a:lstStyle/>
          <a:p>
            <a:pPr algn="l"/>
            <a:r>
              <a:rPr sz="1500" b="1" i="0">
                <a:solidFill>
                  <a:srgbClr val="F4F1EA"/>
                </a:solidFill>
                <a:latin typeface="IBM Plex Sans"/>
              </a:rPr>
              <a:t>First bot is free</a:t>
            </a:r>
          </a:p>
        </p:txBody>
      </p:sp>
      <p:sp>
        <p:nvSpPr>
          <p:cNvPr id="25" name="TextBox 24"/>
          <p:cNvSpPr txBox="1"/>
          <p:nvPr/>
        </p:nvSpPr>
        <p:spPr>
          <a:xfrm>
            <a:off x="3794760" y="5065776"/>
            <a:ext cx="2423160" cy="731520"/>
          </a:xfrm>
          <a:prstGeom prst="rect">
            <a:avLst/>
          </a:prstGeom>
          <a:noFill/>
        </p:spPr>
        <p:txBody>
          <a:bodyPr wrap="square" lIns="0" rIns="0" tIns="0" bIns="0" anchor="t">
            <a:spAutoFit/>
          </a:bodyPr>
          <a:lstStyle/>
          <a:p>
            <a:pPr algn="l">
              <a:lnSpc>
                <a:spcPct val="108000"/>
              </a:lnSpc>
            </a:pPr>
            <a:r>
              <a:rPr sz="1150" b="0" i="0">
                <a:solidFill>
                  <a:srgbClr val="C9CCD6"/>
                </a:solidFill>
                <a:latin typeface="IBM Plex Sans"/>
              </a:rPr>
              <a:t>Each extra bot after the first needs a subscription.</a:t>
            </a:r>
          </a:p>
        </p:txBody>
      </p:sp>
      <p:sp>
        <p:nvSpPr>
          <p:cNvPr id="26" name="Rounded Rectangle 25"/>
          <p:cNvSpPr/>
          <p:nvPr/>
        </p:nvSpPr>
        <p:spPr>
          <a:xfrm>
            <a:off x="6748271" y="1667637"/>
            <a:ext cx="4974336" cy="3156966"/>
          </a:xfrm>
          <a:prstGeom prst="roundRect">
            <a:avLst>
              <a:gd name="adj" fmla="val 3475"/>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7" name="Picture 26" descr="a01_home_0_0_1280_800.png"/>
          <p:cNvPicPr>
            <a:picLocks noChangeAspect="1"/>
          </p:cNvPicPr>
          <p:nvPr/>
        </p:nvPicPr>
        <p:blipFill>
          <a:blip r:embed="rId8"/>
          <a:stretch>
            <a:fillRect/>
          </a:stretch>
        </p:blipFill>
        <p:spPr>
          <a:xfrm>
            <a:off x="6812279" y="1731645"/>
            <a:ext cx="4846320" cy="3028950"/>
          </a:xfrm>
          <a:prstGeom prst="rect">
            <a:avLst/>
          </a:prstGeom>
        </p:spPr>
      </p:pic>
      <p:sp>
        <p:nvSpPr>
          <p:cNvPr id="28" name="TextBox 27"/>
          <p:cNvSpPr txBox="1"/>
          <p:nvPr/>
        </p:nvSpPr>
        <p:spPr>
          <a:xfrm>
            <a:off x="6812280" y="5074920"/>
            <a:ext cx="4846320" cy="822960"/>
          </a:xfrm>
          <a:prstGeom prst="rect">
            <a:avLst/>
          </a:prstGeom>
          <a:noFill/>
        </p:spPr>
        <p:txBody>
          <a:bodyPr wrap="square" lIns="0" rIns="0" tIns="0" bIns="0" anchor="t">
            <a:spAutoFit/>
          </a:bodyPr>
          <a:lstStyle/>
          <a:p>
            <a:pPr algn="l"/>
            <a:r>
              <a:rPr sz="1150" b="1" i="0">
                <a:solidFill>
                  <a:srgbClr val="F4F1EA"/>
                </a:solidFill>
                <a:latin typeface="IBM Plex Sans"/>
              </a:rPr>
              <a:t>From the BotForge home page: </a:t>
            </a:r>
            <a:r>
              <a:rPr sz="1150" b="0" i="1">
                <a:solidFill>
                  <a:srgbClr val="C9CCD6"/>
                </a:solidFill>
                <a:latin typeface="IBM Plex Sans"/>
              </a:rPr>
              <a:t>"Chatbots that look like your brand and know your content."</a:t>
            </a:r>
          </a:p>
          <a:p>
            <a:pPr algn="l">
              <a:spcBef>
                <a:spcPts val="400"/>
              </a:spcBef>
            </a:pPr>
            <a:r>
              <a:rPr sz="1150" b="1" i="0">
                <a:solidFill>
                  <a:srgbClr val="F59E0B"/>
                </a:solidFill>
                <a:latin typeface="IBM Plex Sans"/>
              </a:rPr>
              <a:t>botforge.registermysite.com</a:t>
            </a:r>
          </a:p>
        </p:txBody>
      </p:sp>
      <p:sp>
        <p:nvSpPr>
          <p:cNvPr id="29" name="TextBox 28"/>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30" name="TextBox 29"/>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02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THE JOURNEY</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Eleven small steps, start to finish</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548640" y="1691640"/>
            <a:ext cx="1719072" cy="1965960"/>
          </a:xfrm>
          <a:prstGeom prst="roundRect">
            <a:avLst>
              <a:gd name="adj" fmla="val 7446"/>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713232" y="1874520"/>
            <a:ext cx="329184" cy="329184"/>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pic>
        <p:nvPicPr>
          <p:cNvPr id="8" name="Picture 7" descr="ic_user-plus_f59e0b.png"/>
          <p:cNvPicPr>
            <a:picLocks noChangeAspect="1"/>
          </p:cNvPicPr>
          <p:nvPr/>
        </p:nvPicPr>
        <p:blipFill>
          <a:blip r:embed="rId4"/>
          <a:stretch>
            <a:fillRect/>
          </a:stretch>
        </p:blipFill>
        <p:spPr>
          <a:xfrm>
            <a:off x="1700784" y="1874520"/>
            <a:ext cx="384048" cy="384048"/>
          </a:xfrm>
          <a:prstGeom prst="rect">
            <a:avLst/>
          </a:prstGeom>
        </p:spPr>
      </p:pic>
      <p:sp>
        <p:nvSpPr>
          <p:cNvPr id="9" name="TextBox 8"/>
          <p:cNvSpPr txBox="1"/>
          <p:nvPr/>
        </p:nvSpPr>
        <p:spPr>
          <a:xfrm>
            <a:off x="713232" y="2560320"/>
            <a:ext cx="1444751" cy="320040"/>
          </a:xfrm>
          <a:prstGeom prst="rect">
            <a:avLst/>
          </a:prstGeom>
          <a:noFill/>
        </p:spPr>
        <p:txBody>
          <a:bodyPr wrap="square" lIns="0" rIns="0" tIns="0" bIns="0" anchor="t">
            <a:spAutoFit/>
          </a:bodyPr>
          <a:lstStyle/>
          <a:p>
            <a:pPr algn="l"/>
            <a:r>
              <a:rPr sz="1600" b="1" i="0">
                <a:solidFill>
                  <a:srgbClr val="F4F1EA"/>
                </a:solidFill>
                <a:latin typeface="Fraunces"/>
              </a:rPr>
              <a:t>Sign up</a:t>
            </a:r>
          </a:p>
        </p:txBody>
      </p:sp>
      <p:sp>
        <p:nvSpPr>
          <p:cNvPr id="10" name="TextBox 9"/>
          <p:cNvSpPr txBox="1"/>
          <p:nvPr/>
        </p:nvSpPr>
        <p:spPr>
          <a:xfrm>
            <a:off x="713232" y="2953512"/>
            <a:ext cx="1444751" cy="548640"/>
          </a:xfrm>
          <a:prstGeom prst="rect">
            <a:avLst/>
          </a:prstGeom>
          <a:noFill/>
        </p:spPr>
        <p:txBody>
          <a:bodyPr wrap="square" lIns="0" rIns="0" tIns="0" bIns="0" anchor="t">
            <a:spAutoFit/>
          </a:bodyPr>
          <a:lstStyle/>
          <a:p>
            <a:pPr algn="l"/>
            <a:r>
              <a:rPr sz="1100" b="0" i="0">
                <a:solidFill>
                  <a:srgbClr val="C9CCD6"/>
                </a:solidFill>
                <a:latin typeface="IBM Plex Sans"/>
              </a:rPr>
              <a:t>Email, password, name</a:t>
            </a:r>
          </a:p>
        </p:txBody>
      </p:sp>
      <p:sp>
        <p:nvSpPr>
          <p:cNvPr id="11" name="Rounded Rectangle 10"/>
          <p:cNvSpPr/>
          <p:nvPr/>
        </p:nvSpPr>
        <p:spPr>
          <a:xfrm>
            <a:off x="2395728" y="1691640"/>
            <a:ext cx="1719072" cy="1965960"/>
          </a:xfrm>
          <a:prstGeom prst="roundRect">
            <a:avLst>
              <a:gd name="adj" fmla="val 7446"/>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560320" y="1874520"/>
            <a:ext cx="329184" cy="329184"/>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pic>
        <p:nvPicPr>
          <p:cNvPr id="13" name="Picture 12" descr="ic_log-in_f59e0b.png"/>
          <p:cNvPicPr>
            <a:picLocks noChangeAspect="1"/>
          </p:cNvPicPr>
          <p:nvPr/>
        </p:nvPicPr>
        <p:blipFill>
          <a:blip r:embed="rId5"/>
          <a:stretch>
            <a:fillRect/>
          </a:stretch>
        </p:blipFill>
        <p:spPr>
          <a:xfrm>
            <a:off x="3547872" y="1874520"/>
            <a:ext cx="384048" cy="384048"/>
          </a:xfrm>
          <a:prstGeom prst="rect">
            <a:avLst/>
          </a:prstGeom>
        </p:spPr>
      </p:pic>
      <p:sp>
        <p:nvSpPr>
          <p:cNvPr id="14" name="TextBox 13"/>
          <p:cNvSpPr txBox="1"/>
          <p:nvPr/>
        </p:nvSpPr>
        <p:spPr>
          <a:xfrm>
            <a:off x="2560320" y="2560320"/>
            <a:ext cx="1444751" cy="320040"/>
          </a:xfrm>
          <a:prstGeom prst="rect">
            <a:avLst/>
          </a:prstGeom>
          <a:noFill/>
        </p:spPr>
        <p:txBody>
          <a:bodyPr wrap="square" lIns="0" rIns="0" tIns="0" bIns="0" anchor="t">
            <a:spAutoFit/>
          </a:bodyPr>
          <a:lstStyle/>
          <a:p>
            <a:pPr algn="l"/>
            <a:r>
              <a:rPr sz="1600" b="1" i="0">
                <a:solidFill>
                  <a:srgbClr val="F4F1EA"/>
                </a:solidFill>
                <a:latin typeface="Fraunces"/>
              </a:rPr>
              <a:t>Sign in</a:t>
            </a:r>
          </a:p>
        </p:txBody>
      </p:sp>
      <p:sp>
        <p:nvSpPr>
          <p:cNvPr id="15" name="TextBox 14"/>
          <p:cNvSpPr txBox="1"/>
          <p:nvPr/>
        </p:nvSpPr>
        <p:spPr>
          <a:xfrm>
            <a:off x="2560320" y="2953512"/>
            <a:ext cx="1444751" cy="548640"/>
          </a:xfrm>
          <a:prstGeom prst="rect">
            <a:avLst/>
          </a:prstGeom>
          <a:noFill/>
        </p:spPr>
        <p:txBody>
          <a:bodyPr wrap="square" lIns="0" rIns="0" tIns="0" bIns="0" anchor="t">
            <a:spAutoFit/>
          </a:bodyPr>
          <a:lstStyle/>
          <a:p>
            <a:pPr algn="l"/>
            <a:r>
              <a:rPr sz="1100" b="0" i="0">
                <a:solidFill>
                  <a:srgbClr val="C9CCD6"/>
                </a:solidFill>
                <a:latin typeface="IBM Plex Sans"/>
              </a:rPr>
              <a:t>Back to your bots</a:t>
            </a:r>
          </a:p>
        </p:txBody>
      </p:sp>
      <p:sp>
        <p:nvSpPr>
          <p:cNvPr id="16" name="Rounded Rectangle 15"/>
          <p:cNvSpPr/>
          <p:nvPr/>
        </p:nvSpPr>
        <p:spPr>
          <a:xfrm>
            <a:off x="4242816" y="1691640"/>
            <a:ext cx="1719072" cy="1965960"/>
          </a:xfrm>
          <a:prstGeom prst="roundRect">
            <a:avLst>
              <a:gd name="adj" fmla="val 7446"/>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4407407" y="1874520"/>
            <a:ext cx="329184" cy="329184"/>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pic>
        <p:nvPicPr>
          <p:cNvPr id="18" name="Picture 17" descr="ic_bot_f59e0b.png"/>
          <p:cNvPicPr>
            <a:picLocks noChangeAspect="1"/>
          </p:cNvPicPr>
          <p:nvPr/>
        </p:nvPicPr>
        <p:blipFill>
          <a:blip r:embed="rId6"/>
          <a:stretch>
            <a:fillRect/>
          </a:stretch>
        </p:blipFill>
        <p:spPr>
          <a:xfrm>
            <a:off x="5394959" y="1874520"/>
            <a:ext cx="384048" cy="384048"/>
          </a:xfrm>
          <a:prstGeom prst="rect">
            <a:avLst/>
          </a:prstGeom>
        </p:spPr>
      </p:pic>
      <p:sp>
        <p:nvSpPr>
          <p:cNvPr id="19" name="TextBox 18"/>
          <p:cNvSpPr txBox="1"/>
          <p:nvPr/>
        </p:nvSpPr>
        <p:spPr>
          <a:xfrm>
            <a:off x="4407407" y="2560320"/>
            <a:ext cx="1444751" cy="320040"/>
          </a:xfrm>
          <a:prstGeom prst="rect">
            <a:avLst/>
          </a:prstGeom>
          <a:noFill/>
        </p:spPr>
        <p:txBody>
          <a:bodyPr wrap="square" lIns="0" rIns="0" tIns="0" bIns="0" anchor="t">
            <a:spAutoFit/>
          </a:bodyPr>
          <a:lstStyle/>
          <a:p>
            <a:pPr algn="l"/>
            <a:r>
              <a:rPr sz="1600" b="1" i="0">
                <a:solidFill>
                  <a:srgbClr val="F4F1EA"/>
                </a:solidFill>
                <a:latin typeface="Fraunces"/>
              </a:rPr>
              <a:t>Create</a:t>
            </a:r>
          </a:p>
        </p:txBody>
      </p:sp>
      <p:sp>
        <p:nvSpPr>
          <p:cNvPr id="20" name="TextBox 19"/>
          <p:cNvSpPr txBox="1"/>
          <p:nvPr/>
        </p:nvSpPr>
        <p:spPr>
          <a:xfrm>
            <a:off x="4407407" y="2953512"/>
            <a:ext cx="1444751" cy="548640"/>
          </a:xfrm>
          <a:prstGeom prst="rect">
            <a:avLst/>
          </a:prstGeom>
          <a:noFill/>
        </p:spPr>
        <p:txBody>
          <a:bodyPr wrap="square" lIns="0" rIns="0" tIns="0" bIns="0" anchor="t">
            <a:spAutoFit/>
          </a:bodyPr>
          <a:lstStyle/>
          <a:p>
            <a:pPr algn="l"/>
            <a:r>
              <a:rPr sz="1100" b="0" i="0">
                <a:solidFill>
                  <a:srgbClr val="C9CCD6"/>
                </a:solidFill>
                <a:latin typeface="IBM Plex Sans"/>
              </a:rPr>
              <a:t>Name your bot</a:t>
            </a:r>
          </a:p>
        </p:txBody>
      </p:sp>
      <p:sp>
        <p:nvSpPr>
          <p:cNvPr id="21" name="Rounded Rectangle 20"/>
          <p:cNvSpPr/>
          <p:nvPr/>
        </p:nvSpPr>
        <p:spPr>
          <a:xfrm>
            <a:off x="6089904" y="1691640"/>
            <a:ext cx="1719072" cy="1965960"/>
          </a:xfrm>
          <a:prstGeom prst="roundRect">
            <a:avLst>
              <a:gd name="adj" fmla="val 7446"/>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Oval 21"/>
          <p:cNvSpPr/>
          <p:nvPr/>
        </p:nvSpPr>
        <p:spPr>
          <a:xfrm>
            <a:off x="6254496" y="1874520"/>
            <a:ext cx="329184" cy="329184"/>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4</a:t>
            </a:r>
          </a:p>
        </p:txBody>
      </p:sp>
      <p:pic>
        <p:nvPicPr>
          <p:cNvPr id="23" name="Picture 22" descr="ic_palette_f59e0b.png"/>
          <p:cNvPicPr>
            <a:picLocks noChangeAspect="1"/>
          </p:cNvPicPr>
          <p:nvPr/>
        </p:nvPicPr>
        <p:blipFill>
          <a:blip r:embed="rId7"/>
          <a:stretch>
            <a:fillRect/>
          </a:stretch>
        </p:blipFill>
        <p:spPr>
          <a:xfrm>
            <a:off x="7242047" y="1874520"/>
            <a:ext cx="384048" cy="384048"/>
          </a:xfrm>
          <a:prstGeom prst="rect">
            <a:avLst/>
          </a:prstGeom>
        </p:spPr>
      </p:pic>
      <p:sp>
        <p:nvSpPr>
          <p:cNvPr id="24" name="TextBox 23"/>
          <p:cNvSpPr txBox="1"/>
          <p:nvPr/>
        </p:nvSpPr>
        <p:spPr>
          <a:xfrm>
            <a:off x="6254496" y="2560320"/>
            <a:ext cx="1444751" cy="320040"/>
          </a:xfrm>
          <a:prstGeom prst="rect">
            <a:avLst/>
          </a:prstGeom>
          <a:noFill/>
        </p:spPr>
        <p:txBody>
          <a:bodyPr wrap="square" lIns="0" rIns="0" tIns="0" bIns="0" anchor="t">
            <a:spAutoFit/>
          </a:bodyPr>
          <a:lstStyle/>
          <a:p>
            <a:pPr algn="l"/>
            <a:r>
              <a:rPr sz="1600" b="1" i="0">
                <a:solidFill>
                  <a:srgbClr val="F4F1EA"/>
                </a:solidFill>
                <a:latin typeface="Fraunces"/>
              </a:rPr>
              <a:t>Theme</a:t>
            </a:r>
          </a:p>
        </p:txBody>
      </p:sp>
      <p:sp>
        <p:nvSpPr>
          <p:cNvPr id="25" name="TextBox 24"/>
          <p:cNvSpPr txBox="1"/>
          <p:nvPr/>
        </p:nvSpPr>
        <p:spPr>
          <a:xfrm>
            <a:off x="6254496" y="2953512"/>
            <a:ext cx="1444751" cy="548640"/>
          </a:xfrm>
          <a:prstGeom prst="rect">
            <a:avLst/>
          </a:prstGeom>
          <a:noFill/>
        </p:spPr>
        <p:txBody>
          <a:bodyPr wrap="square" lIns="0" rIns="0" tIns="0" bIns="0" anchor="t">
            <a:spAutoFit/>
          </a:bodyPr>
          <a:lstStyle/>
          <a:p>
            <a:pPr algn="l"/>
            <a:r>
              <a:rPr sz="1100" b="0" i="0">
                <a:solidFill>
                  <a:srgbClr val="C9CCD6"/>
                </a:solidFill>
                <a:latin typeface="IBM Plex Sans"/>
              </a:rPr>
              <a:t>Colors, logo, button</a:t>
            </a:r>
          </a:p>
        </p:txBody>
      </p:sp>
      <p:sp>
        <p:nvSpPr>
          <p:cNvPr id="26" name="Rounded Rectangle 25"/>
          <p:cNvSpPr/>
          <p:nvPr/>
        </p:nvSpPr>
        <p:spPr>
          <a:xfrm>
            <a:off x="7936992" y="1691640"/>
            <a:ext cx="1719072" cy="1965960"/>
          </a:xfrm>
          <a:prstGeom prst="roundRect">
            <a:avLst>
              <a:gd name="adj" fmla="val 7446"/>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Oval 26"/>
          <p:cNvSpPr/>
          <p:nvPr/>
        </p:nvSpPr>
        <p:spPr>
          <a:xfrm>
            <a:off x="8101583" y="1874520"/>
            <a:ext cx="329184" cy="329184"/>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5</a:t>
            </a:r>
          </a:p>
        </p:txBody>
      </p:sp>
      <p:pic>
        <p:nvPicPr>
          <p:cNvPr id="28" name="Picture 27" descr="ic_book-open_f59e0b.png"/>
          <p:cNvPicPr>
            <a:picLocks noChangeAspect="1"/>
          </p:cNvPicPr>
          <p:nvPr/>
        </p:nvPicPr>
        <p:blipFill>
          <a:blip r:embed="rId8"/>
          <a:stretch>
            <a:fillRect/>
          </a:stretch>
        </p:blipFill>
        <p:spPr>
          <a:xfrm>
            <a:off x="9089136" y="1874520"/>
            <a:ext cx="384048" cy="384048"/>
          </a:xfrm>
          <a:prstGeom prst="rect">
            <a:avLst/>
          </a:prstGeom>
        </p:spPr>
      </p:pic>
      <p:sp>
        <p:nvSpPr>
          <p:cNvPr id="29" name="TextBox 28"/>
          <p:cNvSpPr txBox="1"/>
          <p:nvPr/>
        </p:nvSpPr>
        <p:spPr>
          <a:xfrm>
            <a:off x="8101583" y="2560320"/>
            <a:ext cx="1444751" cy="320040"/>
          </a:xfrm>
          <a:prstGeom prst="rect">
            <a:avLst/>
          </a:prstGeom>
          <a:noFill/>
        </p:spPr>
        <p:txBody>
          <a:bodyPr wrap="square" lIns="0" rIns="0" tIns="0" bIns="0" anchor="t">
            <a:spAutoFit/>
          </a:bodyPr>
          <a:lstStyle/>
          <a:p>
            <a:pPr algn="l"/>
            <a:r>
              <a:rPr sz="1600" b="1" i="0">
                <a:solidFill>
                  <a:srgbClr val="F4F1EA"/>
                </a:solidFill>
                <a:latin typeface="Fraunces"/>
              </a:rPr>
              <a:t>Train</a:t>
            </a:r>
          </a:p>
        </p:txBody>
      </p:sp>
      <p:sp>
        <p:nvSpPr>
          <p:cNvPr id="30" name="TextBox 29"/>
          <p:cNvSpPr txBox="1"/>
          <p:nvPr/>
        </p:nvSpPr>
        <p:spPr>
          <a:xfrm>
            <a:off x="8101583" y="2953512"/>
            <a:ext cx="1444751" cy="548640"/>
          </a:xfrm>
          <a:prstGeom prst="rect">
            <a:avLst/>
          </a:prstGeom>
          <a:noFill/>
        </p:spPr>
        <p:txBody>
          <a:bodyPr wrap="square" lIns="0" rIns="0" tIns="0" bIns="0" anchor="t">
            <a:spAutoFit/>
          </a:bodyPr>
          <a:lstStyle/>
          <a:p>
            <a:pPr algn="l"/>
            <a:r>
              <a:rPr sz="1100" b="0" i="0">
                <a:solidFill>
                  <a:srgbClr val="C9CCD6"/>
                </a:solidFill>
                <a:latin typeface="IBM Plex Sans"/>
              </a:rPr>
              <a:t>Add your info</a:t>
            </a:r>
          </a:p>
        </p:txBody>
      </p:sp>
      <p:sp>
        <p:nvSpPr>
          <p:cNvPr id="31" name="Rounded Rectangle 30"/>
          <p:cNvSpPr/>
          <p:nvPr/>
        </p:nvSpPr>
        <p:spPr>
          <a:xfrm>
            <a:off x="9784080" y="1691640"/>
            <a:ext cx="1719072" cy="1965960"/>
          </a:xfrm>
          <a:prstGeom prst="roundRect">
            <a:avLst>
              <a:gd name="adj" fmla="val 7446"/>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Oval 31"/>
          <p:cNvSpPr/>
          <p:nvPr/>
        </p:nvSpPr>
        <p:spPr>
          <a:xfrm>
            <a:off x="9948672" y="1874520"/>
            <a:ext cx="329184" cy="329184"/>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6</a:t>
            </a:r>
          </a:p>
        </p:txBody>
      </p:sp>
      <p:pic>
        <p:nvPicPr>
          <p:cNvPr id="33" name="Picture 32" descr="ic_message-circle_f59e0b.png"/>
          <p:cNvPicPr>
            <a:picLocks noChangeAspect="1"/>
          </p:cNvPicPr>
          <p:nvPr/>
        </p:nvPicPr>
        <p:blipFill>
          <a:blip r:embed="rId9"/>
          <a:stretch>
            <a:fillRect/>
          </a:stretch>
        </p:blipFill>
        <p:spPr>
          <a:xfrm>
            <a:off x="10936224" y="1874520"/>
            <a:ext cx="384048" cy="384048"/>
          </a:xfrm>
          <a:prstGeom prst="rect">
            <a:avLst/>
          </a:prstGeom>
        </p:spPr>
      </p:pic>
      <p:sp>
        <p:nvSpPr>
          <p:cNvPr id="34" name="TextBox 33"/>
          <p:cNvSpPr txBox="1"/>
          <p:nvPr/>
        </p:nvSpPr>
        <p:spPr>
          <a:xfrm>
            <a:off x="9948672" y="2560320"/>
            <a:ext cx="1444751" cy="320040"/>
          </a:xfrm>
          <a:prstGeom prst="rect">
            <a:avLst/>
          </a:prstGeom>
          <a:noFill/>
        </p:spPr>
        <p:txBody>
          <a:bodyPr wrap="square" lIns="0" rIns="0" tIns="0" bIns="0" anchor="t">
            <a:spAutoFit/>
          </a:bodyPr>
          <a:lstStyle/>
          <a:p>
            <a:pPr algn="l"/>
            <a:r>
              <a:rPr sz="1600" b="1" i="0">
                <a:solidFill>
                  <a:srgbClr val="F4F1EA"/>
                </a:solidFill>
                <a:latin typeface="Fraunces"/>
              </a:rPr>
              <a:t>Test</a:t>
            </a:r>
          </a:p>
        </p:txBody>
      </p:sp>
      <p:sp>
        <p:nvSpPr>
          <p:cNvPr id="35" name="TextBox 34"/>
          <p:cNvSpPr txBox="1"/>
          <p:nvPr/>
        </p:nvSpPr>
        <p:spPr>
          <a:xfrm>
            <a:off x="9948672" y="2953512"/>
            <a:ext cx="1444751" cy="548640"/>
          </a:xfrm>
          <a:prstGeom prst="rect">
            <a:avLst/>
          </a:prstGeom>
          <a:noFill/>
        </p:spPr>
        <p:txBody>
          <a:bodyPr wrap="square" lIns="0" rIns="0" tIns="0" bIns="0" anchor="t">
            <a:spAutoFit/>
          </a:bodyPr>
          <a:lstStyle/>
          <a:p>
            <a:pPr algn="l"/>
            <a:r>
              <a:rPr sz="1100" b="0" i="0">
                <a:solidFill>
                  <a:srgbClr val="C9CCD6"/>
                </a:solidFill>
                <a:latin typeface="IBM Plex Sans"/>
              </a:rPr>
              <a:t>Ask real questions</a:t>
            </a:r>
          </a:p>
        </p:txBody>
      </p:sp>
      <p:sp>
        <p:nvSpPr>
          <p:cNvPr id="36" name="Rounded Rectangle 35"/>
          <p:cNvSpPr/>
          <p:nvPr/>
        </p:nvSpPr>
        <p:spPr>
          <a:xfrm>
            <a:off x="1472184" y="3931920"/>
            <a:ext cx="1719072" cy="1965960"/>
          </a:xfrm>
          <a:prstGeom prst="roundRect">
            <a:avLst>
              <a:gd name="adj" fmla="val 7446"/>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Oval 36"/>
          <p:cNvSpPr/>
          <p:nvPr/>
        </p:nvSpPr>
        <p:spPr>
          <a:xfrm>
            <a:off x="1636775" y="4114800"/>
            <a:ext cx="329184" cy="329184"/>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7</a:t>
            </a:r>
          </a:p>
        </p:txBody>
      </p:sp>
      <p:pic>
        <p:nvPicPr>
          <p:cNvPr id="38" name="Picture 37" descr="ic_mic_f59e0b.png"/>
          <p:cNvPicPr>
            <a:picLocks noChangeAspect="1"/>
          </p:cNvPicPr>
          <p:nvPr/>
        </p:nvPicPr>
        <p:blipFill>
          <a:blip r:embed="rId10"/>
          <a:stretch>
            <a:fillRect/>
          </a:stretch>
        </p:blipFill>
        <p:spPr>
          <a:xfrm>
            <a:off x="2624327" y="4114800"/>
            <a:ext cx="384048" cy="384048"/>
          </a:xfrm>
          <a:prstGeom prst="rect">
            <a:avLst/>
          </a:prstGeom>
        </p:spPr>
      </p:pic>
      <p:sp>
        <p:nvSpPr>
          <p:cNvPr id="39" name="TextBox 38"/>
          <p:cNvSpPr txBox="1"/>
          <p:nvPr/>
        </p:nvSpPr>
        <p:spPr>
          <a:xfrm>
            <a:off x="1636775" y="4800600"/>
            <a:ext cx="1444751" cy="320040"/>
          </a:xfrm>
          <a:prstGeom prst="rect">
            <a:avLst/>
          </a:prstGeom>
          <a:noFill/>
        </p:spPr>
        <p:txBody>
          <a:bodyPr wrap="square" lIns="0" rIns="0" tIns="0" bIns="0" anchor="t">
            <a:spAutoFit/>
          </a:bodyPr>
          <a:lstStyle/>
          <a:p>
            <a:pPr algn="l"/>
            <a:r>
              <a:rPr sz="1600" b="1" i="0">
                <a:solidFill>
                  <a:srgbClr val="F4F1EA"/>
                </a:solidFill>
                <a:latin typeface="Fraunces"/>
              </a:rPr>
              <a:t>Voice</a:t>
            </a:r>
          </a:p>
        </p:txBody>
      </p:sp>
      <p:sp>
        <p:nvSpPr>
          <p:cNvPr id="40" name="TextBox 39"/>
          <p:cNvSpPr txBox="1"/>
          <p:nvPr/>
        </p:nvSpPr>
        <p:spPr>
          <a:xfrm>
            <a:off x="1636775" y="5193792"/>
            <a:ext cx="1444751" cy="548640"/>
          </a:xfrm>
          <a:prstGeom prst="rect">
            <a:avLst/>
          </a:prstGeom>
          <a:noFill/>
        </p:spPr>
        <p:txBody>
          <a:bodyPr wrap="square" lIns="0" rIns="0" tIns="0" bIns="0" anchor="t">
            <a:spAutoFit/>
          </a:bodyPr>
          <a:lstStyle/>
          <a:p>
            <a:pPr algn="l"/>
            <a:r>
              <a:rPr sz="1100" b="0" i="0">
                <a:solidFill>
                  <a:srgbClr val="C9CCD6"/>
                </a:solidFill>
                <a:latin typeface="IBM Plex Sans"/>
              </a:rPr>
              <a:t>Pick a model, greeting</a:t>
            </a:r>
          </a:p>
        </p:txBody>
      </p:sp>
      <p:sp>
        <p:nvSpPr>
          <p:cNvPr id="41" name="Rounded Rectangle 40"/>
          <p:cNvSpPr/>
          <p:nvPr/>
        </p:nvSpPr>
        <p:spPr>
          <a:xfrm>
            <a:off x="3319272" y="3931920"/>
            <a:ext cx="1719072" cy="1965960"/>
          </a:xfrm>
          <a:prstGeom prst="roundRect">
            <a:avLst>
              <a:gd name="adj" fmla="val 7446"/>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Oval 41"/>
          <p:cNvSpPr/>
          <p:nvPr/>
        </p:nvSpPr>
        <p:spPr>
          <a:xfrm>
            <a:off x="3483864" y="4114800"/>
            <a:ext cx="329184" cy="329184"/>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8</a:t>
            </a:r>
          </a:p>
        </p:txBody>
      </p:sp>
      <p:pic>
        <p:nvPicPr>
          <p:cNvPr id="43" name="Picture 42" descr="ic_chart-column_f59e0b.png"/>
          <p:cNvPicPr>
            <a:picLocks noChangeAspect="1"/>
          </p:cNvPicPr>
          <p:nvPr/>
        </p:nvPicPr>
        <p:blipFill>
          <a:blip r:embed="rId11"/>
          <a:stretch>
            <a:fillRect/>
          </a:stretch>
        </p:blipFill>
        <p:spPr>
          <a:xfrm>
            <a:off x="4471416" y="4114800"/>
            <a:ext cx="384048" cy="384048"/>
          </a:xfrm>
          <a:prstGeom prst="rect">
            <a:avLst/>
          </a:prstGeom>
        </p:spPr>
      </p:pic>
      <p:sp>
        <p:nvSpPr>
          <p:cNvPr id="44" name="TextBox 43"/>
          <p:cNvSpPr txBox="1"/>
          <p:nvPr/>
        </p:nvSpPr>
        <p:spPr>
          <a:xfrm>
            <a:off x="3483864" y="4800600"/>
            <a:ext cx="1444751" cy="320040"/>
          </a:xfrm>
          <a:prstGeom prst="rect">
            <a:avLst/>
          </a:prstGeom>
          <a:noFill/>
        </p:spPr>
        <p:txBody>
          <a:bodyPr wrap="square" lIns="0" rIns="0" tIns="0" bIns="0" anchor="t">
            <a:spAutoFit/>
          </a:bodyPr>
          <a:lstStyle/>
          <a:p>
            <a:pPr algn="l"/>
            <a:r>
              <a:rPr sz="1600" b="1" i="0">
                <a:solidFill>
                  <a:srgbClr val="F4F1EA"/>
                </a:solidFill>
                <a:latin typeface="Fraunces"/>
              </a:rPr>
              <a:t>Analytics</a:t>
            </a:r>
          </a:p>
        </p:txBody>
      </p:sp>
      <p:sp>
        <p:nvSpPr>
          <p:cNvPr id="45" name="TextBox 44"/>
          <p:cNvSpPr txBox="1"/>
          <p:nvPr/>
        </p:nvSpPr>
        <p:spPr>
          <a:xfrm>
            <a:off x="3483864" y="5193792"/>
            <a:ext cx="1444751" cy="548640"/>
          </a:xfrm>
          <a:prstGeom prst="rect">
            <a:avLst/>
          </a:prstGeom>
          <a:noFill/>
        </p:spPr>
        <p:txBody>
          <a:bodyPr wrap="square" lIns="0" rIns="0" tIns="0" bIns="0" anchor="t">
            <a:spAutoFit/>
          </a:bodyPr>
          <a:lstStyle/>
          <a:p>
            <a:pPr algn="l"/>
            <a:r>
              <a:rPr sz="1100" b="0" i="0">
                <a:solidFill>
                  <a:srgbClr val="C9CCD6"/>
                </a:solidFill>
                <a:latin typeface="IBM Plex Sans"/>
              </a:rPr>
              <a:t>See the chats</a:t>
            </a:r>
          </a:p>
        </p:txBody>
      </p:sp>
      <p:sp>
        <p:nvSpPr>
          <p:cNvPr id="46" name="Rounded Rectangle 45"/>
          <p:cNvSpPr/>
          <p:nvPr/>
        </p:nvSpPr>
        <p:spPr>
          <a:xfrm>
            <a:off x="5166359" y="3931920"/>
            <a:ext cx="1719072" cy="1965960"/>
          </a:xfrm>
          <a:prstGeom prst="roundRect">
            <a:avLst>
              <a:gd name="adj" fmla="val 7446"/>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Oval 46"/>
          <p:cNvSpPr/>
          <p:nvPr/>
        </p:nvSpPr>
        <p:spPr>
          <a:xfrm>
            <a:off x="5330951" y="4114800"/>
            <a:ext cx="329184" cy="329184"/>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9</a:t>
            </a:r>
          </a:p>
        </p:txBody>
      </p:sp>
      <p:pic>
        <p:nvPicPr>
          <p:cNvPr id="48" name="Picture 47" descr="ic_rocket_f59e0b.png"/>
          <p:cNvPicPr>
            <a:picLocks noChangeAspect="1"/>
          </p:cNvPicPr>
          <p:nvPr/>
        </p:nvPicPr>
        <p:blipFill>
          <a:blip r:embed="rId12"/>
          <a:stretch>
            <a:fillRect/>
          </a:stretch>
        </p:blipFill>
        <p:spPr>
          <a:xfrm>
            <a:off x="6318503" y="4114800"/>
            <a:ext cx="384048" cy="384048"/>
          </a:xfrm>
          <a:prstGeom prst="rect">
            <a:avLst/>
          </a:prstGeom>
        </p:spPr>
      </p:pic>
      <p:sp>
        <p:nvSpPr>
          <p:cNvPr id="49" name="TextBox 48"/>
          <p:cNvSpPr txBox="1"/>
          <p:nvPr/>
        </p:nvSpPr>
        <p:spPr>
          <a:xfrm>
            <a:off x="5330951" y="4800600"/>
            <a:ext cx="1444751" cy="320040"/>
          </a:xfrm>
          <a:prstGeom prst="rect">
            <a:avLst/>
          </a:prstGeom>
          <a:noFill/>
        </p:spPr>
        <p:txBody>
          <a:bodyPr wrap="square" lIns="0" rIns="0" tIns="0" bIns="0" anchor="t">
            <a:spAutoFit/>
          </a:bodyPr>
          <a:lstStyle/>
          <a:p>
            <a:pPr algn="l"/>
            <a:r>
              <a:rPr sz="1600" b="1" i="0">
                <a:solidFill>
                  <a:srgbClr val="F4F1EA"/>
                </a:solidFill>
                <a:latin typeface="Fraunces"/>
              </a:rPr>
              <a:t>Deploy</a:t>
            </a:r>
          </a:p>
        </p:txBody>
      </p:sp>
      <p:sp>
        <p:nvSpPr>
          <p:cNvPr id="50" name="TextBox 49"/>
          <p:cNvSpPr txBox="1"/>
          <p:nvPr/>
        </p:nvSpPr>
        <p:spPr>
          <a:xfrm>
            <a:off x="5330951" y="5193792"/>
            <a:ext cx="1444751" cy="548640"/>
          </a:xfrm>
          <a:prstGeom prst="rect">
            <a:avLst/>
          </a:prstGeom>
          <a:noFill/>
        </p:spPr>
        <p:txBody>
          <a:bodyPr wrap="square" lIns="0" rIns="0" tIns="0" bIns="0" anchor="t">
            <a:spAutoFit/>
          </a:bodyPr>
          <a:lstStyle/>
          <a:p>
            <a:pPr algn="l"/>
            <a:r>
              <a:rPr sz="1100" b="0" i="0">
                <a:solidFill>
                  <a:srgbClr val="C9CCD6"/>
                </a:solidFill>
                <a:latin typeface="IBM Plex Sans"/>
              </a:rPr>
              <a:t>Make it live</a:t>
            </a:r>
          </a:p>
        </p:txBody>
      </p:sp>
      <p:sp>
        <p:nvSpPr>
          <p:cNvPr id="51" name="Rounded Rectangle 50"/>
          <p:cNvSpPr/>
          <p:nvPr/>
        </p:nvSpPr>
        <p:spPr>
          <a:xfrm>
            <a:off x="7013448" y="3931920"/>
            <a:ext cx="1719072" cy="1965960"/>
          </a:xfrm>
          <a:prstGeom prst="roundRect">
            <a:avLst>
              <a:gd name="adj" fmla="val 7446"/>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2" name="Oval 51"/>
          <p:cNvSpPr/>
          <p:nvPr/>
        </p:nvSpPr>
        <p:spPr>
          <a:xfrm>
            <a:off x="7178040" y="4114800"/>
            <a:ext cx="329184" cy="329184"/>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10</a:t>
            </a:r>
          </a:p>
        </p:txBody>
      </p:sp>
      <p:pic>
        <p:nvPicPr>
          <p:cNvPr id="53" name="Picture 52" descr="ic_copy_f59e0b.png"/>
          <p:cNvPicPr>
            <a:picLocks noChangeAspect="1"/>
          </p:cNvPicPr>
          <p:nvPr/>
        </p:nvPicPr>
        <p:blipFill>
          <a:blip r:embed="rId13"/>
          <a:stretch>
            <a:fillRect/>
          </a:stretch>
        </p:blipFill>
        <p:spPr>
          <a:xfrm>
            <a:off x="8165592" y="4114800"/>
            <a:ext cx="384048" cy="384048"/>
          </a:xfrm>
          <a:prstGeom prst="rect">
            <a:avLst/>
          </a:prstGeom>
        </p:spPr>
      </p:pic>
      <p:sp>
        <p:nvSpPr>
          <p:cNvPr id="54" name="TextBox 53"/>
          <p:cNvSpPr txBox="1"/>
          <p:nvPr/>
        </p:nvSpPr>
        <p:spPr>
          <a:xfrm>
            <a:off x="7178040" y="4800600"/>
            <a:ext cx="1444751" cy="320040"/>
          </a:xfrm>
          <a:prstGeom prst="rect">
            <a:avLst/>
          </a:prstGeom>
          <a:noFill/>
        </p:spPr>
        <p:txBody>
          <a:bodyPr wrap="square" lIns="0" rIns="0" tIns="0" bIns="0" anchor="t">
            <a:spAutoFit/>
          </a:bodyPr>
          <a:lstStyle/>
          <a:p>
            <a:pPr algn="l"/>
            <a:r>
              <a:rPr sz="1600" b="1" i="0">
                <a:solidFill>
                  <a:srgbClr val="F4F1EA"/>
                </a:solidFill>
                <a:latin typeface="Fraunces"/>
              </a:rPr>
              <a:t>Copy</a:t>
            </a:r>
          </a:p>
        </p:txBody>
      </p:sp>
      <p:sp>
        <p:nvSpPr>
          <p:cNvPr id="55" name="TextBox 54"/>
          <p:cNvSpPr txBox="1"/>
          <p:nvPr/>
        </p:nvSpPr>
        <p:spPr>
          <a:xfrm>
            <a:off x="7178040" y="5193792"/>
            <a:ext cx="1444751" cy="548640"/>
          </a:xfrm>
          <a:prstGeom prst="rect">
            <a:avLst/>
          </a:prstGeom>
          <a:noFill/>
        </p:spPr>
        <p:txBody>
          <a:bodyPr wrap="square" lIns="0" rIns="0" tIns="0" bIns="0" anchor="t">
            <a:spAutoFit/>
          </a:bodyPr>
          <a:lstStyle/>
          <a:p>
            <a:pPr algn="l"/>
            <a:r>
              <a:rPr sz="1100" b="0" i="0">
                <a:solidFill>
                  <a:srgbClr val="C9CCD6"/>
                </a:solidFill>
                <a:latin typeface="IBM Plex Sans"/>
              </a:rPr>
              <a:t>Grab the snippet</a:t>
            </a:r>
          </a:p>
        </p:txBody>
      </p:sp>
      <p:sp>
        <p:nvSpPr>
          <p:cNvPr id="56" name="Rounded Rectangle 55"/>
          <p:cNvSpPr/>
          <p:nvPr/>
        </p:nvSpPr>
        <p:spPr>
          <a:xfrm>
            <a:off x="8860536" y="3931920"/>
            <a:ext cx="1719072" cy="1965960"/>
          </a:xfrm>
          <a:prstGeom prst="roundRect">
            <a:avLst>
              <a:gd name="adj" fmla="val 7446"/>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7" name="Oval 56"/>
          <p:cNvSpPr/>
          <p:nvPr/>
        </p:nvSpPr>
        <p:spPr>
          <a:xfrm>
            <a:off x="9025128" y="4114800"/>
            <a:ext cx="329184" cy="329184"/>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11</a:t>
            </a:r>
          </a:p>
        </p:txBody>
      </p:sp>
      <p:pic>
        <p:nvPicPr>
          <p:cNvPr id="58" name="Picture 57" descr="ic_code-xml_f59e0b.png"/>
          <p:cNvPicPr>
            <a:picLocks noChangeAspect="1"/>
          </p:cNvPicPr>
          <p:nvPr/>
        </p:nvPicPr>
        <p:blipFill>
          <a:blip r:embed="rId14"/>
          <a:stretch>
            <a:fillRect/>
          </a:stretch>
        </p:blipFill>
        <p:spPr>
          <a:xfrm>
            <a:off x="10012680" y="4114800"/>
            <a:ext cx="384048" cy="384048"/>
          </a:xfrm>
          <a:prstGeom prst="rect">
            <a:avLst/>
          </a:prstGeom>
        </p:spPr>
      </p:pic>
      <p:sp>
        <p:nvSpPr>
          <p:cNvPr id="59" name="TextBox 58"/>
          <p:cNvSpPr txBox="1"/>
          <p:nvPr/>
        </p:nvSpPr>
        <p:spPr>
          <a:xfrm>
            <a:off x="9025128" y="4800600"/>
            <a:ext cx="1444751" cy="320040"/>
          </a:xfrm>
          <a:prstGeom prst="rect">
            <a:avLst/>
          </a:prstGeom>
          <a:noFill/>
        </p:spPr>
        <p:txBody>
          <a:bodyPr wrap="square" lIns="0" rIns="0" tIns="0" bIns="0" anchor="t">
            <a:spAutoFit/>
          </a:bodyPr>
          <a:lstStyle/>
          <a:p>
            <a:pPr algn="l"/>
            <a:r>
              <a:rPr sz="1600" b="1" i="0">
                <a:solidFill>
                  <a:srgbClr val="F4F1EA"/>
                </a:solidFill>
                <a:latin typeface="Fraunces"/>
              </a:rPr>
              <a:t>Paste</a:t>
            </a:r>
          </a:p>
        </p:txBody>
      </p:sp>
      <p:sp>
        <p:nvSpPr>
          <p:cNvPr id="60" name="TextBox 59"/>
          <p:cNvSpPr txBox="1"/>
          <p:nvPr/>
        </p:nvSpPr>
        <p:spPr>
          <a:xfrm>
            <a:off x="9025128" y="5193792"/>
            <a:ext cx="1444751" cy="548640"/>
          </a:xfrm>
          <a:prstGeom prst="rect">
            <a:avLst/>
          </a:prstGeom>
          <a:noFill/>
        </p:spPr>
        <p:txBody>
          <a:bodyPr wrap="square" lIns="0" rIns="0" tIns="0" bIns="0" anchor="t">
            <a:spAutoFit/>
          </a:bodyPr>
          <a:lstStyle/>
          <a:p>
            <a:pPr algn="l"/>
            <a:r>
              <a:rPr sz="1100" b="0" i="0">
                <a:solidFill>
                  <a:srgbClr val="C9CCD6"/>
                </a:solidFill>
                <a:latin typeface="IBM Plex Sans"/>
              </a:rPr>
              <a:t>Add it to your site</a:t>
            </a:r>
          </a:p>
        </p:txBody>
      </p:sp>
      <p:sp>
        <p:nvSpPr>
          <p:cNvPr id="61" name="TextBox 60"/>
          <p:cNvSpPr txBox="1"/>
          <p:nvPr/>
        </p:nvSpPr>
        <p:spPr>
          <a:xfrm>
            <a:off x="548640" y="6144768"/>
            <a:ext cx="10972800" cy="274320"/>
          </a:xfrm>
          <a:prstGeom prst="rect">
            <a:avLst/>
          </a:prstGeom>
          <a:noFill/>
        </p:spPr>
        <p:txBody>
          <a:bodyPr wrap="square" lIns="0" rIns="0" tIns="0" bIns="0" anchor="t">
            <a:spAutoFit/>
          </a:bodyPr>
          <a:lstStyle/>
          <a:p>
            <a:pPr algn="l"/>
            <a:r>
              <a:rPr sz="1100" b="0" i="1">
                <a:solidFill>
                  <a:srgbClr val="9AA3B5"/>
                </a:solidFill>
                <a:latin typeface="IBM Plex Sans"/>
              </a:rPr>
              <a:t>Every screen in this guide is a real screenshot from our demo account.</a:t>
            </a:r>
          </a:p>
        </p:txBody>
      </p:sp>
      <p:sp>
        <p:nvSpPr>
          <p:cNvPr id="62" name="TextBox 61"/>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63" name="TextBox 62"/>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03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STEP 1 · SIGN UP</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Create your free account</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1033272" y="1399032"/>
            <a:ext cx="3785615" cy="4928616"/>
          </a:xfrm>
          <a:prstGeom prst="roundRect">
            <a:avLst>
              <a:gd name="adj" fmla="val 2898"/>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a04_signup_filled_400_85_480_630.png"/>
          <p:cNvPicPr>
            <a:picLocks noChangeAspect="1"/>
          </p:cNvPicPr>
          <p:nvPr/>
        </p:nvPicPr>
        <p:blipFill>
          <a:blip r:embed="rId4"/>
          <a:stretch>
            <a:fillRect/>
          </a:stretch>
        </p:blipFill>
        <p:spPr>
          <a:xfrm>
            <a:off x="1097280" y="1463040"/>
            <a:ext cx="3657600" cy="4800600"/>
          </a:xfrm>
          <a:prstGeom prst="rect">
            <a:avLst/>
          </a:prstGeom>
        </p:spPr>
      </p:pic>
      <p:sp>
        <p:nvSpPr>
          <p:cNvPr id="8" name="Rounded Rectangle 7"/>
          <p:cNvSpPr/>
          <p:nvPr/>
        </p:nvSpPr>
        <p:spPr>
          <a:xfrm>
            <a:off x="1516380" y="2990850"/>
            <a:ext cx="2819400" cy="243839"/>
          </a:xfrm>
          <a:prstGeom prst="roundRect">
            <a:avLst>
              <a:gd name="adj" fmla="val 22500"/>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1150620" y="2957322"/>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0" name="Rounded Rectangle 9"/>
          <p:cNvSpPr/>
          <p:nvPr/>
        </p:nvSpPr>
        <p:spPr>
          <a:xfrm>
            <a:off x="1516380" y="3425190"/>
            <a:ext cx="2819400" cy="243839"/>
          </a:xfrm>
          <a:prstGeom prst="roundRect">
            <a:avLst>
              <a:gd name="adj" fmla="val 22500"/>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1150620" y="3391662"/>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12" name="Rounded Rectangle 11"/>
          <p:cNvSpPr/>
          <p:nvPr/>
        </p:nvSpPr>
        <p:spPr>
          <a:xfrm>
            <a:off x="1516380" y="3859530"/>
            <a:ext cx="2819400" cy="381000"/>
          </a:xfrm>
          <a:prstGeom prst="roundRect">
            <a:avLst>
              <a:gd name="adj" fmla="val 14399"/>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1150620" y="3894582"/>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14" name="Rounded Rectangle 13"/>
          <p:cNvSpPr/>
          <p:nvPr/>
        </p:nvSpPr>
        <p:spPr>
          <a:xfrm>
            <a:off x="1516380" y="4179569"/>
            <a:ext cx="1500378" cy="365760"/>
          </a:xfrm>
          <a:prstGeom prst="roundRect">
            <a:avLst>
              <a:gd name="adj" fmla="val 14999"/>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3071622" y="4207002"/>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4</a:t>
            </a:r>
          </a:p>
        </p:txBody>
      </p:sp>
      <p:sp>
        <p:nvSpPr>
          <p:cNvPr id="16" name="TextBox 15"/>
          <p:cNvSpPr txBox="1"/>
          <p:nvPr/>
        </p:nvSpPr>
        <p:spPr>
          <a:xfrm>
            <a:off x="6263640" y="1591056"/>
            <a:ext cx="5303520" cy="216915"/>
          </a:xfrm>
          <a:prstGeom prst="rect">
            <a:avLst/>
          </a:prstGeom>
          <a:noFill/>
        </p:spPr>
        <p:txBody>
          <a:bodyPr wrap="square" lIns="0" rIns="0" tIns="0" bIns="0" anchor="t">
            <a:spAutoFit/>
          </a:bodyPr>
          <a:lstStyle/>
          <a:p>
            <a:pPr algn="l"/>
            <a:r>
              <a:rPr sz="1400" b="1" i="0">
                <a:solidFill>
                  <a:srgbClr val="F4F1EA"/>
                </a:solidFill>
                <a:latin typeface="IBM Plex Sans"/>
              </a:rPr>
              <a:t>Go to botforge.registermysite.com</a:t>
            </a:r>
          </a:p>
        </p:txBody>
      </p:sp>
      <p:sp>
        <p:nvSpPr>
          <p:cNvPr id="17" name="TextBox 16"/>
          <p:cNvSpPr txBox="1"/>
          <p:nvPr/>
        </p:nvSpPr>
        <p:spPr>
          <a:xfrm>
            <a:off x="6263640" y="1835403"/>
            <a:ext cx="5303520" cy="373888"/>
          </a:xfrm>
          <a:prstGeom prst="rect">
            <a:avLst/>
          </a:prstGeom>
          <a:noFill/>
        </p:spPr>
        <p:txBody>
          <a:bodyPr wrap="square" lIns="0" rIns="0" tIns="0" bIns="0" anchor="t">
            <a:spAutoFit/>
          </a:bodyPr>
          <a:lstStyle/>
          <a:p>
            <a:pPr algn="l">
              <a:lnSpc>
                <a:spcPct val="108000"/>
              </a:lnSpc>
            </a:pPr>
            <a:r>
              <a:rPr sz="1150" b="0" i="0">
                <a:solidFill>
                  <a:srgbClr val="C9CCD6"/>
                </a:solidFill>
                <a:latin typeface="IBM Plex Sans"/>
              </a:rPr>
              <a:t>Click "Create your first bot — free", then "Need an account? Create one".</a:t>
            </a:r>
          </a:p>
        </p:txBody>
      </p:sp>
      <p:sp>
        <p:nvSpPr>
          <p:cNvPr id="18" name="Oval 17"/>
          <p:cNvSpPr/>
          <p:nvPr/>
        </p:nvSpPr>
        <p:spPr>
          <a:xfrm>
            <a:off x="5806440" y="2410460"/>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9" name="TextBox 18"/>
          <p:cNvSpPr txBox="1"/>
          <p:nvPr/>
        </p:nvSpPr>
        <p:spPr>
          <a:xfrm>
            <a:off x="6263640" y="2401316"/>
            <a:ext cx="5303520" cy="216915"/>
          </a:xfrm>
          <a:prstGeom prst="rect">
            <a:avLst/>
          </a:prstGeom>
          <a:noFill/>
        </p:spPr>
        <p:txBody>
          <a:bodyPr wrap="square" lIns="0" rIns="0" tIns="0" bIns="0" anchor="t">
            <a:spAutoFit/>
          </a:bodyPr>
          <a:lstStyle/>
          <a:p>
            <a:pPr algn="l"/>
            <a:r>
              <a:rPr sz="1400" b="1" i="0">
                <a:solidFill>
                  <a:srgbClr val="F4F1EA"/>
                </a:solidFill>
                <a:latin typeface="IBM Plex Sans"/>
              </a:rPr>
              <a:t>Email</a:t>
            </a:r>
          </a:p>
        </p:txBody>
      </p:sp>
      <p:sp>
        <p:nvSpPr>
          <p:cNvPr id="20" name="TextBox 19"/>
          <p:cNvSpPr txBox="1"/>
          <p:nvPr/>
        </p:nvSpPr>
        <p:spPr>
          <a:xfrm>
            <a:off x="6263640" y="2645664"/>
            <a:ext cx="5303520" cy="186944"/>
          </a:xfrm>
          <a:prstGeom prst="rect">
            <a:avLst/>
          </a:prstGeom>
          <a:noFill/>
        </p:spPr>
        <p:txBody>
          <a:bodyPr wrap="square" lIns="0" rIns="0" tIns="0" bIns="0" anchor="t">
            <a:spAutoFit/>
          </a:bodyPr>
          <a:lstStyle/>
          <a:p>
            <a:pPr algn="l">
              <a:lnSpc>
                <a:spcPct val="108000"/>
              </a:lnSpc>
            </a:pPr>
            <a:r>
              <a:rPr sz="1150" b="0" i="0">
                <a:solidFill>
                  <a:srgbClr val="C9CCD6"/>
                </a:solidFill>
                <a:latin typeface="IBM Plex Sans"/>
              </a:rPr>
              <a:t>Use an email you check. We used a Gmail address.</a:t>
            </a:r>
          </a:p>
        </p:txBody>
      </p:sp>
      <p:sp>
        <p:nvSpPr>
          <p:cNvPr id="21" name="Oval 20"/>
          <p:cNvSpPr/>
          <p:nvPr/>
        </p:nvSpPr>
        <p:spPr>
          <a:xfrm>
            <a:off x="5806440" y="3033776"/>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22" name="TextBox 21"/>
          <p:cNvSpPr txBox="1"/>
          <p:nvPr/>
        </p:nvSpPr>
        <p:spPr>
          <a:xfrm>
            <a:off x="6263640" y="3024632"/>
            <a:ext cx="5303520" cy="216915"/>
          </a:xfrm>
          <a:prstGeom prst="rect">
            <a:avLst/>
          </a:prstGeom>
          <a:noFill/>
        </p:spPr>
        <p:txBody>
          <a:bodyPr wrap="square" lIns="0" rIns="0" tIns="0" bIns="0" anchor="t">
            <a:spAutoFit/>
          </a:bodyPr>
          <a:lstStyle/>
          <a:p>
            <a:pPr algn="l"/>
            <a:r>
              <a:rPr sz="1400" b="1" i="0">
                <a:solidFill>
                  <a:srgbClr val="F4F1EA"/>
                </a:solidFill>
                <a:latin typeface="IBM Plex Sans"/>
              </a:rPr>
              <a:t>Password</a:t>
            </a:r>
          </a:p>
        </p:txBody>
      </p:sp>
      <p:sp>
        <p:nvSpPr>
          <p:cNvPr id="23" name="TextBox 22"/>
          <p:cNvSpPr txBox="1"/>
          <p:nvPr/>
        </p:nvSpPr>
        <p:spPr>
          <a:xfrm>
            <a:off x="6263640" y="3268979"/>
            <a:ext cx="5303520" cy="373888"/>
          </a:xfrm>
          <a:prstGeom prst="rect">
            <a:avLst/>
          </a:prstGeom>
          <a:noFill/>
        </p:spPr>
        <p:txBody>
          <a:bodyPr wrap="square" lIns="0" rIns="0" tIns="0" bIns="0" anchor="t">
            <a:spAutoFit/>
          </a:bodyPr>
          <a:lstStyle/>
          <a:p>
            <a:pPr algn="l">
              <a:lnSpc>
                <a:spcPct val="108000"/>
              </a:lnSpc>
            </a:pPr>
            <a:r>
              <a:rPr sz="1150" b="0" i="0">
                <a:solidFill>
                  <a:srgbClr val="C9CCD6"/>
                </a:solidFill>
                <a:latin typeface="IBM Plex Sans"/>
              </a:rPr>
              <a:t>Pick a strong one and save it in your password manager. It shows as dots.</a:t>
            </a:r>
          </a:p>
        </p:txBody>
      </p:sp>
      <p:sp>
        <p:nvSpPr>
          <p:cNvPr id="24" name="Oval 23"/>
          <p:cNvSpPr/>
          <p:nvPr/>
        </p:nvSpPr>
        <p:spPr>
          <a:xfrm>
            <a:off x="5806440" y="3844036"/>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25" name="TextBox 24"/>
          <p:cNvSpPr txBox="1"/>
          <p:nvPr/>
        </p:nvSpPr>
        <p:spPr>
          <a:xfrm>
            <a:off x="6263640" y="3834892"/>
            <a:ext cx="5303520" cy="216915"/>
          </a:xfrm>
          <a:prstGeom prst="rect">
            <a:avLst/>
          </a:prstGeom>
          <a:noFill/>
        </p:spPr>
        <p:txBody>
          <a:bodyPr wrap="square" lIns="0" rIns="0" tIns="0" bIns="0" anchor="t">
            <a:spAutoFit/>
          </a:bodyPr>
          <a:lstStyle/>
          <a:p>
            <a:pPr algn="l"/>
            <a:r>
              <a:rPr sz="1400" b="1" i="0">
                <a:solidFill>
                  <a:srgbClr val="F4F1EA"/>
                </a:solidFill>
                <a:latin typeface="IBM Plex Sans"/>
              </a:rPr>
              <a:t>Display name</a:t>
            </a:r>
          </a:p>
        </p:txBody>
      </p:sp>
      <p:sp>
        <p:nvSpPr>
          <p:cNvPr id="26" name="TextBox 25"/>
          <p:cNvSpPr txBox="1"/>
          <p:nvPr/>
        </p:nvSpPr>
        <p:spPr>
          <a:xfrm>
            <a:off x="6263640" y="4079239"/>
            <a:ext cx="5303520" cy="186944"/>
          </a:xfrm>
          <a:prstGeom prst="rect">
            <a:avLst/>
          </a:prstGeom>
          <a:noFill/>
        </p:spPr>
        <p:txBody>
          <a:bodyPr wrap="square" lIns="0" rIns="0" tIns="0" bIns="0" anchor="t">
            <a:spAutoFit/>
          </a:bodyPr>
          <a:lstStyle/>
          <a:p>
            <a:pPr algn="l">
              <a:lnSpc>
                <a:spcPct val="108000"/>
              </a:lnSpc>
            </a:pPr>
            <a:r>
              <a:rPr sz="1150" b="0" i="0">
                <a:solidFill>
                  <a:srgbClr val="C9CCD6"/>
                </a:solidFill>
                <a:latin typeface="IBM Plex Sans"/>
              </a:rPr>
              <a:t>Your name or your business name.</a:t>
            </a:r>
          </a:p>
        </p:txBody>
      </p:sp>
      <p:sp>
        <p:nvSpPr>
          <p:cNvPr id="27" name="Oval 26"/>
          <p:cNvSpPr/>
          <p:nvPr/>
        </p:nvSpPr>
        <p:spPr>
          <a:xfrm>
            <a:off x="5806440" y="4467352"/>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4</a:t>
            </a:r>
          </a:p>
        </p:txBody>
      </p:sp>
      <p:sp>
        <p:nvSpPr>
          <p:cNvPr id="28" name="TextBox 27"/>
          <p:cNvSpPr txBox="1"/>
          <p:nvPr/>
        </p:nvSpPr>
        <p:spPr>
          <a:xfrm>
            <a:off x="6263640" y="4458208"/>
            <a:ext cx="5303520" cy="216915"/>
          </a:xfrm>
          <a:prstGeom prst="rect">
            <a:avLst/>
          </a:prstGeom>
          <a:noFill/>
        </p:spPr>
        <p:txBody>
          <a:bodyPr wrap="square" lIns="0" rIns="0" tIns="0" bIns="0" anchor="t">
            <a:spAutoFit/>
          </a:bodyPr>
          <a:lstStyle/>
          <a:p>
            <a:pPr algn="l"/>
            <a:r>
              <a:rPr sz="1400" b="1" i="0">
                <a:solidFill>
                  <a:srgbClr val="F4F1EA"/>
                </a:solidFill>
                <a:latin typeface="IBM Plex Sans"/>
              </a:rPr>
              <a:t>Create email account</a:t>
            </a:r>
          </a:p>
        </p:txBody>
      </p:sp>
      <p:sp>
        <p:nvSpPr>
          <p:cNvPr id="29" name="TextBox 28"/>
          <p:cNvSpPr txBox="1"/>
          <p:nvPr/>
        </p:nvSpPr>
        <p:spPr>
          <a:xfrm>
            <a:off x="6263640" y="4702555"/>
            <a:ext cx="5303520" cy="373888"/>
          </a:xfrm>
          <a:prstGeom prst="rect">
            <a:avLst/>
          </a:prstGeom>
          <a:noFill/>
        </p:spPr>
        <p:txBody>
          <a:bodyPr wrap="square" lIns="0" rIns="0" tIns="0" bIns="0" anchor="t">
            <a:spAutoFit/>
          </a:bodyPr>
          <a:lstStyle/>
          <a:p>
            <a:pPr algn="l">
              <a:lnSpc>
                <a:spcPct val="108000"/>
              </a:lnSpc>
            </a:pPr>
            <a:r>
              <a:rPr sz="1150" b="0" i="0">
                <a:solidFill>
                  <a:srgbClr val="C9CCD6"/>
                </a:solidFill>
                <a:latin typeface="IBM Plex Sans"/>
              </a:rPr>
              <a:t>That's it. In our test there was no code to type and no verification email.</a:t>
            </a:r>
          </a:p>
        </p:txBody>
      </p:sp>
      <p:sp>
        <p:nvSpPr>
          <p:cNvPr id="30" name="TextBox 29"/>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31" name="TextBox 30"/>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04</a:t>
            </a:r>
          </a:p>
        </p:txBody>
      </p:sp>
      <p:sp>
        <p:nvSpPr>
          <p:cNvPr id="32" name="Rounded Rectangle 31"/>
          <p:cNvSpPr/>
          <p:nvPr/>
        </p:nvSpPr>
        <p:spPr>
          <a:xfrm>
            <a:off x="3703320" y="6473952"/>
            <a:ext cx="566928" cy="18288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3703320" y="6473952"/>
            <a:ext cx="566928" cy="182880"/>
          </a:xfrm>
          <a:prstGeom prst="rect">
            <a:avLst/>
          </a:prstGeom>
          <a:noFill/>
        </p:spPr>
        <p:txBody>
          <a:bodyPr wrap="square" lIns="0" rIns="0" tIns="0" bIns="0" anchor="ctr">
            <a:spAutoFit/>
          </a:bodyPr>
          <a:lstStyle/>
          <a:p>
            <a:pPr algn="ctr"/>
            <a:r>
              <a:rPr sz="700" b="1" i="0">
                <a:solidFill>
                  <a:srgbClr val="F4F1EA"/>
                </a:solidFill>
                <a:latin typeface="IBM Plex Sans"/>
              </a:rPr>
              <a:t>Sign up</a:t>
            </a:r>
          </a:p>
        </p:txBody>
      </p:sp>
      <p:sp>
        <p:nvSpPr>
          <p:cNvPr id="34" name="Rounded Rectangle 33"/>
          <p:cNvSpPr/>
          <p:nvPr/>
        </p:nvSpPr>
        <p:spPr>
          <a:xfrm>
            <a:off x="4334256"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4334256"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Sign in</a:t>
            </a:r>
          </a:p>
        </p:txBody>
      </p:sp>
      <p:sp>
        <p:nvSpPr>
          <p:cNvPr id="36" name="Rounded Rectangle 35"/>
          <p:cNvSpPr/>
          <p:nvPr/>
        </p:nvSpPr>
        <p:spPr>
          <a:xfrm>
            <a:off x="4965192"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4965192"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Create</a:t>
            </a:r>
          </a:p>
        </p:txBody>
      </p:sp>
      <p:sp>
        <p:nvSpPr>
          <p:cNvPr id="38" name="Rounded Rectangle 37"/>
          <p:cNvSpPr/>
          <p:nvPr/>
        </p:nvSpPr>
        <p:spPr>
          <a:xfrm>
            <a:off x="5596127"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5596127"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Theme</a:t>
            </a:r>
          </a:p>
        </p:txBody>
      </p:sp>
      <p:sp>
        <p:nvSpPr>
          <p:cNvPr id="40" name="Rounded Rectangle 39"/>
          <p:cNvSpPr/>
          <p:nvPr/>
        </p:nvSpPr>
        <p:spPr>
          <a:xfrm>
            <a:off x="6227064"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6227064"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Train</a:t>
            </a:r>
          </a:p>
        </p:txBody>
      </p:sp>
      <p:sp>
        <p:nvSpPr>
          <p:cNvPr id="42" name="Rounded Rectangle 41"/>
          <p:cNvSpPr/>
          <p:nvPr/>
        </p:nvSpPr>
        <p:spPr>
          <a:xfrm>
            <a:off x="685800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TextBox 42"/>
          <p:cNvSpPr txBox="1"/>
          <p:nvPr/>
        </p:nvSpPr>
        <p:spPr>
          <a:xfrm>
            <a:off x="685800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Test</a:t>
            </a:r>
          </a:p>
        </p:txBody>
      </p:sp>
      <p:sp>
        <p:nvSpPr>
          <p:cNvPr id="44" name="Rounded Rectangle 43"/>
          <p:cNvSpPr/>
          <p:nvPr/>
        </p:nvSpPr>
        <p:spPr>
          <a:xfrm>
            <a:off x="7488936"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7488936"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Voice</a:t>
            </a:r>
          </a:p>
        </p:txBody>
      </p:sp>
      <p:sp>
        <p:nvSpPr>
          <p:cNvPr id="46" name="Rounded Rectangle 45"/>
          <p:cNvSpPr/>
          <p:nvPr/>
        </p:nvSpPr>
        <p:spPr>
          <a:xfrm>
            <a:off x="8119871"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8119871"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Analytics</a:t>
            </a:r>
          </a:p>
        </p:txBody>
      </p:sp>
      <p:sp>
        <p:nvSpPr>
          <p:cNvPr id="48" name="Rounded Rectangle 47"/>
          <p:cNvSpPr/>
          <p:nvPr/>
        </p:nvSpPr>
        <p:spPr>
          <a:xfrm>
            <a:off x="8750808"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9" name="TextBox 48"/>
          <p:cNvSpPr txBox="1"/>
          <p:nvPr/>
        </p:nvSpPr>
        <p:spPr>
          <a:xfrm>
            <a:off x="8750808"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Deploy</a:t>
            </a:r>
          </a:p>
        </p:txBody>
      </p:sp>
      <p:sp>
        <p:nvSpPr>
          <p:cNvPr id="50" name="Rounded Rectangle 49"/>
          <p:cNvSpPr/>
          <p:nvPr/>
        </p:nvSpPr>
        <p:spPr>
          <a:xfrm>
            <a:off x="9381743"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1" name="TextBox 50"/>
          <p:cNvSpPr txBox="1"/>
          <p:nvPr/>
        </p:nvSpPr>
        <p:spPr>
          <a:xfrm>
            <a:off x="9381743"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Copy</a:t>
            </a:r>
          </a:p>
        </p:txBody>
      </p:sp>
      <p:sp>
        <p:nvSpPr>
          <p:cNvPr id="52" name="Rounded Rectangle 51"/>
          <p:cNvSpPr/>
          <p:nvPr/>
        </p:nvSpPr>
        <p:spPr>
          <a:xfrm>
            <a:off x="1001268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3" name="TextBox 52"/>
          <p:cNvSpPr txBox="1"/>
          <p:nvPr/>
        </p:nvSpPr>
        <p:spPr>
          <a:xfrm>
            <a:off x="1001268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Paste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STEP 2 · SIGN IN</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Coming back later? Sign in with the same email</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875616" y="1399032"/>
            <a:ext cx="4100926" cy="4928616"/>
          </a:xfrm>
          <a:prstGeom prst="roundRect">
            <a:avLst>
              <a:gd name="adj" fmla="val 2675"/>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b10_signin_filled_400_115_480_580.png"/>
          <p:cNvPicPr>
            <a:picLocks noChangeAspect="1"/>
          </p:cNvPicPr>
          <p:nvPr/>
        </p:nvPicPr>
        <p:blipFill>
          <a:blip r:embed="rId4"/>
          <a:stretch>
            <a:fillRect/>
          </a:stretch>
        </p:blipFill>
        <p:spPr>
          <a:xfrm>
            <a:off x="939624" y="1463040"/>
            <a:ext cx="3972910" cy="4800600"/>
          </a:xfrm>
          <a:prstGeom prst="rect">
            <a:avLst/>
          </a:prstGeom>
        </p:spPr>
      </p:pic>
      <p:sp>
        <p:nvSpPr>
          <p:cNvPr id="8" name="Rounded Rectangle 7"/>
          <p:cNvSpPr/>
          <p:nvPr/>
        </p:nvSpPr>
        <p:spPr>
          <a:xfrm>
            <a:off x="1394854" y="3184634"/>
            <a:ext cx="3062451" cy="264860"/>
          </a:xfrm>
          <a:prstGeom prst="roundRect">
            <a:avLst>
              <a:gd name="adj" fmla="val 20714"/>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1029094" y="3161616"/>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0" name="Rounded Rectangle 9"/>
          <p:cNvSpPr/>
          <p:nvPr/>
        </p:nvSpPr>
        <p:spPr>
          <a:xfrm>
            <a:off x="1394854" y="3656417"/>
            <a:ext cx="3062451" cy="264860"/>
          </a:xfrm>
          <a:prstGeom prst="roundRect">
            <a:avLst>
              <a:gd name="adj" fmla="val 20714"/>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1029094" y="3633399"/>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12" name="Rounded Rectangle 11"/>
          <p:cNvSpPr/>
          <p:nvPr/>
        </p:nvSpPr>
        <p:spPr>
          <a:xfrm>
            <a:off x="1394854" y="3855063"/>
            <a:ext cx="744093" cy="397291"/>
          </a:xfrm>
          <a:prstGeom prst="roundRect">
            <a:avLst>
              <a:gd name="adj" fmla="val 13809"/>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1029094" y="3898260"/>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14" name="TextBox 13"/>
          <p:cNvSpPr txBox="1"/>
          <p:nvPr/>
        </p:nvSpPr>
        <p:spPr>
          <a:xfrm>
            <a:off x="6263640" y="1591056"/>
            <a:ext cx="5303520" cy="216915"/>
          </a:xfrm>
          <a:prstGeom prst="rect">
            <a:avLst/>
          </a:prstGeom>
          <a:noFill/>
        </p:spPr>
        <p:txBody>
          <a:bodyPr wrap="square" lIns="0" rIns="0" tIns="0" bIns="0" anchor="t">
            <a:spAutoFit/>
          </a:bodyPr>
          <a:lstStyle/>
          <a:p>
            <a:pPr algn="l"/>
            <a:r>
              <a:rPr sz="1400" b="1" i="0">
                <a:solidFill>
                  <a:srgbClr val="F4F1EA"/>
                </a:solidFill>
                <a:latin typeface="IBM Plex Sans"/>
              </a:rPr>
              <a:t>Open botforge.registermysite.com/login</a:t>
            </a:r>
          </a:p>
        </p:txBody>
      </p:sp>
      <p:sp>
        <p:nvSpPr>
          <p:cNvPr id="15" name="TextBox 14"/>
          <p:cNvSpPr txBox="1"/>
          <p:nvPr/>
        </p:nvSpPr>
        <p:spPr>
          <a:xfrm>
            <a:off x="6263640" y="1835403"/>
            <a:ext cx="5303520" cy="186944"/>
          </a:xfrm>
          <a:prstGeom prst="rect">
            <a:avLst/>
          </a:prstGeom>
          <a:noFill/>
        </p:spPr>
        <p:txBody>
          <a:bodyPr wrap="square" lIns="0" rIns="0" tIns="0" bIns="0" anchor="t">
            <a:spAutoFit/>
          </a:bodyPr>
          <a:lstStyle/>
          <a:p>
            <a:pPr algn="l">
              <a:lnSpc>
                <a:spcPct val="108000"/>
              </a:lnSpc>
            </a:pPr>
            <a:r>
              <a:rPr sz="1150" b="0" i="0">
                <a:solidFill>
                  <a:srgbClr val="C9CCD6"/>
                </a:solidFill>
                <a:latin typeface="IBM Plex Sans"/>
              </a:rPr>
              <a:t>Or click "Sign in" at the top of the home page.</a:t>
            </a:r>
          </a:p>
        </p:txBody>
      </p:sp>
      <p:sp>
        <p:nvSpPr>
          <p:cNvPr id="16" name="Oval 15"/>
          <p:cNvSpPr/>
          <p:nvPr/>
        </p:nvSpPr>
        <p:spPr>
          <a:xfrm>
            <a:off x="5806440" y="2241804"/>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7" name="TextBox 16"/>
          <p:cNvSpPr txBox="1"/>
          <p:nvPr/>
        </p:nvSpPr>
        <p:spPr>
          <a:xfrm>
            <a:off x="6263640" y="2232660"/>
            <a:ext cx="5303520" cy="216915"/>
          </a:xfrm>
          <a:prstGeom prst="rect">
            <a:avLst/>
          </a:prstGeom>
          <a:noFill/>
        </p:spPr>
        <p:txBody>
          <a:bodyPr wrap="square" lIns="0" rIns="0" tIns="0" bIns="0" anchor="t">
            <a:spAutoFit/>
          </a:bodyPr>
          <a:lstStyle/>
          <a:p>
            <a:pPr algn="l"/>
            <a:r>
              <a:rPr sz="1400" b="1" i="0">
                <a:solidFill>
                  <a:srgbClr val="F4F1EA"/>
                </a:solidFill>
                <a:latin typeface="IBM Plex Sans"/>
              </a:rPr>
              <a:t>Type your email</a:t>
            </a:r>
          </a:p>
        </p:txBody>
      </p:sp>
      <p:sp>
        <p:nvSpPr>
          <p:cNvPr id="18" name="TextBox 17"/>
          <p:cNvSpPr txBox="1"/>
          <p:nvPr/>
        </p:nvSpPr>
        <p:spPr>
          <a:xfrm>
            <a:off x="6263640" y="2477008"/>
            <a:ext cx="5303520" cy="186944"/>
          </a:xfrm>
          <a:prstGeom prst="rect">
            <a:avLst/>
          </a:prstGeom>
          <a:noFill/>
        </p:spPr>
        <p:txBody>
          <a:bodyPr wrap="square" lIns="0" rIns="0" tIns="0" bIns="0" anchor="t">
            <a:spAutoFit/>
          </a:bodyPr>
          <a:lstStyle/>
          <a:p>
            <a:pPr algn="l">
              <a:lnSpc>
                <a:spcPct val="108000"/>
              </a:lnSpc>
            </a:pPr>
            <a:r>
              <a:rPr sz="1150" b="0" i="0">
                <a:solidFill>
                  <a:srgbClr val="C9CCD6"/>
                </a:solidFill>
                <a:latin typeface="IBM Plex Sans"/>
              </a:rPr>
              <a:t>The same one you signed up with.</a:t>
            </a:r>
          </a:p>
        </p:txBody>
      </p:sp>
      <p:sp>
        <p:nvSpPr>
          <p:cNvPr id="19" name="Oval 18"/>
          <p:cNvSpPr/>
          <p:nvPr/>
        </p:nvSpPr>
        <p:spPr>
          <a:xfrm>
            <a:off x="5806440" y="2883408"/>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20" name="TextBox 19"/>
          <p:cNvSpPr txBox="1"/>
          <p:nvPr/>
        </p:nvSpPr>
        <p:spPr>
          <a:xfrm>
            <a:off x="6263640" y="2874264"/>
            <a:ext cx="5303520" cy="216915"/>
          </a:xfrm>
          <a:prstGeom prst="rect">
            <a:avLst/>
          </a:prstGeom>
          <a:noFill/>
        </p:spPr>
        <p:txBody>
          <a:bodyPr wrap="square" lIns="0" rIns="0" tIns="0" bIns="0" anchor="t">
            <a:spAutoFit/>
          </a:bodyPr>
          <a:lstStyle/>
          <a:p>
            <a:pPr algn="l"/>
            <a:r>
              <a:rPr sz="1400" b="1" i="0">
                <a:solidFill>
                  <a:srgbClr val="F4F1EA"/>
                </a:solidFill>
                <a:latin typeface="IBM Plex Sans"/>
              </a:rPr>
              <a:t>Type your password</a:t>
            </a:r>
          </a:p>
        </p:txBody>
      </p:sp>
      <p:sp>
        <p:nvSpPr>
          <p:cNvPr id="21" name="TextBox 20"/>
          <p:cNvSpPr txBox="1"/>
          <p:nvPr/>
        </p:nvSpPr>
        <p:spPr>
          <a:xfrm>
            <a:off x="6263640" y="3118612"/>
            <a:ext cx="5303520" cy="186944"/>
          </a:xfrm>
          <a:prstGeom prst="rect">
            <a:avLst/>
          </a:prstGeom>
          <a:noFill/>
        </p:spPr>
        <p:txBody>
          <a:bodyPr wrap="square" lIns="0" rIns="0" tIns="0" bIns="0" anchor="t">
            <a:spAutoFit/>
          </a:bodyPr>
          <a:lstStyle/>
          <a:p>
            <a:pPr algn="l">
              <a:lnSpc>
                <a:spcPct val="108000"/>
              </a:lnSpc>
            </a:pPr>
            <a:r>
              <a:rPr sz="1150" b="0" i="0">
                <a:solidFill>
                  <a:srgbClr val="C9CCD6"/>
                </a:solidFill>
                <a:latin typeface="IBM Plex Sans"/>
              </a:rPr>
              <a:t>It stays hidden as dots.</a:t>
            </a:r>
          </a:p>
        </p:txBody>
      </p:sp>
      <p:sp>
        <p:nvSpPr>
          <p:cNvPr id="22" name="Oval 21"/>
          <p:cNvSpPr/>
          <p:nvPr/>
        </p:nvSpPr>
        <p:spPr>
          <a:xfrm>
            <a:off x="5806440" y="3525012"/>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23" name="TextBox 22"/>
          <p:cNvSpPr txBox="1"/>
          <p:nvPr/>
        </p:nvSpPr>
        <p:spPr>
          <a:xfrm>
            <a:off x="6263640" y="3515868"/>
            <a:ext cx="5303520" cy="216915"/>
          </a:xfrm>
          <a:prstGeom prst="rect">
            <a:avLst/>
          </a:prstGeom>
          <a:noFill/>
        </p:spPr>
        <p:txBody>
          <a:bodyPr wrap="square" lIns="0" rIns="0" tIns="0" bIns="0" anchor="t">
            <a:spAutoFit/>
          </a:bodyPr>
          <a:lstStyle/>
          <a:p>
            <a:pPr algn="l"/>
            <a:r>
              <a:rPr sz="1400" b="1" i="0">
                <a:solidFill>
                  <a:srgbClr val="F4F1EA"/>
                </a:solidFill>
                <a:latin typeface="IBM Plex Sans"/>
              </a:rPr>
              <a:t>Click Sign in</a:t>
            </a:r>
          </a:p>
        </p:txBody>
      </p:sp>
      <p:sp>
        <p:nvSpPr>
          <p:cNvPr id="24" name="TextBox 23"/>
          <p:cNvSpPr txBox="1"/>
          <p:nvPr/>
        </p:nvSpPr>
        <p:spPr>
          <a:xfrm>
            <a:off x="6263640" y="3760216"/>
            <a:ext cx="5303520" cy="186944"/>
          </a:xfrm>
          <a:prstGeom prst="rect">
            <a:avLst/>
          </a:prstGeom>
          <a:noFill/>
        </p:spPr>
        <p:txBody>
          <a:bodyPr wrap="square" lIns="0" rIns="0" tIns="0" bIns="0" anchor="t">
            <a:spAutoFit/>
          </a:bodyPr>
          <a:lstStyle/>
          <a:p>
            <a:pPr algn="l">
              <a:lnSpc>
                <a:spcPct val="108000"/>
              </a:lnSpc>
            </a:pPr>
            <a:r>
              <a:rPr sz="1150" b="0" i="0">
                <a:solidFill>
                  <a:srgbClr val="C9CCD6"/>
                </a:solidFill>
                <a:latin typeface="IBM Plex Sans"/>
              </a:rPr>
              <a:t>You land on "Your bots", your list of chatbots.</a:t>
            </a:r>
          </a:p>
        </p:txBody>
      </p:sp>
      <p:sp>
        <p:nvSpPr>
          <p:cNvPr id="25" name="Rounded Rectangle 24"/>
          <p:cNvSpPr/>
          <p:nvPr/>
        </p:nvSpPr>
        <p:spPr>
          <a:xfrm>
            <a:off x="5806440" y="4754880"/>
            <a:ext cx="5760720" cy="1280160"/>
          </a:xfrm>
          <a:prstGeom prst="roundRect">
            <a:avLst>
              <a:gd name="adj" fmla="val 10000"/>
            </a:avLst>
          </a:prstGeom>
          <a:solidFill>
            <a:srgbClr val="14110A"/>
          </a:solidFill>
          <a:ln w="1270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6" name="Picture 25" descr="ic_triangle-alert_f59e0b.png"/>
          <p:cNvPicPr>
            <a:picLocks noChangeAspect="1"/>
          </p:cNvPicPr>
          <p:nvPr/>
        </p:nvPicPr>
        <p:blipFill>
          <a:blip r:embed="rId5"/>
          <a:stretch>
            <a:fillRect/>
          </a:stretch>
        </p:blipFill>
        <p:spPr>
          <a:xfrm>
            <a:off x="5971031" y="4910328"/>
            <a:ext cx="292608" cy="292608"/>
          </a:xfrm>
          <a:prstGeom prst="rect">
            <a:avLst/>
          </a:prstGeom>
        </p:spPr>
      </p:pic>
      <p:sp>
        <p:nvSpPr>
          <p:cNvPr id="27" name="TextBox 26"/>
          <p:cNvSpPr txBox="1"/>
          <p:nvPr/>
        </p:nvSpPr>
        <p:spPr>
          <a:xfrm>
            <a:off x="6373368" y="4910328"/>
            <a:ext cx="5029200" cy="274320"/>
          </a:xfrm>
          <a:prstGeom prst="rect">
            <a:avLst/>
          </a:prstGeom>
          <a:noFill/>
        </p:spPr>
        <p:txBody>
          <a:bodyPr wrap="square" lIns="0" rIns="0" tIns="0" bIns="0" anchor="t">
            <a:spAutoFit/>
          </a:bodyPr>
          <a:lstStyle/>
          <a:p>
            <a:pPr algn="l"/>
            <a:r>
              <a:rPr sz="1250" b="1" i="0">
                <a:solidFill>
                  <a:srgbClr val="F59E0B"/>
                </a:solidFill>
                <a:latin typeface="IBM Plex Sans"/>
              </a:rPr>
              <a:t>Heads-up from our test</a:t>
            </a:r>
          </a:p>
        </p:txBody>
      </p:sp>
      <p:sp>
        <p:nvSpPr>
          <p:cNvPr id="28" name="TextBox 27"/>
          <p:cNvSpPr txBox="1"/>
          <p:nvPr/>
        </p:nvSpPr>
        <p:spPr>
          <a:xfrm>
            <a:off x="6373368" y="5212080"/>
            <a:ext cx="5029200" cy="731519"/>
          </a:xfrm>
          <a:prstGeom prst="rect">
            <a:avLst/>
          </a:prstGeom>
          <a:noFill/>
        </p:spPr>
        <p:txBody>
          <a:bodyPr wrap="square" lIns="0" rIns="0" tIns="0" bIns="0" anchor="t">
            <a:spAutoFit/>
          </a:bodyPr>
          <a:lstStyle/>
          <a:p>
            <a:pPr algn="l">
              <a:lnSpc>
                <a:spcPct val="108000"/>
              </a:lnSpc>
            </a:pPr>
            <a:r>
              <a:rPr sz="1100" b="0" i="0">
                <a:solidFill>
                  <a:srgbClr val="C9CCD6"/>
                </a:solidFill>
                <a:latin typeface="IBM Plex Sans"/>
              </a:rPr>
              <a:t>The email box can show white with pale text that's hard to read. What you typed is still there, so just carry on.</a:t>
            </a:r>
          </a:p>
        </p:txBody>
      </p:sp>
      <p:sp>
        <p:nvSpPr>
          <p:cNvPr id="29" name="TextBox 28"/>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30" name="TextBox 29"/>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05</a:t>
            </a:r>
          </a:p>
        </p:txBody>
      </p:sp>
      <p:sp>
        <p:nvSpPr>
          <p:cNvPr id="31" name="Rounded Rectangle 30"/>
          <p:cNvSpPr/>
          <p:nvPr/>
        </p:nvSpPr>
        <p:spPr>
          <a:xfrm>
            <a:off x="3703320"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3703320"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up</a:t>
            </a:r>
          </a:p>
        </p:txBody>
      </p:sp>
      <p:sp>
        <p:nvSpPr>
          <p:cNvPr id="33" name="Rounded Rectangle 32"/>
          <p:cNvSpPr/>
          <p:nvPr/>
        </p:nvSpPr>
        <p:spPr>
          <a:xfrm>
            <a:off x="4334256" y="6473952"/>
            <a:ext cx="566928" cy="18288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TextBox 33"/>
          <p:cNvSpPr txBox="1"/>
          <p:nvPr/>
        </p:nvSpPr>
        <p:spPr>
          <a:xfrm>
            <a:off x="4334256" y="6473952"/>
            <a:ext cx="566928" cy="182880"/>
          </a:xfrm>
          <a:prstGeom prst="rect">
            <a:avLst/>
          </a:prstGeom>
          <a:noFill/>
        </p:spPr>
        <p:txBody>
          <a:bodyPr wrap="square" lIns="0" rIns="0" tIns="0" bIns="0" anchor="ctr">
            <a:spAutoFit/>
          </a:bodyPr>
          <a:lstStyle/>
          <a:p>
            <a:pPr algn="ctr"/>
            <a:r>
              <a:rPr sz="700" b="1" i="0">
                <a:solidFill>
                  <a:srgbClr val="F4F1EA"/>
                </a:solidFill>
                <a:latin typeface="IBM Plex Sans"/>
              </a:rPr>
              <a:t>Sign in</a:t>
            </a:r>
          </a:p>
        </p:txBody>
      </p:sp>
      <p:sp>
        <p:nvSpPr>
          <p:cNvPr id="35" name="Rounded Rectangle 34"/>
          <p:cNvSpPr/>
          <p:nvPr/>
        </p:nvSpPr>
        <p:spPr>
          <a:xfrm>
            <a:off x="4965192"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TextBox 35"/>
          <p:cNvSpPr txBox="1"/>
          <p:nvPr/>
        </p:nvSpPr>
        <p:spPr>
          <a:xfrm>
            <a:off x="4965192"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Create</a:t>
            </a:r>
          </a:p>
        </p:txBody>
      </p:sp>
      <p:sp>
        <p:nvSpPr>
          <p:cNvPr id="37" name="Rounded Rectangle 36"/>
          <p:cNvSpPr/>
          <p:nvPr/>
        </p:nvSpPr>
        <p:spPr>
          <a:xfrm>
            <a:off x="5596127"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5596127"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Theme</a:t>
            </a:r>
          </a:p>
        </p:txBody>
      </p:sp>
      <p:sp>
        <p:nvSpPr>
          <p:cNvPr id="39" name="Rounded Rectangle 38"/>
          <p:cNvSpPr/>
          <p:nvPr/>
        </p:nvSpPr>
        <p:spPr>
          <a:xfrm>
            <a:off x="6227064"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6227064"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Train</a:t>
            </a:r>
          </a:p>
        </p:txBody>
      </p:sp>
      <p:sp>
        <p:nvSpPr>
          <p:cNvPr id="41" name="Rounded Rectangle 40"/>
          <p:cNvSpPr/>
          <p:nvPr/>
        </p:nvSpPr>
        <p:spPr>
          <a:xfrm>
            <a:off x="685800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TextBox 41"/>
          <p:cNvSpPr txBox="1"/>
          <p:nvPr/>
        </p:nvSpPr>
        <p:spPr>
          <a:xfrm>
            <a:off x="685800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Test</a:t>
            </a:r>
          </a:p>
        </p:txBody>
      </p:sp>
      <p:sp>
        <p:nvSpPr>
          <p:cNvPr id="43" name="Rounded Rectangle 42"/>
          <p:cNvSpPr/>
          <p:nvPr/>
        </p:nvSpPr>
        <p:spPr>
          <a:xfrm>
            <a:off x="7488936"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7488936"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Voice</a:t>
            </a:r>
          </a:p>
        </p:txBody>
      </p:sp>
      <p:sp>
        <p:nvSpPr>
          <p:cNvPr id="45" name="Rounded Rectangle 44"/>
          <p:cNvSpPr/>
          <p:nvPr/>
        </p:nvSpPr>
        <p:spPr>
          <a:xfrm>
            <a:off x="8119871"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TextBox 45"/>
          <p:cNvSpPr txBox="1"/>
          <p:nvPr/>
        </p:nvSpPr>
        <p:spPr>
          <a:xfrm>
            <a:off x="8119871"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Analytics</a:t>
            </a:r>
          </a:p>
        </p:txBody>
      </p:sp>
      <p:sp>
        <p:nvSpPr>
          <p:cNvPr id="47" name="Rounded Rectangle 46"/>
          <p:cNvSpPr/>
          <p:nvPr/>
        </p:nvSpPr>
        <p:spPr>
          <a:xfrm>
            <a:off x="8750808"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8" name="TextBox 47"/>
          <p:cNvSpPr txBox="1"/>
          <p:nvPr/>
        </p:nvSpPr>
        <p:spPr>
          <a:xfrm>
            <a:off x="8750808"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Deploy</a:t>
            </a:r>
          </a:p>
        </p:txBody>
      </p:sp>
      <p:sp>
        <p:nvSpPr>
          <p:cNvPr id="49" name="Rounded Rectangle 48"/>
          <p:cNvSpPr/>
          <p:nvPr/>
        </p:nvSpPr>
        <p:spPr>
          <a:xfrm>
            <a:off x="9381743"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0" name="TextBox 49"/>
          <p:cNvSpPr txBox="1"/>
          <p:nvPr/>
        </p:nvSpPr>
        <p:spPr>
          <a:xfrm>
            <a:off x="9381743"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Copy</a:t>
            </a:r>
          </a:p>
        </p:txBody>
      </p:sp>
      <p:sp>
        <p:nvSpPr>
          <p:cNvPr id="51" name="Rounded Rectangle 50"/>
          <p:cNvSpPr/>
          <p:nvPr/>
        </p:nvSpPr>
        <p:spPr>
          <a:xfrm>
            <a:off x="1001268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2" name="TextBox 51"/>
          <p:cNvSpPr txBox="1"/>
          <p:nvPr/>
        </p:nvSpPr>
        <p:spPr>
          <a:xfrm>
            <a:off x="1001268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Paste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STEP 3 · CREATE YOUR BOT</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Click New bot and give it a name</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485695" y="1399032"/>
            <a:ext cx="5566569" cy="3529584"/>
          </a:xfrm>
          <a:prstGeom prst="roundRect">
            <a:avLst>
              <a:gd name="adj" fmla="val 3108"/>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b01_dashboard_180_0_1100_688.png"/>
          <p:cNvPicPr>
            <a:picLocks noChangeAspect="1"/>
          </p:cNvPicPr>
          <p:nvPr/>
        </p:nvPicPr>
        <p:blipFill>
          <a:blip r:embed="rId4"/>
          <a:stretch>
            <a:fillRect/>
          </a:stretch>
        </p:blipFill>
        <p:spPr>
          <a:xfrm>
            <a:off x="549703" y="1463040"/>
            <a:ext cx="5438553" cy="3401568"/>
          </a:xfrm>
          <a:prstGeom prst="rect">
            <a:avLst/>
          </a:prstGeom>
        </p:spPr>
      </p:pic>
      <p:sp>
        <p:nvSpPr>
          <p:cNvPr id="8" name="Rounded Rectangle 7"/>
          <p:cNvSpPr/>
          <p:nvPr/>
        </p:nvSpPr>
        <p:spPr>
          <a:xfrm>
            <a:off x="5366283" y="1596531"/>
            <a:ext cx="503313" cy="237318"/>
          </a:xfrm>
          <a:prstGeom prst="roundRect">
            <a:avLst>
              <a:gd name="adj" fmla="val 23118"/>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000523" y="1559743"/>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0" name="Rounded Rectangle 9"/>
          <p:cNvSpPr/>
          <p:nvPr/>
        </p:nvSpPr>
        <p:spPr>
          <a:xfrm>
            <a:off x="6108192" y="1399603"/>
            <a:ext cx="5568695" cy="3528441"/>
          </a:xfrm>
          <a:prstGeom prst="roundRect">
            <a:avLst>
              <a:gd name="adj" fmla="val 3109"/>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b02_after_create_toast_0_0_1280_800.png"/>
          <p:cNvPicPr>
            <a:picLocks noChangeAspect="1"/>
          </p:cNvPicPr>
          <p:nvPr/>
        </p:nvPicPr>
        <p:blipFill>
          <a:blip r:embed="rId5"/>
          <a:stretch>
            <a:fillRect/>
          </a:stretch>
        </p:blipFill>
        <p:spPr>
          <a:xfrm>
            <a:off x="6172200" y="1463611"/>
            <a:ext cx="5440679" cy="3400425"/>
          </a:xfrm>
          <a:prstGeom prst="rect">
            <a:avLst/>
          </a:prstGeom>
        </p:spPr>
      </p:pic>
      <p:sp>
        <p:nvSpPr>
          <p:cNvPr id="12" name="Rounded Rectangle 11"/>
          <p:cNvSpPr/>
          <p:nvPr/>
        </p:nvSpPr>
        <p:spPr>
          <a:xfrm>
            <a:off x="8646009" y="4587751"/>
            <a:ext cx="501562" cy="204025"/>
          </a:xfrm>
          <a:prstGeom prst="roundRect">
            <a:avLst>
              <a:gd name="adj" fmla="val 26890"/>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8280249" y="4534316"/>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14" name="Oval 13"/>
          <p:cNvSpPr/>
          <p:nvPr/>
        </p:nvSpPr>
        <p:spPr>
          <a:xfrm>
            <a:off x="548640" y="5212080"/>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5" name="TextBox 14"/>
          <p:cNvSpPr txBox="1"/>
          <p:nvPr/>
        </p:nvSpPr>
        <p:spPr>
          <a:xfrm>
            <a:off x="1005839" y="5202936"/>
            <a:ext cx="3200400" cy="201422"/>
          </a:xfrm>
          <a:prstGeom prst="rect">
            <a:avLst/>
          </a:prstGeom>
          <a:noFill/>
        </p:spPr>
        <p:txBody>
          <a:bodyPr wrap="square" lIns="0" rIns="0" tIns="0" bIns="0" anchor="t">
            <a:spAutoFit/>
          </a:bodyPr>
          <a:lstStyle/>
          <a:p>
            <a:pPr algn="l"/>
            <a:r>
              <a:rPr sz="1300" b="1" i="0">
                <a:solidFill>
                  <a:srgbClr val="F4F1EA"/>
                </a:solidFill>
                <a:latin typeface="IBM Plex Sans"/>
              </a:rPr>
              <a:t>Click New bot</a:t>
            </a:r>
          </a:p>
        </p:txBody>
      </p:sp>
      <p:sp>
        <p:nvSpPr>
          <p:cNvPr id="16" name="TextBox 15"/>
          <p:cNvSpPr txBox="1"/>
          <p:nvPr/>
        </p:nvSpPr>
        <p:spPr>
          <a:xfrm>
            <a:off x="1005839" y="5431790"/>
            <a:ext cx="3200400" cy="178816"/>
          </a:xfrm>
          <a:prstGeom prst="rect">
            <a:avLst/>
          </a:prstGeom>
          <a:noFill/>
        </p:spPr>
        <p:txBody>
          <a:bodyPr wrap="square" lIns="0" rIns="0" tIns="0" bIns="0" anchor="t">
            <a:spAutoFit/>
          </a:bodyPr>
          <a:lstStyle/>
          <a:p>
            <a:pPr algn="l">
              <a:lnSpc>
                <a:spcPct val="108000"/>
              </a:lnSpc>
            </a:pPr>
            <a:r>
              <a:rPr sz="1100" b="0" i="0">
                <a:solidFill>
                  <a:srgbClr val="C9CCD6"/>
                </a:solidFill>
                <a:latin typeface="IBM Plex Sans"/>
              </a:rPr>
              <a:t>Top right, or "New bot" in the menu.</a:t>
            </a:r>
          </a:p>
        </p:txBody>
      </p:sp>
      <p:sp>
        <p:nvSpPr>
          <p:cNvPr id="17" name="Oval 16"/>
          <p:cNvSpPr/>
          <p:nvPr/>
        </p:nvSpPr>
        <p:spPr>
          <a:xfrm>
            <a:off x="4315968" y="5212080"/>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18" name="TextBox 17"/>
          <p:cNvSpPr txBox="1"/>
          <p:nvPr/>
        </p:nvSpPr>
        <p:spPr>
          <a:xfrm>
            <a:off x="4773168" y="5202936"/>
            <a:ext cx="3200400" cy="201422"/>
          </a:xfrm>
          <a:prstGeom prst="rect">
            <a:avLst/>
          </a:prstGeom>
          <a:noFill/>
        </p:spPr>
        <p:txBody>
          <a:bodyPr wrap="square" lIns="0" rIns="0" tIns="0" bIns="0" anchor="t">
            <a:spAutoFit/>
          </a:bodyPr>
          <a:lstStyle/>
          <a:p>
            <a:pPr algn="l"/>
            <a:r>
              <a:rPr sz="1300" b="1" i="0">
                <a:solidFill>
                  <a:srgbClr val="F4F1EA"/>
                </a:solidFill>
                <a:latin typeface="IBM Plex Sans"/>
              </a:rPr>
              <a:t>Type a name, click OK</a:t>
            </a:r>
          </a:p>
        </p:txBody>
      </p:sp>
      <p:sp>
        <p:nvSpPr>
          <p:cNvPr id="19" name="TextBox 18"/>
          <p:cNvSpPr txBox="1"/>
          <p:nvPr/>
        </p:nvSpPr>
        <p:spPr>
          <a:xfrm>
            <a:off x="4773168" y="5431790"/>
            <a:ext cx="3200400" cy="357632"/>
          </a:xfrm>
          <a:prstGeom prst="rect">
            <a:avLst/>
          </a:prstGeom>
          <a:noFill/>
        </p:spPr>
        <p:txBody>
          <a:bodyPr wrap="square" lIns="0" rIns="0" tIns="0" bIns="0" anchor="t">
            <a:spAutoFit/>
          </a:bodyPr>
          <a:lstStyle/>
          <a:p>
            <a:pPr algn="l">
              <a:lnSpc>
                <a:spcPct val="108000"/>
              </a:lnSpc>
            </a:pPr>
            <a:r>
              <a:rPr sz="1100" b="0" i="0">
                <a:solidFill>
                  <a:srgbClr val="C9CCD6"/>
                </a:solidFill>
                <a:latin typeface="IBM Plex Sans"/>
              </a:rPr>
              <a:t>A small box asks for "Bot name". We typed Maple Street Bakery (Demo).</a:t>
            </a:r>
          </a:p>
        </p:txBody>
      </p:sp>
      <p:sp>
        <p:nvSpPr>
          <p:cNvPr id="20" name="Oval 19"/>
          <p:cNvSpPr/>
          <p:nvPr/>
        </p:nvSpPr>
        <p:spPr>
          <a:xfrm>
            <a:off x="8083296" y="5212080"/>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21" name="TextBox 20"/>
          <p:cNvSpPr txBox="1"/>
          <p:nvPr/>
        </p:nvSpPr>
        <p:spPr>
          <a:xfrm>
            <a:off x="8540496" y="5202936"/>
            <a:ext cx="3108960" cy="201422"/>
          </a:xfrm>
          <a:prstGeom prst="rect">
            <a:avLst/>
          </a:prstGeom>
          <a:noFill/>
        </p:spPr>
        <p:txBody>
          <a:bodyPr wrap="square" lIns="0" rIns="0" tIns="0" bIns="0" anchor="t">
            <a:spAutoFit/>
          </a:bodyPr>
          <a:lstStyle/>
          <a:p>
            <a:pPr algn="l"/>
            <a:r>
              <a:rPr sz="1300" b="1" i="0">
                <a:solidFill>
                  <a:srgbClr val="F4F1EA"/>
                </a:solidFill>
                <a:latin typeface="IBM Plex Sans"/>
              </a:rPr>
              <a:t>"Bot forged"</a:t>
            </a:r>
          </a:p>
        </p:txBody>
      </p:sp>
      <p:sp>
        <p:nvSpPr>
          <p:cNvPr id="22" name="TextBox 21"/>
          <p:cNvSpPr txBox="1"/>
          <p:nvPr/>
        </p:nvSpPr>
        <p:spPr>
          <a:xfrm>
            <a:off x="8540496" y="5431790"/>
            <a:ext cx="3108960" cy="357632"/>
          </a:xfrm>
          <a:prstGeom prst="rect">
            <a:avLst/>
          </a:prstGeom>
          <a:noFill/>
        </p:spPr>
        <p:txBody>
          <a:bodyPr wrap="square" lIns="0" rIns="0" tIns="0" bIns="0" anchor="t">
            <a:spAutoFit/>
          </a:bodyPr>
          <a:lstStyle/>
          <a:p>
            <a:pPr algn="l">
              <a:lnSpc>
                <a:spcPct val="108000"/>
              </a:lnSpc>
            </a:pPr>
            <a:r>
              <a:rPr sz="1100" b="0" i="0">
                <a:solidFill>
                  <a:srgbClr val="C9CCD6"/>
                </a:solidFill>
                <a:latin typeface="IBM Plex Sans"/>
              </a:rPr>
              <a:t>That message means it worked. The bot editor opens.</a:t>
            </a:r>
          </a:p>
        </p:txBody>
      </p:sp>
      <p:sp>
        <p:nvSpPr>
          <p:cNvPr id="23" name="TextBox 22"/>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24" name="TextBox 23"/>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06</a:t>
            </a:r>
          </a:p>
        </p:txBody>
      </p:sp>
      <p:sp>
        <p:nvSpPr>
          <p:cNvPr id="25" name="Rounded Rectangle 24"/>
          <p:cNvSpPr/>
          <p:nvPr/>
        </p:nvSpPr>
        <p:spPr>
          <a:xfrm>
            <a:off x="3703320"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3703320"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up</a:t>
            </a:r>
          </a:p>
        </p:txBody>
      </p:sp>
      <p:sp>
        <p:nvSpPr>
          <p:cNvPr id="27" name="Rounded Rectangle 26"/>
          <p:cNvSpPr/>
          <p:nvPr/>
        </p:nvSpPr>
        <p:spPr>
          <a:xfrm>
            <a:off x="4334256"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4334256"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in</a:t>
            </a:r>
          </a:p>
        </p:txBody>
      </p:sp>
      <p:sp>
        <p:nvSpPr>
          <p:cNvPr id="29" name="Rounded Rectangle 28"/>
          <p:cNvSpPr/>
          <p:nvPr/>
        </p:nvSpPr>
        <p:spPr>
          <a:xfrm>
            <a:off x="4965192" y="6473952"/>
            <a:ext cx="566928" cy="18288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4965192" y="6473952"/>
            <a:ext cx="566928" cy="182880"/>
          </a:xfrm>
          <a:prstGeom prst="rect">
            <a:avLst/>
          </a:prstGeom>
          <a:noFill/>
        </p:spPr>
        <p:txBody>
          <a:bodyPr wrap="square" lIns="0" rIns="0" tIns="0" bIns="0" anchor="ctr">
            <a:spAutoFit/>
          </a:bodyPr>
          <a:lstStyle/>
          <a:p>
            <a:pPr algn="ctr"/>
            <a:r>
              <a:rPr sz="700" b="1" i="0">
                <a:solidFill>
                  <a:srgbClr val="F4F1EA"/>
                </a:solidFill>
                <a:latin typeface="IBM Plex Sans"/>
              </a:rPr>
              <a:t>Create</a:t>
            </a:r>
          </a:p>
        </p:txBody>
      </p:sp>
      <p:sp>
        <p:nvSpPr>
          <p:cNvPr id="31" name="Rounded Rectangle 30"/>
          <p:cNvSpPr/>
          <p:nvPr/>
        </p:nvSpPr>
        <p:spPr>
          <a:xfrm>
            <a:off x="5596127"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5596127"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Theme</a:t>
            </a:r>
          </a:p>
        </p:txBody>
      </p:sp>
      <p:sp>
        <p:nvSpPr>
          <p:cNvPr id="33" name="Rounded Rectangle 32"/>
          <p:cNvSpPr/>
          <p:nvPr/>
        </p:nvSpPr>
        <p:spPr>
          <a:xfrm>
            <a:off x="6227064"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TextBox 33"/>
          <p:cNvSpPr txBox="1"/>
          <p:nvPr/>
        </p:nvSpPr>
        <p:spPr>
          <a:xfrm>
            <a:off x="6227064"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Train</a:t>
            </a:r>
          </a:p>
        </p:txBody>
      </p:sp>
      <p:sp>
        <p:nvSpPr>
          <p:cNvPr id="35" name="Rounded Rectangle 34"/>
          <p:cNvSpPr/>
          <p:nvPr/>
        </p:nvSpPr>
        <p:spPr>
          <a:xfrm>
            <a:off x="685800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TextBox 35"/>
          <p:cNvSpPr txBox="1"/>
          <p:nvPr/>
        </p:nvSpPr>
        <p:spPr>
          <a:xfrm>
            <a:off x="685800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Test</a:t>
            </a:r>
          </a:p>
        </p:txBody>
      </p:sp>
      <p:sp>
        <p:nvSpPr>
          <p:cNvPr id="37" name="Rounded Rectangle 36"/>
          <p:cNvSpPr/>
          <p:nvPr/>
        </p:nvSpPr>
        <p:spPr>
          <a:xfrm>
            <a:off x="7488936"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7488936"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Voice</a:t>
            </a:r>
          </a:p>
        </p:txBody>
      </p:sp>
      <p:sp>
        <p:nvSpPr>
          <p:cNvPr id="39" name="Rounded Rectangle 38"/>
          <p:cNvSpPr/>
          <p:nvPr/>
        </p:nvSpPr>
        <p:spPr>
          <a:xfrm>
            <a:off x="8119871"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8119871"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Analytics</a:t>
            </a:r>
          </a:p>
        </p:txBody>
      </p:sp>
      <p:sp>
        <p:nvSpPr>
          <p:cNvPr id="41" name="Rounded Rectangle 40"/>
          <p:cNvSpPr/>
          <p:nvPr/>
        </p:nvSpPr>
        <p:spPr>
          <a:xfrm>
            <a:off x="8750808"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TextBox 41"/>
          <p:cNvSpPr txBox="1"/>
          <p:nvPr/>
        </p:nvSpPr>
        <p:spPr>
          <a:xfrm>
            <a:off x="8750808"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Deploy</a:t>
            </a:r>
          </a:p>
        </p:txBody>
      </p:sp>
      <p:sp>
        <p:nvSpPr>
          <p:cNvPr id="43" name="Rounded Rectangle 42"/>
          <p:cNvSpPr/>
          <p:nvPr/>
        </p:nvSpPr>
        <p:spPr>
          <a:xfrm>
            <a:off x="9381743"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9381743"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Copy</a:t>
            </a:r>
          </a:p>
        </p:txBody>
      </p:sp>
      <p:sp>
        <p:nvSpPr>
          <p:cNvPr id="45" name="Rounded Rectangle 44"/>
          <p:cNvSpPr/>
          <p:nvPr/>
        </p:nvSpPr>
        <p:spPr>
          <a:xfrm>
            <a:off x="1001268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TextBox 45"/>
          <p:cNvSpPr txBox="1"/>
          <p:nvPr/>
        </p:nvSpPr>
        <p:spPr>
          <a:xfrm>
            <a:off x="1001268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Paste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STEP 4 · THEME IT</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Make it look like your business (brand tab)</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484631" y="1462672"/>
            <a:ext cx="7351776" cy="4847055"/>
          </a:xfrm>
          <a:prstGeom prst="roundRect">
            <a:avLst>
              <a:gd name="adj" fmla="val 2263"/>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c02_brand_themed_270_150_995_650.png"/>
          <p:cNvPicPr>
            <a:picLocks noChangeAspect="1"/>
          </p:cNvPicPr>
          <p:nvPr/>
        </p:nvPicPr>
        <p:blipFill>
          <a:blip r:embed="rId4"/>
          <a:stretch>
            <a:fillRect/>
          </a:stretch>
        </p:blipFill>
        <p:spPr>
          <a:xfrm>
            <a:off x="548639" y="1526680"/>
            <a:ext cx="7223760" cy="4719039"/>
          </a:xfrm>
          <a:prstGeom prst="rect">
            <a:avLst/>
          </a:prstGeom>
        </p:spPr>
      </p:pic>
      <p:sp>
        <p:nvSpPr>
          <p:cNvPr id="8" name="Rounded Rectangle 7"/>
          <p:cNvSpPr/>
          <p:nvPr/>
        </p:nvSpPr>
        <p:spPr>
          <a:xfrm>
            <a:off x="650280" y="2259946"/>
            <a:ext cx="2526500" cy="696965"/>
          </a:xfrm>
          <a:prstGeom prst="roundRect">
            <a:avLst>
              <a:gd name="adj" fmla="val 7871"/>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438911" y="2452981"/>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0" name="Rounded Rectangle 9"/>
          <p:cNvSpPr/>
          <p:nvPr/>
        </p:nvSpPr>
        <p:spPr>
          <a:xfrm>
            <a:off x="650280" y="2993212"/>
            <a:ext cx="3659070" cy="471903"/>
          </a:xfrm>
          <a:prstGeom prst="roundRect">
            <a:avLst>
              <a:gd name="adj" fmla="val 11626"/>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438911" y="3073716"/>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12" name="Rounded Rectangle 11"/>
          <p:cNvSpPr/>
          <p:nvPr/>
        </p:nvSpPr>
        <p:spPr>
          <a:xfrm>
            <a:off x="650280" y="3621207"/>
            <a:ext cx="3656166" cy="377523"/>
          </a:xfrm>
          <a:prstGeom prst="roundRect">
            <a:avLst>
              <a:gd name="adj" fmla="val 14532"/>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38911" y="3654521"/>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14" name="Rounded Rectangle 13"/>
          <p:cNvSpPr/>
          <p:nvPr/>
        </p:nvSpPr>
        <p:spPr>
          <a:xfrm>
            <a:off x="650280" y="4180232"/>
            <a:ext cx="3656166" cy="377523"/>
          </a:xfrm>
          <a:prstGeom prst="roundRect">
            <a:avLst>
              <a:gd name="adj" fmla="val 14532"/>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438911" y="4213546"/>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4</a:t>
            </a:r>
          </a:p>
        </p:txBody>
      </p:sp>
      <p:sp>
        <p:nvSpPr>
          <p:cNvPr id="16" name="Rounded Rectangle 15"/>
          <p:cNvSpPr/>
          <p:nvPr/>
        </p:nvSpPr>
        <p:spPr>
          <a:xfrm>
            <a:off x="650280" y="4739257"/>
            <a:ext cx="3656166" cy="377523"/>
          </a:xfrm>
          <a:prstGeom prst="roundRect">
            <a:avLst>
              <a:gd name="adj" fmla="val 14532"/>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438911" y="4772570"/>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5</a:t>
            </a:r>
          </a:p>
        </p:txBody>
      </p:sp>
      <p:sp>
        <p:nvSpPr>
          <p:cNvPr id="18" name="Rounded Rectangle 17"/>
          <p:cNvSpPr/>
          <p:nvPr/>
        </p:nvSpPr>
        <p:spPr>
          <a:xfrm>
            <a:off x="650280" y="5675804"/>
            <a:ext cx="3656166" cy="363003"/>
          </a:xfrm>
          <a:prstGeom prst="roundRect">
            <a:avLst>
              <a:gd name="adj" fmla="val 15113"/>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438911" y="5701858"/>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6</a:t>
            </a:r>
          </a:p>
        </p:txBody>
      </p:sp>
      <p:sp>
        <p:nvSpPr>
          <p:cNvPr id="20" name="Rounded Rectangle 19"/>
          <p:cNvSpPr/>
          <p:nvPr/>
        </p:nvSpPr>
        <p:spPr>
          <a:xfrm>
            <a:off x="4393567" y="1759002"/>
            <a:ext cx="3313491" cy="4486717"/>
          </a:xfrm>
          <a:prstGeom prst="roundRect">
            <a:avLst>
              <a:gd name="adj" fmla="val 1655"/>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7567156" y="1588009"/>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7</a:t>
            </a:r>
          </a:p>
        </p:txBody>
      </p:sp>
      <p:sp>
        <p:nvSpPr>
          <p:cNvPr id="22" name="Oval 21"/>
          <p:cNvSpPr/>
          <p:nvPr/>
        </p:nvSpPr>
        <p:spPr>
          <a:xfrm>
            <a:off x="8138160" y="1481328"/>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1</a:t>
            </a:r>
          </a:p>
        </p:txBody>
      </p:sp>
      <p:sp>
        <p:nvSpPr>
          <p:cNvPr id="23" name="TextBox 22"/>
          <p:cNvSpPr txBox="1"/>
          <p:nvPr/>
        </p:nvSpPr>
        <p:spPr>
          <a:xfrm>
            <a:off x="8558784" y="1472184"/>
            <a:ext cx="3099816" cy="193675"/>
          </a:xfrm>
          <a:prstGeom prst="rect">
            <a:avLst/>
          </a:prstGeom>
          <a:noFill/>
        </p:spPr>
        <p:txBody>
          <a:bodyPr wrap="square" lIns="0" rIns="0" tIns="0" bIns="0" anchor="t">
            <a:spAutoFit/>
          </a:bodyPr>
          <a:lstStyle/>
          <a:p>
            <a:pPr algn="l"/>
            <a:r>
              <a:rPr sz="1250" b="1" i="0">
                <a:solidFill>
                  <a:srgbClr val="F4F1EA"/>
                </a:solidFill>
                <a:latin typeface="IBM Plex Sans"/>
              </a:rPr>
              <a:t>Avatar</a:t>
            </a:r>
          </a:p>
        </p:txBody>
      </p:sp>
      <p:sp>
        <p:nvSpPr>
          <p:cNvPr id="24" name="TextBox 23"/>
          <p:cNvSpPr txBox="1"/>
          <p:nvPr/>
        </p:nvSpPr>
        <p:spPr>
          <a:xfrm>
            <a:off x="8558784" y="1693291"/>
            <a:ext cx="3099816" cy="341375"/>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Upload your logo. We used a croissant we drew ourselves.</a:t>
            </a:r>
          </a:p>
        </p:txBody>
      </p:sp>
      <p:sp>
        <p:nvSpPr>
          <p:cNvPr id="25" name="Oval 24"/>
          <p:cNvSpPr/>
          <p:nvPr/>
        </p:nvSpPr>
        <p:spPr>
          <a:xfrm>
            <a:off x="8138160" y="2144395"/>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2</a:t>
            </a:r>
          </a:p>
        </p:txBody>
      </p:sp>
      <p:sp>
        <p:nvSpPr>
          <p:cNvPr id="26" name="TextBox 25"/>
          <p:cNvSpPr txBox="1"/>
          <p:nvPr/>
        </p:nvSpPr>
        <p:spPr>
          <a:xfrm>
            <a:off x="8558784" y="2135251"/>
            <a:ext cx="3099816" cy="193675"/>
          </a:xfrm>
          <a:prstGeom prst="rect">
            <a:avLst/>
          </a:prstGeom>
          <a:noFill/>
        </p:spPr>
        <p:txBody>
          <a:bodyPr wrap="square" lIns="0" rIns="0" tIns="0" bIns="0" anchor="t">
            <a:spAutoFit/>
          </a:bodyPr>
          <a:lstStyle/>
          <a:p>
            <a:pPr algn="l"/>
            <a:r>
              <a:rPr sz="1250" b="1" i="0">
                <a:solidFill>
                  <a:srgbClr val="F4F1EA"/>
                </a:solidFill>
                <a:latin typeface="IBM Plex Sans"/>
              </a:rPr>
              <a:t>Colors</a:t>
            </a:r>
          </a:p>
        </p:txBody>
      </p:sp>
      <p:sp>
        <p:nvSpPr>
          <p:cNvPr id="27" name="TextBox 26"/>
          <p:cNvSpPr txBox="1"/>
          <p:nvPr/>
        </p:nvSpPr>
        <p:spPr>
          <a:xfrm>
            <a:off x="8558784" y="2356358"/>
            <a:ext cx="3099816" cy="341375"/>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Primary, secondary and accent. We used bakery orange, brown and honey.</a:t>
            </a:r>
          </a:p>
        </p:txBody>
      </p:sp>
      <p:sp>
        <p:nvSpPr>
          <p:cNvPr id="28" name="Oval 27"/>
          <p:cNvSpPr/>
          <p:nvPr/>
        </p:nvSpPr>
        <p:spPr>
          <a:xfrm>
            <a:off x="8138160" y="2807462"/>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3</a:t>
            </a:r>
          </a:p>
        </p:txBody>
      </p:sp>
      <p:sp>
        <p:nvSpPr>
          <p:cNvPr id="29" name="TextBox 28"/>
          <p:cNvSpPr txBox="1"/>
          <p:nvPr/>
        </p:nvSpPr>
        <p:spPr>
          <a:xfrm>
            <a:off x="8558784" y="2798318"/>
            <a:ext cx="3099816" cy="193675"/>
          </a:xfrm>
          <a:prstGeom prst="rect">
            <a:avLst/>
          </a:prstGeom>
          <a:noFill/>
        </p:spPr>
        <p:txBody>
          <a:bodyPr wrap="square" lIns="0" rIns="0" tIns="0" bIns="0" anchor="t">
            <a:spAutoFit/>
          </a:bodyPr>
          <a:lstStyle/>
          <a:p>
            <a:pPr algn="l"/>
            <a:r>
              <a:rPr sz="1250" b="1" i="0">
                <a:solidFill>
                  <a:srgbClr val="F4F1EA"/>
                </a:solidFill>
                <a:latin typeface="IBM Plex Sans"/>
              </a:rPr>
              <a:t>Font</a:t>
            </a:r>
          </a:p>
        </p:txBody>
      </p:sp>
      <p:sp>
        <p:nvSpPr>
          <p:cNvPr id="30" name="TextBox 29"/>
          <p:cNvSpPr txBox="1"/>
          <p:nvPr/>
        </p:nvSpPr>
        <p:spPr>
          <a:xfrm>
            <a:off x="8558784" y="3019425"/>
            <a:ext cx="309981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We picked Nunito.</a:t>
            </a:r>
          </a:p>
        </p:txBody>
      </p:sp>
      <p:sp>
        <p:nvSpPr>
          <p:cNvPr id="31" name="Oval 30"/>
          <p:cNvSpPr/>
          <p:nvPr/>
        </p:nvSpPr>
        <p:spPr>
          <a:xfrm>
            <a:off x="8138160" y="3299841"/>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4</a:t>
            </a:r>
          </a:p>
        </p:txBody>
      </p:sp>
      <p:sp>
        <p:nvSpPr>
          <p:cNvPr id="32" name="TextBox 31"/>
          <p:cNvSpPr txBox="1"/>
          <p:nvPr/>
        </p:nvSpPr>
        <p:spPr>
          <a:xfrm>
            <a:off x="8558784" y="3290697"/>
            <a:ext cx="3099816" cy="193675"/>
          </a:xfrm>
          <a:prstGeom prst="rect">
            <a:avLst/>
          </a:prstGeom>
          <a:noFill/>
        </p:spPr>
        <p:txBody>
          <a:bodyPr wrap="square" lIns="0" rIns="0" tIns="0" bIns="0" anchor="t">
            <a:spAutoFit/>
          </a:bodyPr>
          <a:lstStyle/>
          <a:p>
            <a:pPr algn="l"/>
            <a:r>
              <a:rPr sz="1250" b="1" i="0">
                <a:solidFill>
                  <a:srgbClr val="F4F1EA"/>
                </a:solidFill>
                <a:latin typeface="IBM Plex Sans"/>
              </a:rPr>
              <a:t>Theme</a:t>
            </a:r>
          </a:p>
        </p:txBody>
      </p:sp>
      <p:sp>
        <p:nvSpPr>
          <p:cNvPr id="33" name="TextBox 32"/>
          <p:cNvSpPr txBox="1"/>
          <p:nvPr/>
        </p:nvSpPr>
        <p:spPr>
          <a:xfrm>
            <a:off x="8558784" y="3511804"/>
            <a:ext cx="309981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Light, dark, auto or custom.</a:t>
            </a:r>
          </a:p>
        </p:txBody>
      </p:sp>
      <p:sp>
        <p:nvSpPr>
          <p:cNvPr id="34" name="Oval 33"/>
          <p:cNvSpPr/>
          <p:nvPr/>
        </p:nvSpPr>
        <p:spPr>
          <a:xfrm>
            <a:off x="8138160" y="3792220"/>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5</a:t>
            </a:r>
          </a:p>
        </p:txBody>
      </p:sp>
      <p:sp>
        <p:nvSpPr>
          <p:cNvPr id="35" name="TextBox 34"/>
          <p:cNvSpPr txBox="1"/>
          <p:nvPr/>
        </p:nvSpPr>
        <p:spPr>
          <a:xfrm>
            <a:off x="8558784" y="3783076"/>
            <a:ext cx="3099816" cy="193675"/>
          </a:xfrm>
          <a:prstGeom prst="rect">
            <a:avLst/>
          </a:prstGeom>
          <a:noFill/>
        </p:spPr>
        <p:txBody>
          <a:bodyPr wrap="square" lIns="0" rIns="0" tIns="0" bIns="0" anchor="t">
            <a:spAutoFit/>
          </a:bodyPr>
          <a:lstStyle/>
          <a:p>
            <a:pPr algn="l"/>
            <a:r>
              <a:rPr sz="1250" b="1" i="0">
                <a:solidFill>
                  <a:srgbClr val="F4F1EA"/>
                </a:solidFill>
                <a:latin typeface="IBM Plex Sans"/>
              </a:rPr>
              <a:t>Position</a:t>
            </a:r>
          </a:p>
        </p:txBody>
      </p:sp>
      <p:sp>
        <p:nvSpPr>
          <p:cNvPr id="36" name="TextBox 35"/>
          <p:cNvSpPr txBox="1"/>
          <p:nvPr/>
        </p:nvSpPr>
        <p:spPr>
          <a:xfrm>
            <a:off x="8558784" y="4004183"/>
            <a:ext cx="309981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Bottom right or bottom left.</a:t>
            </a:r>
          </a:p>
        </p:txBody>
      </p:sp>
      <p:sp>
        <p:nvSpPr>
          <p:cNvPr id="37" name="Oval 36"/>
          <p:cNvSpPr/>
          <p:nvPr/>
        </p:nvSpPr>
        <p:spPr>
          <a:xfrm>
            <a:off x="8138160" y="4284599"/>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6</a:t>
            </a:r>
          </a:p>
        </p:txBody>
      </p:sp>
      <p:sp>
        <p:nvSpPr>
          <p:cNvPr id="38" name="TextBox 37"/>
          <p:cNvSpPr txBox="1"/>
          <p:nvPr/>
        </p:nvSpPr>
        <p:spPr>
          <a:xfrm>
            <a:off x="8558784" y="4275455"/>
            <a:ext cx="3099816" cy="193675"/>
          </a:xfrm>
          <a:prstGeom prst="rect">
            <a:avLst/>
          </a:prstGeom>
          <a:noFill/>
        </p:spPr>
        <p:txBody>
          <a:bodyPr wrap="square" lIns="0" rIns="0" tIns="0" bIns="0" anchor="t">
            <a:spAutoFit/>
          </a:bodyPr>
          <a:lstStyle/>
          <a:p>
            <a:pPr algn="l"/>
            <a:r>
              <a:rPr sz="1250" b="1" i="0">
                <a:solidFill>
                  <a:srgbClr val="F4F1EA"/>
                </a:solidFill>
                <a:latin typeface="IBM Plex Sans"/>
              </a:rPr>
              <a:t>Launcher label</a:t>
            </a:r>
          </a:p>
        </p:txBody>
      </p:sp>
      <p:sp>
        <p:nvSpPr>
          <p:cNvPr id="39" name="TextBox 38"/>
          <p:cNvSpPr txBox="1"/>
          <p:nvPr/>
        </p:nvSpPr>
        <p:spPr>
          <a:xfrm>
            <a:off x="8558784" y="4496562"/>
            <a:ext cx="309981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The button text: "Ask the bakery".</a:t>
            </a:r>
          </a:p>
        </p:txBody>
      </p:sp>
      <p:sp>
        <p:nvSpPr>
          <p:cNvPr id="40" name="Oval 39"/>
          <p:cNvSpPr/>
          <p:nvPr/>
        </p:nvSpPr>
        <p:spPr>
          <a:xfrm>
            <a:off x="8138160" y="4776978"/>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7</a:t>
            </a:r>
          </a:p>
        </p:txBody>
      </p:sp>
      <p:sp>
        <p:nvSpPr>
          <p:cNvPr id="41" name="TextBox 40"/>
          <p:cNvSpPr txBox="1"/>
          <p:nvPr/>
        </p:nvSpPr>
        <p:spPr>
          <a:xfrm>
            <a:off x="8558784" y="4767834"/>
            <a:ext cx="3099816" cy="193675"/>
          </a:xfrm>
          <a:prstGeom prst="rect">
            <a:avLst/>
          </a:prstGeom>
          <a:noFill/>
        </p:spPr>
        <p:txBody>
          <a:bodyPr wrap="square" lIns="0" rIns="0" tIns="0" bIns="0" anchor="t">
            <a:spAutoFit/>
          </a:bodyPr>
          <a:lstStyle/>
          <a:p>
            <a:pPr algn="l"/>
            <a:r>
              <a:rPr sz="1250" b="1" i="0">
                <a:solidFill>
                  <a:srgbClr val="F4F1EA"/>
                </a:solidFill>
                <a:latin typeface="IBM Plex Sans"/>
              </a:rPr>
              <a:t>Live preview</a:t>
            </a:r>
          </a:p>
        </p:txBody>
      </p:sp>
      <p:sp>
        <p:nvSpPr>
          <p:cNvPr id="42" name="TextBox 41"/>
          <p:cNvSpPr txBox="1"/>
          <p:nvPr/>
        </p:nvSpPr>
        <p:spPr>
          <a:xfrm>
            <a:off x="8558784" y="4988941"/>
            <a:ext cx="309981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Changes show up here. Autosave is on.</a:t>
            </a:r>
          </a:p>
        </p:txBody>
      </p:sp>
      <p:sp>
        <p:nvSpPr>
          <p:cNvPr id="43" name="TextBox 42"/>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44" name="TextBox 43"/>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07</a:t>
            </a:r>
          </a:p>
        </p:txBody>
      </p:sp>
      <p:sp>
        <p:nvSpPr>
          <p:cNvPr id="45" name="Rounded Rectangle 44"/>
          <p:cNvSpPr/>
          <p:nvPr/>
        </p:nvSpPr>
        <p:spPr>
          <a:xfrm>
            <a:off x="3703320"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TextBox 45"/>
          <p:cNvSpPr txBox="1"/>
          <p:nvPr/>
        </p:nvSpPr>
        <p:spPr>
          <a:xfrm>
            <a:off x="3703320"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up</a:t>
            </a:r>
          </a:p>
        </p:txBody>
      </p:sp>
      <p:sp>
        <p:nvSpPr>
          <p:cNvPr id="47" name="Rounded Rectangle 46"/>
          <p:cNvSpPr/>
          <p:nvPr/>
        </p:nvSpPr>
        <p:spPr>
          <a:xfrm>
            <a:off x="4334256"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8" name="TextBox 47"/>
          <p:cNvSpPr txBox="1"/>
          <p:nvPr/>
        </p:nvSpPr>
        <p:spPr>
          <a:xfrm>
            <a:off x="4334256"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in</a:t>
            </a:r>
          </a:p>
        </p:txBody>
      </p:sp>
      <p:sp>
        <p:nvSpPr>
          <p:cNvPr id="49" name="Rounded Rectangle 48"/>
          <p:cNvSpPr/>
          <p:nvPr/>
        </p:nvSpPr>
        <p:spPr>
          <a:xfrm>
            <a:off x="4965192"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0" name="TextBox 49"/>
          <p:cNvSpPr txBox="1"/>
          <p:nvPr/>
        </p:nvSpPr>
        <p:spPr>
          <a:xfrm>
            <a:off x="4965192"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Create</a:t>
            </a:r>
          </a:p>
        </p:txBody>
      </p:sp>
      <p:sp>
        <p:nvSpPr>
          <p:cNvPr id="51" name="Rounded Rectangle 50"/>
          <p:cNvSpPr/>
          <p:nvPr/>
        </p:nvSpPr>
        <p:spPr>
          <a:xfrm>
            <a:off x="5596127" y="6473952"/>
            <a:ext cx="566928" cy="18288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2" name="TextBox 51"/>
          <p:cNvSpPr txBox="1"/>
          <p:nvPr/>
        </p:nvSpPr>
        <p:spPr>
          <a:xfrm>
            <a:off x="5596127" y="6473952"/>
            <a:ext cx="566928" cy="182880"/>
          </a:xfrm>
          <a:prstGeom prst="rect">
            <a:avLst/>
          </a:prstGeom>
          <a:noFill/>
        </p:spPr>
        <p:txBody>
          <a:bodyPr wrap="square" lIns="0" rIns="0" tIns="0" bIns="0" anchor="ctr">
            <a:spAutoFit/>
          </a:bodyPr>
          <a:lstStyle/>
          <a:p>
            <a:pPr algn="ctr"/>
            <a:r>
              <a:rPr sz="700" b="1" i="0">
                <a:solidFill>
                  <a:srgbClr val="F4F1EA"/>
                </a:solidFill>
                <a:latin typeface="IBM Plex Sans"/>
              </a:rPr>
              <a:t>Theme</a:t>
            </a:r>
          </a:p>
        </p:txBody>
      </p:sp>
      <p:sp>
        <p:nvSpPr>
          <p:cNvPr id="53" name="Rounded Rectangle 52"/>
          <p:cNvSpPr/>
          <p:nvPr/>
        </p:nvSpPr>
        <p:spPr>
          <a:xfrm>
            <a:off x="6227064"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4" name="TextBox 53"/>
          <p:cNvSpPr txBox="1"/>
          <p:nvPr/>
        </p:nvSpPr>
        <p:spPr>
          <a:xfrm>
            <a:off x="6227064"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Train</a:t>
            </a:r>
          </a:p>
        </p:txBody>
      </p:sp>
      <p:sp>
        <p:nvSpPr>
          <p:cNvPr id="55" name="Rounded Rectangle 54"/>
          <p:cNvSpPr/>
          <p:nvPr/>
        </p:nvSpPr>
        <p:spPr>
          <a:xfrm>
            <a:off x="685800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6" name="TextBox 55"/>
          <p:cNvSpPr txBox="1"/>
          <p:nvPr/>
        </p:nvSpPr>
        <p:spPr>
          <a:xfrm>
            <a:off x="685800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Test</a:t>
            </a:r>
          </a:p>
        </p:txBody>
      </p:sp>
      <p:sp>
        <p:nvSpPr>
          <p:cNvPr id="57" name="Rounded Rectangle 56"/>
          <p:cNvSpPr/>
          <p:nvPr/>
        </p:nvSpPr>
        <p:spPr>
          <a:xfrm>
            <a:off x="7488936"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8" name="TextBox 57"/>
          <p:cNvSpPr txBox="1"/>
          <p:nvPr/>
        </p:nvSpPr>
        <p:spPr>
          <a:xfrm>
            <a:off x="7488936"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Voice</a:t>
            </a:r>
          </a:p>
        </p:txBody>
      </p:sp>
      <p:sp>
        <p:nvSpPr>
          <p:cNvPr id="59" name="Rounded Rectangle 58"/>
          <p:cNvSpPr/>
          <p:nvPr/>
        </p:nvSpPr>
        <p:spPr>
          <a:xfrm>
            <a:off x="8119871"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0" name="TextBox 59"/>
          <p:cNvSpPr txBox="1"/>
          <p:nvPr/>
        </p:nvSpPr>
        <p:spPr>
          <a:xfrm>
            <a:off x="8119871"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Analytics</a:t>
            </a:r>
          </a:p>
        </p:txBody>
      </p:sp>
      <p:sp>
        <p:nvSpPr>
          <p:cNvPr id="61" name="Rounded Rectangle 60"/>
          <p:cNvSpPr/>
          <p:nvPr/>
        </p:nvSpPr>
        <p:spPr>
          <a:xfrm>
            <a:off x="8750808"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2" name="TextBox 61"/>
          <p:cNvSpPr txBox="1"/>
          <p:nvPr/>
        </p:nvSpPr>
        <p:spPr>
          <a:xfrm>
            <a:off x="8750808"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Deploy</a:t>
            </a:r>
          </a:p>
        </p:txBody>
      </p:sp>
      <p:sp>
        <p:nvSpPr>
          <p:cNvPr id="63" name="Rounded Rectangle 62"/>
          <p:cNvSpPr/>
          <p:nvPr/>
        </p:nvSpPr>
        <p:spPr>
          <a:xfrm>
            <a:off x="9381743"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4" name="TextBox 63"/>
          <p:cNvSpPr txBox="1"/>
          <p:nvPr/>
        </p:nvSpPr>
        <p:spPr>
          <a:xfrm>
            <a:off x="9381743"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Copy</a:t>
            </a:r>
          </a:p>
        </p:txBody>
      </p:sp>
      <p:sp>
        <p:nvSpPr>
          <p:cNvPr id="65" name="Rounded Rectangle 64"/>
          <p:cNvSpPr/>
          <p:nvPr/>
        </p:nvSpPr>
        <p:spPr>
          <a:xfrm>
            <a:off x="1001268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6" name="TextBox 65"/>
          <p:cNvSpPr txBox="1"/>
          <p:nvPr/>
        </p:nvSpPr>
        <p:spPr>
          <a:xfrm>
            <a:off x="1001268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Paste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STEP 5 · TRAIN IT</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Teach it about your business (knowledge tab)</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550858" y="1399032"/>
            <a:ext cx="7219322" cy="4974336"/>
          </a:xfrm>
          <a:prstGeom prst="roundRect">
            <a:avLst>
              <a:gd name="adj" fmla="val 2205"/>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e06_kb_sources_ready_270_40_995_680.png"/>
          <p:cNvPicPr>
            <a:picLocks noChangeAspect="1"/>
          </p:cNvPicPr>
          <p:nvPr/>
        </p:nvPicPr>
        <p:blipFill>
          <a:blip r:embed="rId4"/>
          <a:stretch>
            <a:fillRect/>
          </a:stretch>
        </p:blipFill>
        <p:spPr>
          <a:xfrm>
            <a:off x="614866" y="1463040"/>
            <a:ext cx="7091306" cy="4846320"/>
          </a:xfrm>
          <a:prstGeom prst="rect">
            <a:avLst/>
          </a:prstGeom>
        </p:spPr>
      </p:pic>
      <p:sp>
        <p:nvSpPr>
          <p:cNvPr id="8" name="Rounded Rectangle 7"/>
          <p:cNvSpPr/>
          <p:nvPr/>
        </p:nvSpPr>
        <p:spPr>
          <a:xfrm>
            <a:off x="714643" y="1840767"/>
            <a:ext cx="3591978" cy="1154564"/>
          </a:xfrm>
          <a:prstGeom prst="roundRect">
            <a:avLst>
              <a:gd name="adj" fmla="val 4751"/>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05138" y="2262602"/>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0" name="Rounded Rectangle 9"/>
          <p:cNvSpPr/>
          <p:nvPr/>
        </p:nvSpPr>
        <p:spPr>
          <a:xfrm>
            <a:off x="714643" y="3173505"/>
            <a:ext cx="3591978" cy="342093"/>
          </a:xfrm>
          <a:prstGeom prst="roundRect">
            <a:avLst>
              <a:gd name="adj" fmla="val 16037"/>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505138" y="3189104"/>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12" name="Rounded Rectangle 11"/>
          <p:cNvSpPr/>
          <p:nvPr/>
        </p:nvSpPr>
        <p:spPr>
          <a:xfrm>
            <a:off x="714643" y="3693772"/>
            <a:ext cx="2408906" cy="228062"/>
          </a:xfrm>
          <a:prstGeom prst="roundRect">
            <a:avLst>
              <a:gd name="adj" fmla="val 24056"/>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505138" y="3652355"/>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14" name="Rounded Rectangle 13"/>
          <p:cNvSpPr/>
          <p:nvPr/>
        </p:nvSpPr>
        <p:spPr>
          <a:xfrm>
            <a:off x="714643" y="4491990"/>
            <a:ext cx="3589127" cy="1696212"/>
          </a:xfrm>
          <a:prstGeom prst="roundRect">
            <a:avLst>
              <a:gd name="adj" fmla="val 3234"/>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505138" y="5184648"/>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4</a:t>
            </a:r>
          </a:p>
        </p:txBody>
      </p:sp>
      <p:sp>
        <p:nvSpPr>
          <p:cNvPr id="16" name="Oval 15"/>
          <p:cNvSpPr/>
          <p:nvPr/>
        </p:nvSpPr>
        <p:spPr>
          <a:xfrm>
            <a:off x="8138160" y="1481328"/>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1</a:t>
            </a:r>
          </a:p>
        </p:txBody>
      </p:sp>
      <p:sp>
        <p:nvSpPr>
          <p:cNvPr id="17" name="TextBox 16"/>
          <p:cNvSpPr txBox="1"/>
          <p:nvPr/>
        </p:nvSpPr>
        <p:spPr>
          <a:xfrm>
            <a:off x="8558784" y="1472184"/>
            <a:ext cx="3099816" cy="193675"/>
          </a:xfrm>
          <a:prstGeom prst="rect">
            <a:avLst/>
          </a:prstGeom>
          <a:noFill/>
        </p:spPr>
        <p:txBody>
          <a:bodyPr wrap="square" lIns="0" rIns="0" tIns="0" bIns="0" anchor="t">
            <a:spAutoFit/>
          </a:bodyPr>
          <a:lstStyle/>
          <a:p>
            <a:pPr algn="l"/>
            <a:r>
              <a:rPr sz="1250" b="1" i="0">
                <a:solidFill>
                  <a:srgbClr val="F4F1EA"/>
                </a:solidFill>
                <a:latin typeface="IBM Plex Sans"/>
              </a:rPr>
              <a:t>Paste text, click Index text</a:t>
            </a:r>
          </a:p>
        </p:txBody>
      </p:sp>
      <p:sp>
        <p:nvSpPr>
          <p:cNvPr id="18" name="TextBox 17"/>
          <p:cNvSpPr txBox="1"/>
          <p:nvPr/>
        </p:nvSpPr>
        <p:spPr>
          <a:xfrm>
            <a:off x="8558784" y="1693291"/>
            <a:ext cx="3099816" cy="341375"/>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We pasted a short FAQ: hours, location, how to order, cakes, brunch.</a:t>
            </a:r>
          </a:p>
        </p:txBody>
      </p:sp>
      <p:sp>
        <p:nvSpPr>
          <p:cNvPr id="19" name="Oval 18"/>
          <p:cNvSpPr/>
          <p:nvPr/>
        </p:nvSpPr>
        <p:spPr>
          <a:xfrm>
            <a:off x="8138160" y="2199259"/>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2</a:t>
            </a:r>
          </a:p>
        </p:txBody>
      </p:sp>
      <p:sp>
        <p:nvSpPr>
          <p:cNvPr id="20" name="TextBox 19"/>
          <p:cNvSpPr txBox="1"/>
          <p:nvPr/>
        </p:nvSpPr>
        <p:spPr>
          <a:xfrm>
            <a:off x="8558784" y="2190115"/>
            <a:ext cx="3099816" cy="193675"/>
          </a:xfrm>
          <a:prstGeom prst="rect">
            <a:avLst/>
          </a:prstGeom>
          <a:noFill/>
        </p:spPr>
        <p:txBody>
          <a:bodyPr wrap="square" lIns="0" rIns="0" tIns="0" bIns="0" anchor="t">
            <a:spAutoFit/>
          </a:bodyPr>
          <a:lstStyle/>
          <a:p>
            <a:pPr algn="l"/>
            <a:r>
              <a:rPr sz="1250" b="1" i="0">
                <a:solidFill>
                  <a:srgbClr val="F4F1EA"/>
                </a:solidFill>
                <a:latin typeface="IBM Plex Sans"/>
              </a:rPr>
              <a:t>Add a web page, click Scrape</a:t>
            </a:r>
          </a:p>
        </p:txBody>
      </p:sp>
      <p:sp>
        <p:nvSpPr>
          <p:cNvPr id="21" name="TextBox 20"/>
          <p:cNvSpPr txBox="1"/>
          <p:nvPr/>
        </p:nvSpPr>
        <p:spPr>
          <a:xfrm>
            <a:off x="8558784" y="2411222"/>
            <a:ext cx="309981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We added the bakery's demo website.</a:t>
            </a:r>
          </a:p>
        </p:txBody>
      </p:sp>
      <p:sp>
        <p:nvSpPr>
          <p:cNvPr id="22" name="Oval 21"/>
          <p:cNvSpPr/>
          <p:nvPr/>
        </p:nvSpPr>
        <p:spPr>
          <a:xfrm>
            <a:off x="8138160" y="2746502"/>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3</a:t>
            </a:r>
          </a:p>
        </p:txBody>
      </p:sp>
      <p:sp>
        <p:nvSpPr>
          <p:cNvPr id="23" name="TextBox 22"/>
          <p:cNvSpPr txBox="1"/>
          <p:nvPr/>
        </p:nvSpPr>
        <p:spPr>
          <a:xfrm>
            <a:off x="8558784" y="2737358"/>
            <a:ext cx="3099816" cy="193675"/>
          </a:xfrm>
          <a:prstGeom prst="rect">
            <a:avLst/>
          </a:prstGeom>
          <a:noFill/>
        </p:spPr>
        <p:txBody>
          <a:bodyPr wrap="square" lIns="0" rIns="0" tIns="0" bIns="0" anchor="t">
            <a:spAutoFit/>
          </a:bodyPr>
          <a:lstStyle/>
          <a:p>
            <a:pPr algn="l"/>
            <a:r>
              <a:rPr sz="1250" b="1" i="0">
                <a:solidFill>
                  <a:srgbClr val="F4F1EA"/>
                </a:solidFill>
                <a:latin typeface="IBM Plex Sans"/>
              </a:rPr>
              <a:t>Upload a file</a:t>
            </a:r>
          </a:p>
        </p:txBody>
      </p:sp>
      <p:sp>
        <p:nvSpPr>
          <p:cNvPr id="24" name="TextBox 23"/>
          <p:cNvSpPr txBox="1"/>
          <p:nvPr/>
        </p:nvSpPr>
        <p:spPr>
          <a:xfrm>
            <a:off x="8558784" y="2958465"/>
            <a:ext cx="3099816" cy="341375"/>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PDF, Markdown or text. We uploaded a one-page menu.</a:t>
            </a:r>
          </a:p>
        </p:txBody>
      </p:sp>
      <p:sp>
        <p:nvSpPr>
          <p:cNvPr id="25" name="Oval 24"/>
          <p:cNvSpPr/>
          <p:nvPr/>
        </p:nvSpPr>
        <p:spPr>
          <a:xfrm>
            <a:off x="8138160" y="3464433"/>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4</a:t>
            </a:r>
          </a:p>
        </p:txBody>
      </p:sp>
      <p:sp>
        <p:nvSpPr>
          <p:cNvPr id="26" name="TextBox 25"/>
          <p:cNvSpPr txBox="1"/>
          <p:nvPr/>
        </p:nvSpPr>
        <p:spPr>
          <a:xfrm>
            <a:off x="8558784" y="3455289"/>
            <a:ext cx="3099816" cy="193675"/>
          </a:xfrm>
          <a:prstGeom prst="rect">
            <a:avLst/>
          </a:prstGeom>
          <a:noFill/>
        </p:spPr>
        <p:txBody>
          <a:bodyPr wrap="square" lIns="0" rIns="0" tIns="0" bIns="0" anchor="t">
            <a:spAutoFit/>
          </a:bodyPr>
          <a:lstStyle/>
          <a:p>
            <a:pPr algn="l"/>
            <a:r>
              <a:rPr sz="1250" b="1" i="0">
                <a:solidFill>
                  <a:srgbClr val="F4F1EA"/>
                </a:solidFill>
                <a:latin typeface="IBM Plex Sans"/>
              </a:rPr>
              <a:t>Wait for READY</a:t>
            </a:r>
          </a:p>
        </p:txBody>
      </p:sp>
      <p:sp>
        <p:nvSpPr>
          <p:cNvPr id="27" name="TextBox 26"/>
          <p:cNvSpPr txBox="1"/>
          <p:nvPr/>
        </p:nvSpPr>
        <p:spPr>
          <a:xfrm>
            <a:off x="8558784" y="3676395"/>
            <a:ext cx="3099816" cy="341375"/>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Each source shows READY when it's learned. Ours took under a minute.</a:t>
            </a:r>
          </a:p>
        </p:txBody>
      </p:sp>
      <p:sp>
        <p:nvSpPr>
          <p:cNvPr id="28" name="TextBox 27"/>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29" name="TextBox 28"/>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08</a:t>
            </a:r>
          </a:p>
        </p:txBody>
      </p:sp>
      <p:sp>
        <p:nvSpPr>
          <p:cNvPr id="30" name="Rounded Rectangle 29"/>
          <p:cNvSpPr/>
          <p:nvPr/>
        </p:nvSpPr>
        <p:spPr>
          <a:xfrm>
            <a:off x="3703320"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3703320"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up</a:t>
            </a:r>
          </a:p>
        </p:txBody>
      </p:sp>
      <p:sp>
        <p:nvSpPr>
          <p:cNvPr id="32" name="Rounded Rectangle 31"/>
          <p:cNvSpPr/>
          <p:nvPr/>
        </p:nvSpPr>
        <p:spPr>
          <a:xfrm>
            <a:off x="4334256"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4334256"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in</a:t>
            </a:r>
          </a:p>
        </p:txBody>
      </p:sp>
      <p:sp>
        <p:nvSpPr>
          <p:cNvPr id="34" name="Rounded Rectangle 33"/>
          <p:cNvSpPr/>
          <p:nvPr/>
        </p:nvSpPr>
        <p:spPr>
          <a:xfrm>
            <a:off x="4965192"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4965192"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Create</a:t>
            </a:r>
          </a:p>
        </p:txBody>
      </p:sp>
      <p:sp>
        <p:nvSpPr>
          <p:cNvPr id="36" name="Rounded Rectangle 35"/>
          <p:cNvSpPr/>
          <p:nvPr/>
        </p:nvSpPr>
        <p:spPr>
          <a:xfrm>
            <a:off x="5596127"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5596127"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Theme</a:t>
            </a:r>
          </a:p>
        </p:txBody>
      </p:sp>
      <p:sp>
        <p:nvSpPr>
          <p:cNvPr id="38" name="Rounded Rectangle 37"/>
          <p:cNvSpPr/>
          <p:nvPr/>
        </p:nvSpPr>
        <p:spPr>
          <a:xfrm>
            <a:off x="6227064" y="6473952"/>
            <a:ext cx="566928" cy="18288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6227064" y="6473952"/>
            <a:ext cx="566928" cy="182880"/>
          </a:xfrm>
          <a:prstGeom prst="rect">
            <a:avLst/>
          </a:prstGeom>
          <a:noFill/>
        </p:spPr>
        <p:txBody>
          <a:bodyPr wrap="square" lIns="0" rIns="0" tIns="0" bIns="0" anchor="ctr">
            <a:spAutoFit/>
          </a:bodyPr>
          <a:lstStyle/>
          <a:p>
            <a:pPr algn="ctr"/>
            <a:r>
              <a:rPr sz="700" b="1" i="0">
                <a:solidFill>
                  <a:srgbClr val="F4F1EA"/>
                </a:solidFill>
                <a:latin typeface="IBM Plex Sans"/>
              </a:rPr>
              <a:t>Train</a:t>
            </a:r>
          </a:p>
        </p:txBody>
      </p:sp>
      <p:sp>
        <p:nvSpPr>
          <p:cNvPr id="40" name="Rounded Rectangle 39"/>
          <p:cNvSpPr/>
          <p:nvPr/>
        </p:nvSpPr>
        <p:spPr>
          <a:xfrm>
            <a:off x="685800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685800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Test</a:t>
            </a:r>
          </a:p>
        </p:txBody>
      </p:sp>
      <p:sp>
        <p:nvSpPr>
          <p:cNvPr id="42" name="Rounded Rectangle 41"/>
          <p:cNvSpPr/>
          <p:nvPr/>
        </p:nvSpPr>
        <p:spPr>
          <a:xfrm>
            <a:off x="7488936"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TextBox 42"/>
          <p:cNvSpPr txBox="1"/>
          <p:nvPr/>
        </p:nvSpPr>
        <p:spPr>
          <a:xfrm>
            <a:off x="7488936"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Voice</a:t>
            </a:r>
          </a:p>
        </p:txBody>
      </p:sp>
      <p:sp>
        <p:nvSpPr>
          <p:cNvPr id="44" name="Rounded Rectangle 43"/>
          <p:cNvSpPr/>
          <p:nvPr/>
        </p:nvSpPr>
        <p:spPr>
          <a:xfrm>
            <a:off x="8119871"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8119871"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Analytics</a:t>
            </a:r>
          </a:p>
        </p:txBody>
      </p:sp>
      <p:sp>
        <p:nvSpPr>
          <p:cNvPr id="46" name="Rounded Rectangle 45"/>
          <p:cNvSpPr/>
          <p:nvPr/>
        </p:nvSpPr>
        <p:spPr>
          <a:xfrm>
            <a:off x="8750808"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8750808"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Deploy</a:t>
            </a:r>
          </a:p>
        </p:txBody>
      </p:sp>
      <p:sp>
        <p:nvSpPr>
          <p:cNvPr id="48" name="Rounded Rectangle 47"/>
          <p:cNvSpPr/>
          <p:nvPr/>
        </p:nvSpPr>
        <p:spPr>
          <a:xfrm>
            <a:off x="9381743"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9" name="TextBox 48"/>
          <p:cNvSpPr txBox="1"/>
          <p:nvPr/>
        </p:nvSpPr>
        <p:spPr>
          <a:xfrm>
            <a:off x="9381743"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Copy</a:t>
            </a:r>
          </a:p>
        </p:txBody>
      </p:sp>
      <p:sp>
        <p:nvSpPr>
          <p:cNvPr id="50" name="Rounded Rectangle 49"/>
          <p:cNvSpPr/>
          <p:nvPr/>
        </p:nvSpPr>
        <p:spPr>
          <a:xfrm>
            <a:off x="1001268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1" name="TextBox 50"/>
          <p:cNvSpPr txBox="1"/>
          <p:nvPr/>
        </p:nvSpPr>
        <p:spPr>
          <a:xfrm>
            <a:off x="1001268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Paste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STEP 5 · CHECK WHAT IT LEARNED</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Preview retrieval shows the exact info it will use</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498919" y="1399032"/>
            <a:ext cx="4671440" cy="4974336"/>
          </a:xfrm>
          <a:prstGeom prst="roundRect">
            <a:avLst>
              <a:gd name="adj" fmla="val 2348"/>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e07_kb_retrieve_275_-5_525_560.png"/>
          <p:cNvPicPr>
            <a:picLocks noChangeAspect="1"/>
          </p:cNvPicPr>
          <p:nvPr/>
        </p:nvPicPr>
        <p:blipFill>
          <a:blip r:embed="rId4"/>
          <a:stretch>
            <a:fillRect/>
          </a:stretch>
        </p:blipFill>
        <p:spPr>
          <a:xfrm>
            <a:off x="562927" y="1463040"/>
            <a:ext cx="4543424" cy="4846320"/>
          </a:xfrm>
          <a:prstGeom prst="rect">
            <a:avLst/>
          </a:prstGeom>
        </p:spPr>
      </p:pic>
      <p:sp>
        <p:nvSpPr>
          <p:cNvPr id="8" name="Rounded Rectangle 7"/>
          <p:cNvSpPr/>
          <p:nvPr/>
        </p:nvSpPr>
        <p:spPr>
          <a:xfrm>
            <a:off x="640814" y="1471694"/>
            <a:ext cx="3662433" cy="432707"/>
          </a:xfrm>
          <a:prstGeom prst="roundRect">
            <a:avLst>
              <a:gd name="adj" fmla="val 12679"/>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453199" y="1532599"/>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0" name="Rounded Rectangle 9"/>
          <p:cNvSpPr/>
          <p:nvPr/>
        </p:nvSpPr>
        <p:spPr>
          <a:xfrm>
            <a:off x="4303248" y="1471694"/>
            <a:ext cx="694927" cy="432707"/>
          </a:xfrm>
          <a:prstGeom prst="roundRect">
            <a:avLst>
              <a:gd name="adj" fmla="val 12679"/>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4858272" y="1353312"/>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12" name="Rounded Rectangle 11"/>
          <p:cNvSpPr/>
          <p:nvPr/>
        </p:nvSpPr>
        <p:spPr>
          <a:xfrm>
            <a:off x="640814" y="2077484"/>
            <a:ext cx="4361688" cy="4223221"/>
          </a:xfrm>
          <a:prstGeom prst="roundRect">
            <a:avLst>
              <a:gd name="adj" fmla="val 1299"/>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53199" y="4033646"/>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14" name="Oval 13"/>
          <p:cNvSpPr/>
          <p:nvPr/>
        </p:nvSpPr>
        <p:spPr>
          <a:xfrm>
            <a:off x="5577840" y="1600200"/>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5" name="TextBox 14"/>
          <p:cNvSpPr txBox="1"/>
          <p:nvPr/>
        </p:nvSpPr>
        <p:spPr>
          <a:xfrm>
            <a:off x="6035040" y="1591056"/>
            <a:ext cx="5486400" cy="216915"/>
          </a:xfrm>
          <a:prstGeom prst="rect">
            <a:avLst/>
          </a:prstGeom>
          <a:noFill/>
        </p:spPr>
        <p:txBody>
          <a:bodyPr wrap="square" lIns="0" rIns="0" tIns="0" bIns="0" anchor="t">
            <a:spAutoFit/>
          </a:bodyPr>
          <a:lstStyle/>
          <a:p>
            <a:pPr algn="l"/>
            <a:r>
              <a:rPr sz="1400" b="1" i="0">
                <a:solidFill>
                  <a:srgbClr val="F4F1EA"/>
                </a:solidFill>
                <a:latin typeface="IBM Plex Sans"/>
              </a:rPr>
              <a:t>Type a test question</a:t>
            </a:r>
          </a:p>
        </p:txBody>
      </p:sp>
      <p:sp>
        <p:nvSpPr>
          <p:cNvPr id="16" name="TextBox 15"/>
          <p:cNvSpPr txBox="1"/>
          <p:nvPr/>
        </p:nvSpPr>
        <p:spPr>
          <a:xfrm>
            <a:off x="6035040" y="1835403"/>
            <a:ext cx="5486400" cy="186944"/>
          </a:xfrm>
          <a:prstGeom prst="rect">
            <a:avLst/>
          </a:prstGeom>
          <a:noFill/>
        </p:spPr>
        <p:txBody>
          <a:bodyPr wrap="square" lIns="0" rIns="0" tIns="0" bIns="0" anchor="t">
            <a:spAutoFit/>
          </a:bodyPr>
          <a:lstStyle/>
          <a:p>
            <a:pPr algn="l">
              <a:lnSpc>
                <a:spcPct val="108000"/>
              </a:lnSpc>
            </a:pPr>
            <a:r>
              <a:rPr sz="1150" b="0" i="0">
                <a:solidFill>
                  <a:srgbClr val="C9CCD6"/>
                </a:solidFill>
                <a:latin typeface="IBM Plex Sans"/>
              </a:rPr>
              <a:t>We asked: "How far ahead should I order a birthday cake?"</a:t>
            </a:r>
          </a:p>
        </p:txBody>
      </p:sp>
      <p:sp>
        <p:nvSpPr>
          <p:cNvPr id="17" name="Oval 16"/>
          <p:cNvSpPr/>
          <p:nvPr/>
        </p:nvSpPr>
        <p:spPr>
          <a:xfrm>
            <a:off x="5577840" y="2260092"/>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18" name="TextBox 17"/>
          <p:cNvSpPr txBox="1"/>
          <p:nvPr/>
        </p:nvSpPr>
        <p:spPr>
          <a:xfrm>
            <a:off x="6035040" y="2250948"/>
            <a:ext cx="5486400" cy="216915"/>
          </a:xfrm>
          <a:prstGeom prst="rect">
            <a:avLst/>
          </a:prstGeom>
          <a:noFill/>
        </p:spPr>
        <p:txBody>
          <a:bodyPr wrap="square" lIns="0" rIns="0" tIns="0" bIns="0" anchor="t">
            <a:spAutoFit/>
          </a:bodyPr>
          <a:lstStyle/>
          <a:p>
            <a:pPr algn="l"/>
            <a:r>
              <a:rPr sz="1400" b="1" i="0">
                <a:solidFill>
                  <a:srgbClr val="F4F1EA"/>
                </a:solidFill>
                <a:latin typeface="IBM Plex Sans"/>
              </a:rPr>
              <a:t>Click Retrieve</a:t>
            </a:r>
          </a:p>
        </p:txBody>
      </p:sp>
      <p:sp>
        <p:nvSpPr>
          <p:cNvPr id="19" name="TextBox 18"/>
          <p:cNvSpPr txBox="1"/>
          <p:nvPr/>
        </p:nvSpPr>
        <p:spPr>
          <a:xfrm>
            <a:off x="6035040" y="2495296"/>
            <a:ext cx="5486400" cy="186944"/>
          </a:xfrm>
          <a:prstGeom prst="rect">
            <a:avLst/>
          </a:prstGeom>
          <a:noFill/>
        </p:spPr>
        <p:txBody>
          <a:bodyPr wrap="square" lIns="0" rIns="0" tIns="0" bIns="0" anchor="t">
            <a:spAutoFit/>
          </a:bodyPr>
          <a:lstStyle/>
          <a:p>
            <a:pPr algn="l">
              <a:lnSpc>
                <a:spcPct val="108000"/>
              </a:lnSpc>
            </a:pPr>
            <a:r>
              <a:rPr sz="1150" b="0" i="0">
                <a:solidFill>
                  <a:srgbClr val="C9CCD6"/>
                </a:solidFill>
                <a:latin typeface="IBM Plex Sans"/>
              </a:rPr>
              <a:t>BotForge looks through everything you added.</a:t>
            </a:r>
          </a:p>
        </p:txBody>
      </p:sp>
      <p:sp>
        <p:nvSpPr>
          <p:cNvPr id="20" name="Oval 19"/>
          <p:cNvSpPr/>
          <p:nvPr/>
        </p:nvSpPr>
        <p:spPr>
          <a:xfrm>
            <a:off x="5577840" y="2919984"/>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21" name="TextBox 20"/>
          <p:cNvSpPr txBox="1"/>
          <p:nvPr/>
        </p:nvSpPr>
        <p:spPr>
          <a:xfrm>
            <a:off x="6035040" y="2910840"/>
            <a:ext cx="5486400" cy="216915"/>
          </a:xfrm>
          <a:prstGeom prst="rect">
            <a:avLst/>
          </a:prstGeom>
          <a:noFill/>
        </p:spPr>
        <p:txBody>
          <a:bodyPr wrap="square" lIns="0" rIns="0" tIns="0" bIns="0" anchor="t">
            <a:spAutoFit/>
          </a:bodyPr>
          <a:lstStyle/>
          <a:p>
            <a:pPr algn="l"/>
            <a:r>
              <a:rPr sz="1400" b="1" i="0">
                <a:solidFill>
                  <a:srgbClr val="F4F1EA"/>
                </a:solidFill>
                <a:latin typeface="IBM Plex Sans"/>
              </a:rPr>
              <a:t>Read the matches</a:t>
            </a:r>
          </a:p>
        </p:txBody>
      </p:sp>
      <p:sp>
        <p:nvSpPr>
          <p:cNvPr id="22" name="TextBox 21"/>
          <p:cNvSpPr txBox="1"/>
          <p:nvPr/>
        </p:nvSpPr>
        <p:spPr>
          <a:xfrm>
            <a:off x="6035040" y="3155188"/>
            <a:ext cx="5486400" cy="373888"/>
          </a:xfrm>
          <a:prstGeom prst="rect">
            <a:avLst/>
          </a:prstGeom>
          <a:noFill/>
        </p:spPr>
        <p:txBody>
          <a:bodyPr wrap="square" lIns="0" rIns="0" tIns="0" bIns="0" anchor="t">
            <a:spAutoFit/>
          </a:bodyPr>
          <a:lstStyle/>
          <a:p>
            <a:pPr algn="l">
              <a:lnSpc>
                <a:spcPct val="108000"/>
              </a:lnSpc>
            </a:pPr>
            <a:r>
              <a:rPr sz="1150" b="0" i="0">
                <a:solidFill>
                  <a:srgbClr val="C9CCD6"/>
                </a:solidFill>
                <a:latin typeface="IBM Plex Sans"/>
              </a:rPr>
              <a:t>It showed our menu file and the FAQ, both saying cakes need 48 hours. If the right info doesn't show up, add it and try again.</a:t>
            </a:r>
          </a:p>
        </p:txBody>
      </p:sp>
      <p:sp>
        <p:nvSpPr>
          <p:cNvPr id="23" name="Rounded Rectangle 22"/>
          <p:cNvSpPr/>
          <p:nvPr/>
        </p:nvSpPr>
        <p:spPr>
          <a:xfrm>
            <a:off x="5577840" y="4617720"/>
            <a:ext cx="5943600" cy="1371600"/>
          </a:xfrm>
          <a:prstGeom prst="roundRect">
            <a:avLst>
              <a:gd name="adj" fmla="val 9333"/>
            </a:avLst>
          </a:prstGeom>
          <a:solidFill>
            <a:srgbClr val="14110A"/>
          </a:solidFill>
          <a:ln w="1270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Picture 23" descr="ic_lightbulb_f59e0b.png"/>
          <p:cNvPicPr>
            <a:picLocks noChangeAspect="1"/>
          </p:cNvPicPr>
          <p:nvPr/>
        </p:nvPicPr>
        <p:blipFill>
          <a:blip r:embed="rId5"/>
          <a:stretch>
            <a:fillRect/>
          </a:stretch>
        </p:blipFill>
        <p:spPr>
          <a:xfrm>
            <a:off x="5742431" y="4773168"/>
            <a:ext cx="292608" cy="292608"/>
          </a:xfrm>
          <a:prstGeom prst="rect">
            <a:avLst/>
          </a:prstGeom>
        </p:spPr>
      </p:pic>
      <p:sp>
        <p:nvSpPr>
          <p:cNvPr id="25" name="TextBox 24"/>
          <p:cNvSpPr txBox="1"/>
          <p:nvPr/>
        </p:nvSpPr>
        <p:spPr>
          <a:xfrm>
            <a:off x="6144768" y="4773168"/>
            <a:ext cx="5212080" cy="274320"/>
          </a:xfrm>
          <a:prstGeom prst="rect">
            <a:avLst/>
          </a:prstGeom>
          <a:noFill/>
        </p:spPr>
        <p:txBody>
          <a:bodyPr wrap="square" lIns="0" rIns="0" tIns="0" bIns="0" anchor="t">
            <a:spAutoFit/>
          </a:bodyPr>
          <a:lstStyle/>
          <a:p>
            <a:pPr algn="l"/>
            <a:r>
              <a:rPr sz="1250" b="1" i="0">
                <a:solidFill>
                  <a:srgbClr val="F59E0B"/>
                </a:solidFill>
                <a:latin typeface="IBM Plex Sans"/>
              </a:rPr>
              <a:t>Why this matters</a:t>
            </a:r>
          </a:p>
        </p:txBody>
      </p:sp>
      <p:sp>
        <p:nvSpPr>
          <p:cNvPr id="26" name="TextBox 25"/>
          <p:cNvSpPr txBox="1"/>
          <p:nvPr/>
        </p:nvSpPr>
        <p:spPr>
          <a:xfrm>
            <a:off x="6144768" y="5074920"/>
            <a:ext cx="5212080" cy="822960"/>
          </a:xfrm>
          <a:prstGeom prst="rect">
            <a:avLst/>
          </a:prstGeom>
          <a:noFill/>
        </p:spPr>
        <p:txBody>
          <a:bodyPr wrap="square" lIns="0" rIns="0" tIns="0" bIns="0" anchor="t">
            <a:spAutoFit/>
          </a:bodyPr>
          <a:lstStyle/>
          <a:p>
            <a:pPr algn="l">
              <a:lnSpc>
                <a:spcPct val="108000"/>
              </a:lnSpc>
            </a:pPr>
            <a:r>
              <a:rPr sz="1100" b="0" i="0">
                <a:solidFill>
                  <a:srgbClr val="C9CCD6"/>
                </a:solidFill>
                <a:latin typeface="IBM Plex Sans"/>
              </a:rPr>
              <a:t>The bot answers from what it finds here. If the facts are right in this box, the answers will be too.</a:t>
            </a:r>
          </a:p>
        </p:txBody>
      </p:sp>
      <p:sp>
        <p:nvSpPr>
          <p:cNvPr id="27" name="TextBox 26"/>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28" name="TextBox 27"/>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09</a:t>
            </a:r>
          </a:p>
        </p:txBody>
      </p:sp>
      <p:sp>
        <p:nvSpPr>
          <p:cNvPr id="29" name="Rounded Rectangle 28"/>
          <p:cNvSpPr/>
          <p:nvPr/>
        </p:nvSpPr>
        <p:spPr>
          <a:xfrm>
            <a:off x="3703320"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3703320"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up</a:t>
            </a:r>
          </a:p>
        </p:txBody>
      </p:sp>
      <p:sp>
        <p:nvSpPr>
          <p:cNvPr id="31" name="Rounded Rectangle 30"/>
          <p:cNvSpPr/>
          <p:nvPr/>
        </p:nvSpPr>
        <p:spPr>
          <a:xfrm>
            <a:off x="4334256"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4334256"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in</a:t>
            </a:r>
          </a:p>
        </p:txBody>
      </p:sp>
      <p:sp>
        <p:nvSpPr>
          <p:cNvPr id="33" name="Rounded Rectangle 32"/>
          <p:cNvSpPr/>
          <p:nvPr/>
        </p:nvSpPr>
        <p:spPr>
          <a:xfrm>
            <a:off x="4965192"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TextBox 33"/>
          <p:cNvSpPr txBox="1"/>
          <p:nvPr/>
        </p:nvSpPr>
        <p:spPr>
          <a:xfrm>
            <a:off x="4965192"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Create</a:t>
            </a:r>
          </a:p>
        </p:txBody>
      </p:sp>
      <p:sp>
        <p:nvSpPr>
          <p:cNvPr id="35" name="Rounded Rectangle 34"/>
          <p:cNvSpPr/>
          <p:nvPr/>
        </p:nvSpPr>
        <p:spPr>
          <a:xfrm>
            <a:off x="5596127"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TextBox 35"/>
          <p:cNvSpPr txBox="1"/>
          <p:nvPr/>
        </p:nvSpPr>
        <p:spPr>
          <a:xfrm>
            <a:off x="5596127"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Theme</a:t>
            </a:r>
          </a:p>
        </p:txBody>
      </p:sp>
      <p:sp>
        <p:nvSpPr>
          <p:cNvPr id="37" name="Rounded Rectangle 36"/>
          <p:cNvSpPr/>
          <p:nvPr/>
        </p:nvSpPr>
        <p:spPr>
          <a:xfrm>
            <a:off x="6227064" y="6473952"/>
            <a:ext cx="566928" cy="18288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6227064" y="6473952"/>
            <a:ext cx="566928" cy="182880"/>
          </a:xfrm>
          <a:prstGeom prst="rect">
            <a:avLst/>
          </a:prstGeom>
          <a:noFill/>
        </p:spPr>
        <p:txBody>
          <a:bodyPr wrap="square" lIns="0" rIns="0" tIns="0" bIns="0" anchor="ctr">
            <a:spAutoFit/>
          </a:bodyPr>
          <a:lstStyle/>
          <a:p>
            <a:pPr algn="ctr"/>
            <a:r>
              <a:rPr sz="700" b="1" i="0">
                <a:solidFill>
                  <a:srgbClr val="F4F1EA"/>
                </a:solidFill>
                <a:latin typeface="IBM Plex Sans"/>
              </a:rPr>
              <a:t>Train</a:t>
            </a:r>
          </a:p>
        </p:txBody>
      </p:sp>
      <p:sp>
        <p:nvSpPr>
          <p:cNvPr id="39" name="Rounded Rectangle 38"/>
          <p:cNvSpPr/>
          <p:nvPr/>
        </p:nvSpPr>
        <p:spPr>
          <a:xfrm>
            <a:off x="685800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685800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Test</a:t>
            </a:r>
          </a:p>
        </p:txBody>
      </p:sp>
      <p:sp>
        <p:nvSpPr>
          <p:cNvPr id="41" name="Rounded Rectangle 40"/>
          <p:cNvSpPr/>
          <p:nvPr/>
        </p:nvSpPr>
        <p:spPr>
          <a:xfrm>
            <a:off x="7488936"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TextBox 41"/>
          <p:cNvSpPr txBox="1"/>
          <p:nvPr/>
        </p:nvSpPr>
        <p:spPr>
          <a:xfrm>
            <a:off x="7488936"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Voice</a:t>
            </a:r>
          </a:p>
        </p:txBody>
      </p:sp>
      <p:sp>
        <p:nvSpPr>
          <p:cNvPr id="43" name="Rounded Rectangle 42"/>
          <p:cNvSpPr/>
          <p:nvPr/>
        </p:nvSpPr>
        <p:spPr>
          <a:xfrm>
            <a:off x="8119871"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8119871"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Analytics</a:t>
            </a:r>
          </a:p>
        </p:txBody>
      </p:sp>
      <p:sp>
        <p:nvSpPr>
          <p:cNvPr id="45" name="Rounded Rectangle 44"/>
          <p:cNvSpPr/>
          <p:nvPr/>
        </p:nvSpPr>
        <p:spPr>
          <a:xfrm>
            <a:off x="8750808"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TextBox 45"/>
          <p:cNvSpPr txBox="1"/>
          <p:nvPr/>
        </p:nvSpPr>
        <p:spPr>
          <a:xfrm>
            <a:off x="8750808"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Deploy</a:t>
            </a:r>
          </a:p>
        </p:txBody>
      </p:sp>
      <p:sp>
        <p:nvSpPr>
          <p:cNvPr id="47" name="Rounded Rectangle 46"/>
          <p:cNvSpPr/>
          <p:nvPr/>
        </p:nvSpPr>
        <p:spPr>
          <a:xfrm>
            <a:off x="9381743"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8" name="TextBox 47"/>
          <p:cNvSpPr txBox="1"/>
          <p:nvPr/>
        </p:nvSpPr>
        <p:spPr>
          <a:xfrm>
            <a:off x="9381743"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Copy</a:t>
            </a:r>
          </a:p>
        </p:txBody>
      </p:sp>
      <p:sp>
        <p:nvSpPr>
          <p:cNvPr id="49" name="Rounded Rectangle 48"/>
          <p:cNvSpPr/>
          <p:nvPr/>
        </p:nvSpPr>
        <p:spPr>
          <a:xfrm>
            <a:off x="1001268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0" name="TextBox 49"/>
          <p:cNvSpPr txBox="1"/>
          <p:nvPr/>
        </p:nvSpPr>
        <p:spPr>
          <a:xfrm>
            <a:off x="1001268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Paste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STEP 6 · TEST IT</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Ask it real customer questions in the live preview</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484632" y="1399528"/>
            <a:ext cx="3557016" cy="4973342"/>
          </a:xfrm>
          <a:prstGeom prst="roundRect">
            <a:avLst>
              <a:gd name="adj" fmla="val 3084"/>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f10_test_two_answers_798_180_460_650.png"/>
          <p:cNvPicPr>
            <a:picLocks noChangeAspect="1"/>
          </p:cNvPicPr>
          <p:nvPr/>
        </p:nvPicPr>
        <p:blipFill>
          <a:blip r:embed="rId4"/>
          <a:stretch>
            <a:fillRect/>
          </a:stretch>
        </p:blipFill>
        <p:spPr>
          <a:xfrm>
            <a:off x="548640" y="1463536"/>
            <a:ext cx="3429000" cy="4845326"/>
          </a:xfrm>
          <a:prstGeom prst="rect">
            <a:avLst/>
          </a:prstGeom>
        </p:spPr>
      </p:pic>
      <p:sp>
        <p:nvSpPr>
          <p:cNvPr id="8" name="Rounded Rectangle 7"/>
          <p:cNvSpPr/>
          <p:nvPr/>
        </p:nvSpPr>
        <p:spPr>
          <a:xfrm>
            <a:off x="2606040" y="2738230"/>
            <a:ext cx="1252330" cy="327991"/>
          </a:xfrm>
          <a:prstGeom prst="roundRect">
            <a:avLst>
              <a:gd name="adj" fmla="val 16727"/>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2240280" y="2746778"/>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0" name="Rounded Rectangle 9"/>
          <p:cNvSpPr/>
          <p:nvPr/>
        </p:nvSpPr>
        <p:spPr>
          <a:xfrm>
            <a:off x="682818" y="3081130"/>
            <a:ext cx="2698473" cy="805069"/>
          </a:xfrm>
          <a:prstGeom prst="roundRect">
            <a:avLst>
              <a:gd name="adj" fmla="val 6814"/>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438912" y="3328217"/>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12" name="Rounded Rectangle 11"/>
          <p:cNvSpPr/>
          <p:nvPr/>
        </p:nvSpPr>
        <p:spPr>
          <a:xfrm>
            <a:off x="4142231" y="1399528"/>
            <a:ext cx="3557016" cy="4973342"/>
          </a:xfrm>
          <a:prstGeom prst="roundRect">
            <a:avLst>
              <a:gd name="adj" fmla="val 3084"/>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f11_test_unknown_798_180_460_650.png"/>
          <p:cNvPicPr>
            <a:picLocks noChangeAspect="1"/>
          </p:cNvPicPr>
          <p:nvPr/>
        </p:nvPicPr>
        <p:blipFill>
          <a:blip r:embed="rId5"/>
          <a:stretch>
            <a:fillRect/>
          </a:stretch>
        </p:blipFill>
        <p:spPr>
          <a:xfrm>
            <a:off x="4206240" y="1463536"/>
            <a:ext cx="3429000" cy="4845326"/>
          </a:xfrm>
          <a:prstGeom prst="rect">
            <a:avLst/>
          </a:prstGeom>
        </p:spPr>
      </p:pic>
      <p:sp>
        <p:nvSpPr>
          <p:cNvPr id="14" name="Rounded Rectangle 13"/>
          <p:cNvSpPr/>
          <p:nvPr/>
        </p:nvSpPr>
        <p:spPr>
          <a:xfrm>
            <a:off x="4340418" y="4370732"/>
            <a:ext cx="2698473" cy="1103243"/>
          </a:xfrm>
          <a:prstGeom prst="roundRect">
            <a:avLst>
              <a:gd name="adj" fmla="val 4972"/>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4096511" y="4766906"/>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16" name="Oval 15"/>
          <p:cNvSpPr/>
          <p:nvPr/>
        </p:nvSpPr>
        <p:spPr>
          <a:xfrm>
            <a:off x="8092440" y="1554480"/>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1</a:t>
            </a:r>
          </a:p>
        </p:txBody>
      </p:sp>
      <p:sp>
        <p:nvSpPr>
          <p:cNvPr id="17" name="TextBox 16"/>
          <p:cNvSpPr txBox="1"/>
          <p:nvPr/>
        </p:nvSpPr>
        <p:spPr>
          <a:xfrm>
            <a:off x="8513064" y="1545336"/>
            <a:ext cx="3145536" cy="193675"/>
          </a:xfrm>
          <a:prstGeom prst="rect">
            <a:avLst/>
          </a:prstGeom>
          <a:noFill/>
        </p:spPr>
        <p:txBody>
          <a:bodyPr wrap="square" lIns="0" rIns="0" tIns="0" bIns="0" anchor="t">
            <a:spAutoFit/>
          </a:bodyPr>
          <a:lstStyle/>
          <a:p>
            <a:pPr algn="l"/>
            <a:r>
              <a:rPr sz="1250" b="1" i="0">
                <a:solidFill>
                  <a:srgbClr val="F4F1EA"/>
                </a:solidFill>
                <a:latin typeface="IBM Plex Sans"/>
              </a:rPr>
              <a:t>Ask like a customer</a:t>
            </a:r>
          </a:p>
        </p:txBody>
      </p:sp>
      <p:sp>
        <p:nvSpPr>
          <p:cNvPr id="18" name="TextBox 17"/>
          <p:cNvSpPr txBox="1"/>
          <p:nvPr/>
        </p:nvSpPr>
        <p:spPr>
          <a:xfrm>
            <a:off x="8513064" y="1766443"/>
            <a:ext cx="314553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Click a starter question or type your own.</a:t>
            </a:r>
          </a:p>
        </p:txBody>
      </p:sp>
      <p:sp>
        <p:nvSpPr>
          <p:cNvPr id="19" name="Oval 18"/>
          <p:cNvSpPr/>
          <p:nvPr/>
        </p:nvSpPr>
        <p:spPr>
          <a:xfrm>
            <a:off x="8092440" y="2138299"/>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2</a:t>
            </a:r>
          </a:p>
        </p:txBody>
      </p:sp>
      <p:sp>
        <p:nvSpPr>
          <p:cNvPr id="20" name="TextBox 19"/>
          <p:cNvSpPr txBox="1"/>
          <p:nvPr/>
        </p:nvSpPr>
        <p:spPr>
          <a:xfrm>
            <a:off x="8513064" y="2129155"/>
            <a:ext cx="3145536" cy="193675"/>
          </a:xfrm>
          <a:prstGeom prst="rect">
            <a:avLst/>
          </a:prstGeom>
          <a:noFill/>
        </p:spPr>
        <p:txBody>
          <a:bodyPr wrap="square" lIns="0" rIns="0" tIns="0" bIns="0" anchor="t">
            <a:spAutoFit/>
          </a:bodyPr>
          <a:lstStyle/>
          <a:p>
            <a:pPr algn="l"/>
            <a:r>
              <a:rPr sz="1250" b="1" i="0">
                <a:solidFill>
                  <a:srgbClr val="F4F1EA"/>
                </a:solidFill>
                <a:latin typeface="IBM Plex Sans"/>
              </a:rPr>
              <a:t>Real answer from your info</a:t>
            </a:r>
          </a:p>
        </p:txBody>
      </p:sp>
      <p:sp>
        <p:nvSpPr>
          <p:cNvPr id="21" name="TextBox 20"/>
          <p:cNvSpPr txBox="1"/>
          <p:nvPr/>
        </p:nvSpPr>
        <p:spPr>
          <a:xfrm>
            <a:off x="8513064" y="2350262"/>
            <a:ext cx="3145536" cy="341375"/>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"We are open Tuesday through Sunday, 7am to 3pm. We are closed on Mondays."</a:t>
            </a:r>
          </a:p>
        </p:txBody>
      </p:sp>
      <p:sp>
        <p:nvSpPr>
          <p:cNvPr id="22" name="Oval 21"/>
          <p:cNvSpPr/>
          <p:nvPr/>
        </p:nvSpPr>
        <p:spPr>
          <a:xfrm>
            <a:off x="8092440" y="2892806"/>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3</a:t>
            </a:r>
          </a:p>
        </p:txBody>
      </p:sp>
      <p:sp>
        <p:nvSpPr>
          <p:cNvPr id="23" name="TextBox 22"/>
          <p:cNvSpPr txBox="1"/>
          <p:nvPr/>
        </p:nvSpPr>
        <p:spPr>
          <a:xfrm>
            <a:off x="8513064" y="2883662"/>
            <a:ext cx="3145536" cy="193675"/>
          </a:xfrm>
          <a:prstGeom prst="rect">
            <a:avLst/>
          </a:prstGeom>
          <a:noFill/>
        </p:spPr>
        <p:txBody>
          <a:bodyPr wrap="square" lIns="0" rIns="0" tIns="0" bIns="0" anchor="t">
            <a:spAutoFit/>
          </a:bodyPr>
          <a:lstStyle/>
          <a:p>
            <a:pPr algn="l"/>
            <a:r>
              <a:rPr sz="1250" b="1" i="0">
                <a:solidFill>
                  <a:srgbClr val="F4F1EA"/>
                </a:solidFill>
                <a:latin typeface="IBM Plex Sans"/>
              </a:rPr>
              <a:t>Honest when it doesn't know</a:t>
            </a:r>
          </a:p>
        </p:txBody>
      </p:sp>
      <p:sp>
        <p:nvSpPr>
          <p:cNvPr id="24" name="TextBox 23"/>
          <p:cNvSpPr txBox="1"/>
          <p:nvPr/>
        </p:nvSpPr>
        <p:spPr>
          <a:xfrm>
            <a:off x="8513064" y="3104768"/>
            <a:ext cx="3145536" cy="512064"/>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We never mentioned gluten-free bread, so it said it wasn't sure and suggested calling. That's your cue to add the info.</a:t>
            </a:r>
          </a:p>
        </p:txBody>
      </p:sp>
      <p:sp>
        <p:nvSpPr>
          <p:cNvPr id="25" name="TextBox 24"/>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26" name="TextBox 25"/>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10</a:t>
            </a:r>
          </a:p>
        </p:txBody>
      </p:sp>
      <p:sp>
        <p:nvSpPr>
          <p:cNvPr id="27" name="Rounded Rectangle 26"/>
          <p:cNvSpPr/>
          <p:nvPr/>
        </p:nvSpPr>
        <p:spPr>
          <a:xfrm>
            <a:off x="3703320"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3703320"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up</a:t>
            </a:r>
          </a:p>
        </p:txBody>
      </p:sp>
      <p:sp>
        <p:nvSpPr>
          <p:cNvPr id="29" name="Rounded Rectangle 28"/>
          <p:cNvSpPr/>
          <p:nvPr/>
        </p:nvSpPr>
        <p:spPr>
          <a:xfrm>
            <a:off x="4334256"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4334256"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in</a:t>
            </a:r>
          </a:p>
        </p:txBody>
      </p:sp>
      <p:sp>
        <p:nvSpPr>
          <p:cNvPr id="31" name="Rounded Rectangle 30"/>
          <p:cNvSpPr/>
          <p:nvPr/>
        </p:nvSpPr>
        <p:spPr>
          <a:xfrm>
            <a:off x="4965192"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4965192"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Create</a:t>
            </a:r>
          </a:p>
        </p:txBody>
      </p:sp>
      <p:sp>
        <p:nvSpPr>
          <p:cNvPr id="33" name="Rounded Rectangle 32"/>
          <p:cNvSpPr/>
          <p:nvPr/>
        </p:nvSpPr>
        <p:spPr>
          <a:xfrm>
            <a:off x="5596127"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TextBox 33"/>
          <p:cNvSpPr txBox="1"/>
          <p:nvPr/>
        </p:nvSpPr>
        <p:spPr>
          <a:xfrm>
            <a:off x="5596127"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Theme</a:t>
            </a:r>
          </a:p>
        </p:txBody>
      </p:sp>
      <p:sp>
        <p:nvSpPr>
          <p:cNvPr id="35" name="Rounded Rectangle 34"/>
          <p:cNvSpPr/>
          <p:nvPr/>
        </p:nvSpPr>
        <p:spPr>
          <a:xfrm>
            <a:off x="6227064"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TextBox 35"/>
          <p:cNvSpPr txBox="1"/>
          <p:nvPr/>
        </p:nvSpPr>
        <p:spPr>
          <a:xfrm>
            <a:off x="6227064"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Train</a:t>
            </a:r>
          </a:p>
        </p:txBody>
      </p:sp>
      <p:sp>
        <p:nvSpPr>
          <p:cNvPr id="37" name="Rounded Rectangle 36"/>
          <p:cNvSpPr/>
          <p:nvPr/>
        </p:nvSpPr>
        <p:spPr>
          <a:xfrm>
            <a:off x="6858000" y="6473952"/>
            <a:ext cx="566928" cy="18288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6858000" y="6473952"/>
            <a:ext cx="566928" cy="182880"/>
          </a:xfrm>
          <a:prstGeom prst="rect">
            <a:avLst/>
          </a:prstGeom>
          <a:noFill/>
        </p:spPr>
        <p:txBody>
          <a:bodyPr wrap="square" lIns="0" rIns="0" tIns="0" bIns="0" anchor="ctr">
            <a:spAutoFit/>
          </a:bodyPr>
          <a:lstStyle/>
          <a:p>
            <a:pPr algn="ctr"/>
            <a:r>
              <a:rPr sz="700" b="1" i="0">
                <a:solidFill>
                  <a:srgbClr val="F4F1EA"/>
                </a:solidFill>
                <a:latin typeface="IBM Plex Sans"/>
              </a:rPr>
              <a:t>Test</a:t>
            </a:r>
          </a:p>
        </p:txBody>
      </p:sp>
      <p:sp>
        <p:nvSpPr>
          <p:cNvPr id="39" name="Rounded Rectangle 38"/>
          <p:cNvSpPr/>
          <p:nvPr/>
        </p:nvSpPr>
        <p:spPr>
          <a:xfrm>
            <a:off x="7488936"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7488936"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Voice</a:t>
            </a:r>
          </a:p>
        </p:txBody>
      </p:sp>
      <p:sp>
        <p:nvSpPr>
          <p:cNvPr id="41" name="Rounded Rectangle 40"/>
          <p:cNvSpPr/>
          <p:nvPr/>
        </p:nvSpPr>
        <p:spPr>
          <a:xfrm>
            <a:off x="8119871"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TextBox 41"/>
          <p:cNvSpPr txBox="1"/>
          <p:nvPr/>
        </p:nvSpPr>
        <p:spPr>
          <a:xfrm>
            <a:off x="8119871"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Analytics</a:t>
            </a:r>
          </a:p>
        </p:txBody>
      </p:sp>
      <p:sp>
        <p:nvSpPr>
          <p:cNvPr id="43" name="Rounded Rectangle 42"/>
          <p:cNvSpPr/>
          <p:nvPr/>
        </p:nvSpPr>
        <p:spPr>
          <a:xfrm>
            <a:off x="8750808"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8750808"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Deploy</a:t>
            </a:r>
          </a:p>
        </p:txBody>
      </p:sp>
      <p:sp>
        <p:nvSpPr>
          <p:cNvPr id="45" name="Rounded Rectangle 44"/>
          <p:cNvSpPr/>
          <p:nvPr/>
        </p:nvSpPr>
        <p:spPr>
          <a:xfrm>
            <a:off x="9381743"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TextBox 45"/>
          <p:cNvSpPr txBox="1"/>
          <p:nvPr/>
        </p:nvSpPr>
        <p:spPr>
          <a:xfrm>
            <a:off x="9381743"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Copy</a:t>
            </a:r>
          </a:p>
        </p:txBody>
      </p:sp>
      <p:sp>
        <p:nvSpPr>
          <p:cNvPr id="47" name="Rounded Rectangle 46"/>
          <p:cNvSpPr/>
          <p:nvPr/>
        </p:nvSpPr>
        <p:spPr>
          <a:xfrm>
            <a:off x="1001268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8" name="TextBox 47"/>
          <p:cNvSpPr txBox="1"/>
          <p:nvPr/>
        </p:nvSpPr>
        <p:spPr>
          <a:xfrm>
            <a:off x="1001268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Paste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STEP 7 · CHOOSE ITS VOICE</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Pick the AI model and greeting (voice tab)</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484631" y="1462672"/>
            <a:ext cx="7351776" cy="4847055"/>
          </a:xfrm>
          <a:prstGeom prst="roundRect">
            <a:avLst>
              <a:gd name="adj" fmla="val 2263"/>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d02_voice_set_270_150_995_650.png"/>
          <p:cNvPicPr>
            <a:picLocks noChangeAspect="1"/>
          </p:cNvPicPr>
          <p:nvPr/>
        </p:nvPicPr>
        <p:blipFill>
          <a:blip r:embed="rId4"/>
          <a:stretch>
            <a:fillRect/>
          </a:stretch>
        </p:blipFill>
        <p:spPr>
          <a:xfrm>
            <a:off x="548639" y="1526680"/>
            <a:ext cx="7223760" cy="4719039"/>
          </a:xfrm>
          <a:prstGeom prst="rect">
            <a:avLst/>
          </a:prstGeom>
        </p:spPr>
      </p:pic>
      <p:sp>
        <p:nvSpPr>
          <p:cNvPr id="8" name="Rounded Rectangle 7"/>
          <p:cNvSpPr/>
          <p:nvPr/>
        </p:nvSpPr>
        <p:spPr>
          <a:xfrm>
            <a:off x="650280" y="1759002"/>
            <a:ext cx="3656166" cy="377523"/>
          </a:xfrm>
          <a:prstGeom prst="roundRect">
            <a:avLst>
              <a:gd name="adj" fmla="val 14532"/>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438911" y="1792315"/>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0" name="Rounded Rectangle 9"/>
          <p:cNvSpPr/>
          <p:nvPr/>
        </p:nvSpPr>
        <p:spPr>
          <a:xfrm>
            <a:off x="650280" y="2318026"/>
            <a:ext cx="3656166" cy="856687"/>
          </a:xfrm>
          <a:prstGeom prst="roundRect">
            <a:avLst>
              <a:gd name="adj" fmla="val 6404"/>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438911" y="2590922"/>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12" name="Rounded Rectangle 11"/>
          <p:cNvSpPr/>
          <p:nvPr/>
        </p:nvSpPr>
        <p:spPr>
          <a:xfrm>
            <a:off x="650280" y="3385255"/>
            <a:ext cx="3656166" cy="363003"/>
          </a:xfrm>
          <a:prstGeom prst="roundRect">
            <a:avLst>
              <a:gd name="adj" fmla="val 15113"/>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38911" y="3411309"/>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14" name="Rounded Rectangle 13"/>
          <p:cNvSpPr/>
          <p:nvPr/>
        </p:nvSpPr>
        <p:spPr>
          <a:xfrm>
            <a:off x="650280" y="3929760"/>
            <a:ext cx="3656166" cy="856687"/>
          </a:xfrm>
          <a:prstGeom prst="roundRect">
            <a:avLst>
              <a:gd name="adj" fmla="val 6404"/>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438911" y="4202655"/>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4</a:t>
            </a:r>
          </a:p>
        </p:txBody>
      </p:sp>
      <p:sp>
        <p:nvSpPr>
          <p:cNvPr id="16" name="Rounded Rectangle 15"/>
          <p:cNvSpPr/>
          <p:nvPr/>
        </p:nvSpPr>
        <p:spPr>
          <a:xfrm>
            <a:off x="650280" y="4996989"/>
            <a:ext cx="3659070" cy="1248730"/>
          </a:xfrm>
          <a:prstGeom prst="roundRect">
            <a:avLst>
              <a:gd name="adj" fmla="val 4393"/>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438911" y="5465906"/>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5</a:t>
            </a:r>
          </a:p>
        </p:txBody>
      </p:sp>
      <p:sp>
        <p:nvSpPr>
          <p:cNvPr id="18" name="Rounded Rectangle 17"/>
          <p:cNvSpPr/>
          <p:nvPr/>
        </p:nvSpPr>
        <p:spPr>
          <a:xfrm>
            <a:off x="8074152" y="1417479"/>
            <a:ext cx="3648456" cy="1069529"/>
          </a:xfrm>
          <a:prstGeom prst="roundRect">
            <a:avLst>
              <a:gd name="adj" fmla="val 10259"/>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9" name="Picture 18" descr="d01_voice_models_280_178_516_138.png"/>
          <p:cNvPicPr>
            <a:picLocks noChangeAspect="1"/>
          </p:cNvPicPr>
          <p:nvPr/>
        </p:nvPicPr>
        <p:blipFill>
          <a:blip r:embed="rId5"/>
          <a:stretch>
            <a:fillRect/>
          </a:stretch>
        </p:blipFill>
        <p:spPr>
          <a:xfrm>
            <a:off x="8138160" y="1481487"/>
            <a:ext cx="3520440" cy="941513"/>
          </a:xfrm>
          <a:prstGeom prst="rect">
            <a:avLst/>
          </a:prstGeom>
        </p:spPr>
      </p:pic>
      <p:sp>
        <p:nvSpPr>
          <p:cNvPr id="20" name="TextBox 19"/>
          <p:cNvSpPr txBox="1"/>
          <p:nvPr/>
        </p:nvSpPr>
        <p:spPr>
          <a:xfrm>
            <a:off x="8138160" y="2487168"/>
            <a:ext cx="3520440" cy="274320"/>
          </a:xfrm>
          <a:prstGeom prst="rect">
            <a:avLst/>
          </a:prstGeom>
          <a:noFill/>
        </p:spPr>
        <p:txBody>
          <a:bodyPr wrap="square" lIns="0" rIns="0" tIns="0" bIns="0" anchor="t">
            <a:spAutoFit/>
          </a:bodyPr>
          <a:lstStyle/>
          <a:p>
            <a:pPr algn="l"/>
            <a:r>
              <a:rPr sz="950" b="0" i="1">
                <a:solidFill>
                  <a:srgbClr val="9AA3B5"/>
                </a:solidFill>
                <a:latin typeface="IBM Plex Sans"/>
              </a:rPr>
              <a:t>The 5 models on offer. Default is the first one.</a:t>
            </a:r>
          </a:p>
        </p:txBody>
      </p:sp>
      <p:sp>
        <p:nvSpPr>
          <p:cNvPr id="21" name="Oval 20"/>
          <p:cNvSpPr/>
          <p:nvPr/>
        </p:nvSpPr>
        <p:spPr>
          <a:xfrm>
            <a:off x="8138160" y="2834640"/>
            <a:ext cx="256032" cy="256032"/>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1</a:t>
            </a:r>
          </a:p>
        </p:txBody>
      </p:sp>
      <p:sp>
        <p:nvSpPr>
          <p:cNvPr id="22" name="TextBox 21"/>
          <p:cNvSpPr txBox="1"/>
          <p:nvPr/>
        </p:nvSpPr>
        <p:spPr>
          <a:xfrm>
            <a:off x="8540496" y="2825496"/>
            <a:ext cx="3118104" cy="185928"/>
          </a:xfrm>
          <a:prstGeom prst="rect">
            <a:avLst/>
          </a:prstGeom>
          <a:noFill/>
        </p:spPr>
        <p:txBody>
          <a:bodyPr wrap="square" lIns="0" rIns="0" tIns="0" bIns="0" anchor="t">
            <a:spAutoFit/>
          </a:bodyPr>
          <a:lstStyle/>
          <a:p>
            <a:pPr algn="l"/>
            <a:r>
              <a:rPr sz="1200" b="1" i="0">
                <a:solidFill>
                  <a:srgbClr val="F4F1EA"/>
                </a:solidFill>
                <a:latin typeface="IBM Plex Sans"/>
              </a:rPr>
              <a:t>Model</a:t>
            </a:r>
          </a:p>
        </p:txBody>
      </p:sp>
      <p:sp>
        <p:nvSpPr>
          <p:cNvPr id="23" name="TextBox 22"/>
          <p:cNvSpPr txBox="1"/>
          <p:nvPr/>
        </p:nvSpPr>
        <p:spPr>
          <a:xfrm>
            <a:off x="8540496" y="3038856"/>
            <a:ext cx="3118104" cy="162560"/>
          </a:xfrm>
          <a:prstGeom prst="rect">
            <a:avLst/>
          </a:prstGeom>
          <a:noFill/>
        </p:spPr>
        <p:txBody>
          <a:bodyPr wrap="square" lIns="0" rIns="0" tIns="0" bIns="0" anchor="t">
            <a:spAutoFit/>
          </a:bodyPr>
          <a:lstStyle/>
          <a:p>
            <a:pPr algn="l">
              <a:lnSpc>
                <a:spcPct val="108000"/>
              </a:lnSpc>
            </a:pPr>
            <a:r>
              <a:rPr sz="1000" b="0" i="0">
                <a:solidFill>
                  <a:srgbClr val="C9CCD6"/>
                </a:solidFill>
                <a:latin typeface="IBM Plex Sans"/>
              </a:rPr>
              <a:t>We picked Llama 3.3 70B Fast.</a:t>
            </a:r>
          </a:p>
        </p:txBody>
      </p:sp>
      <p:sp>
        <p:nvSpPr>
          <p:cNvPr id="24" name="Oval 23"/>
          <p:cNvSpPr/>
          <p:nvPr/>
        </p:nvSpPr>
        <p:spPr>
          <a:xfrm>
            <a:off x="8138160" y="3292856"/>
            <a:ext cx="256032" cy="256032"/>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2</a:t>
            </a:r>
          </a:p>
        </p:txBody>
      </p:sp>
      <p:sp>
        <p:nvSpPr>
          <p:cNvPr id="25" name="TextBox 24"/>
          <p:cNvSpPr txBox="1"/>
          <p:nvPr/>
        </p:nvSpPr>
        <p:spPr>
          <a:xfrm>
            <a:off x="8540496" y="3283712"/>
            <a:ext cx="3118104" cy="185928"/>
          </a:xfrm>
          <a:prstGeom prst="rect">
            <a:avLst/>
          </a:prstGeom>
          <a:noFill/>
        </p:spPr>
        <p:txBody>
          <a:bodyPr wrap="square" lIns="0" rIns="0" tIns="0" bIns="0" anchor="t">
            <a:spAutoFit/>
          </a:bodyPr>
          <a:lstStyle/>
          <a:p>
            <a:pPr algn="l"/>
            <a:r>
              <a:rPr sz="1200" b="1" i="0">
                <a:solidFill>
                  <a:srgbClr val="F4F1EA"/>
                </a:solidFill>
                <a:latin typeface="IBM Plex Sans"/>
              </a:rPr>
              <a:t>Welcome message</a:t>
            </a:r>
          </a:p>
        </p:txBody>
      </p:sp>
      <p:sp>
        <p:nvSpPr>
          <p:cNvPr id="26" name="TextBox 25"/>
          <p:cNvSpPr txBox="1"/>
          <p:nvPr/>
        </p:nvSpPr>
        <p:spPr>
          <a:xfrm>
            <a:off x="8540496" y="3497071"/>
            <a:ext cx="3118104" cy="162560"/>
          </a:xfrm>
          <a:prstGeom prst="rect">
            <a:avLst/>
          </a:prstGeom>
          <a:noFill/>
        </p:spPr>
        <p:txBody>
          <a:bodyPr wrap="square" lIns="0" rIns="0" tIns="0" bIns="0" anchor="t">
            <a:spAutoFit/>
          </a:bodyPr>
          <a:lstStyle/>
          <a:p>
            <a:pPr algn="l">
              <a:lnSpc>
                <a:spcPct val="108000"/>
              </a:lnSpc>
            </a:pPr>
            <a:r>
              <a:rPr sz="1000" b="0" i="0">
                <a:solidFill>
                  <a:srgbClr val="C9CCD6"/>
                </a:solidFill>
                <a:latin typeface="IBM Plex Sans"/>
              </a:rPr>
              <a:t>The first thing visitors see.</a:t>
            </a:r>
          </a:p>
        </p:txBody>
      </p:sp>
      <p:sp>
        <p:nvSpPr>
          <p:cNvPr id="27" name="Oval 26"/>
          <p:cNvSpPr/>
          <p:nvPr/>
        </p:nvSpPr>
        <p:spPr>
          <a:xfrm>
            <a:off x="8138160" y="3751072"/>
            <a:ext cx="256032" cy="256032"/>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3</a:t>
            </a:r>
          </a:p>
        </p:txBody>
      </p:sp>
      <p:sp>
        <p:nvSpPr>
          <p:cNvPr id="28" name="TextBox 27"/>
          <p:cNvSpPr txBox="1"/>
          <p:nvPr/>
        </p:nvSpPr>
        <p:spPr>
          <a:xfrm>
            <a:off x="8540496" y="3741928"/>
            <a:ext cx="3118104" cy="185928"/>
          </a:xfrm>
          <a:prstGeom prst="rect">
            <a:avLst/>
          </a:prstGeom>
          <a:noFill/>
        </p:spPr>
        <p:txBody>
          <a:bodyPr wrap="square" lIns="0" rIns="0" tIns="0" bIns="0" anchor="t">
            <a:spAutoFit/>
          </a:bodyPr>
          <a:lstStyle/>
          <a:p>
            <a:pPr algn="l"/>
            <a:r>
              <a:rPr sz="1200" b="1" i="0">
                <a:solidFill>
                  <a:srgbClr val="F4F1EA"/>
                </a:solidFill>
                <a:latin typeface="IBM Plex Sans"/>
              </a:rPr>
              <a:t>Placeholder</a:t>
            </a:r>
          </a:p>
        </p:txBody>
      </p:sp>
      <p:sp>
        <p:nvSpPr>
          <p:cNvPr id="29" name="TextBox 28"/>
          <p:cNvSpPr txBox="1"/>
          <p:nvPr/>
        </p:nvSpPr>
        <p:spPr>
          <a:xfrm>
            <a:off x="8540496" y="3955287"/>
            <a:ext cx="3118104" cy="162560"/>
          </a:xfrm>
          <a:prstGeom prst="rect">
            <a:avLst/>
          </a:prstGeom>
          <a:noFill/>
        </p:spPr>
        <p:txBody>
          <a:bodyPr wrap="square" lIns="0" rIns="0" tIns="0" bIns="0" anchor="t">
            <a:spAutoFit/>
          </a:bodyPr>
          <a:lstStyle/>
          <a:p>
            <a:pPr algn="l">
              <a:lnSpc>
                <a:spcPct val="108000"/>
              </a:lnSpc>
            </a:pPr>
            <a:r>
              <a:rPr sz="1000" b="0" i="0">
                <a:solidFill>
                  <a:srgbClr val="C9CCD6"/>
                </a:solidFill>
                <a:latin typeface="IBM Plex Sans"/>
              </a:rPr>
              <a:t>Hint text in the typing box.</a:t>
            </a:r>
          </a:p>
        </p:txBody>
      </p:sp>
      <p:sp>
        <p:nvSpPr>
          <p:cNvPr id="30" name="Oval 29"/>
          <p:cNvSpPr/>
          <p:nvPr/>
        </p:nvSpPr>
        <p:spPr>
          <a:xfrm>
            <a:off x="8138160" y="4209288"/>
            <a:ext cx="256032" cy="256032"/>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4</a:t>
            </a:r>
          </a:p>
        </p:txBody>
      </p:sp>
      <p:sp>
        <p:nvSpPr>
          <p:cNvPr id="31" name="TextBox 30"/>
          <p:cNvSpPr txBox="1"/>
          <p:nvPr/>
        </p:nvSpPr>
        <p:spPr>
          <a:xfrm>
            <a:off x="8540496" y="4200144"/>
            <a:ext cx="3118104" cy="185928"/>
          </a:xfrm>
          <a:prstGeom prst="rect">
            <a:avLst/>
          </a:prstGeom>
          <a:noFill/>
        </p:spPr>
        <p:txBody>
          <a:bodyPr wrap="square" lIns="0" rIns="0" tIns="0" bIns="0" anchor="t">
            <a:spAutoFit/>
          </a:bodyPr>
          <a:lstStyle/>
          <a:p>
            <a:pPr algn="l"/>
            <a:r>
              <a:rPr sz="1200" b="1" i="0">
                <a:solidFill>
                  <a:srgbClr val="F4F1EA"/>
                </a:solidFill>
                <a:latin typeface="IBM Plex Sans"/>
              </a:rPr>
              <a:t>Starter questions</a:t>
            </a:r>
          </a:p>
        </p:txBody>
      </p:sp>
      <p:sp>
        <p:nvSpPr>
          <p:cNvPr id="32" name="TextBox 31"/>
          <p:cNvSpPr txBox="1"/>
          <p:nvPr/>
        </p:nvSpPr>
        <p:spPr>
          <a:xfrm>
            <a:off x="8540496" y="4413504"/>
            <a:ext cx="3118104" cy="162560"/>
          </a:xfrm>
          <a:prstGeom prst="rect">
            <a:avLst/>
          </a:prstGeom>
          <a:noFill/>
        </p:spPr>
        <p:txBody>
          <a:bodyPr wrap="square" lIns="0" rIns="0" tIns="0" bIns="0" anchor="t">
            <a:spAutoFit/>
          </a:bodyPr>
          <a:lstStyle/>
          <a:p>
            <a:pPr algn="l">
              <a:lnSpc>
                <a:spcPct val="108000"/>
              </a:lnSpc>
            </a:pPr>
            <a:r>
              <a:rPr sz="1000" b="0" i="0">
                <a:solidFill>
                  <a:srgbClr val="C9CCD6"/>
                </a:solidFill>
                <a:latin typeface="IBM Plex Sans"/>
              </a:rPr>
              <a:t>One per line. They show as buttons.</a:t>
            </a:r>
          </a:p>
        </p:txBody>
      </p:sp>
      <p:sp>
        <p:nvSpPr>
          <p:cNvPr id="33" name="Oval 32"/>
          <p:cNvSpPr/>
          <p:nvPr/>
        </p:nvSpPr>
        <p:spPr>
          <a:xfrm>
            <a:off x="8138160" y="4667504"/>
            <a:ext cx="256032" cy="256032"/>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5</a:t>
            </a:r>
          </a:p>
        </p:txBody>
      </p:sp>
      <p:sp>
        <p:nvSpPr>
          <p:cNvPr id="34" name="TextBox 33"/>
          <p:cNvSpPr txBox="1"/>
          <p:nvPr/>
        </p:nvSpPr>
        <p:spPr>
          <a:xfrm>
            <a:off x="8540496" y="4658360"/>
            <a:ext cx="3118104" cy="185928"/>
          </a:xfrm>
          <a:prstGeom prst="rect">
            <a:avLst/>
          </a:prstGeom>
          <a:noFill/>
        </p:spPr>
        <p:txBody>
          <a:bodyPr wrap="square" lIns="0" rIns="0" tIns="0" bIns="0" anchor="t">
            <a:spAutoFit/>
          </a:bodyPr>
          <a:lstStyle/>
          <a:p>
            <a:pPr algn="l"/>
            <a:r>
              <a:rPr sz="1200" b="1" i="0">
                <a:solidFill>
                  <a:srgbClr val="F4F1EA"/>
                </a:solidFill>
                <a:latin typeface="IBM Plex Sans"/>
              </a:rPr>
              <a:t>System prompt</a:t>
            </a:r>
          </a:p>
        </p:txBody>
      </p:sp>
      <p:sp>
        <p:nvSpPr>
          <p:cNvPr id="35" name="TextBox 34"/>
          <p:cNvSpPr txBox="1"/>
          <p:nvPr/>
        </p:nvSpPr>
        <p:spPr>
          <a:xfrm>
            <a:off x="8540496" y="4871720"/>
            <a:ext cx="3118104" cy="325120"/>
          </a:xfrm>
          <a:prstGeom prst="rect">
            <a:avLst/>
          </a:prstGeom>
          <a:noFill/>
        </p:spPr>
        <p:txBody>
          <a:bodyPr wrap="square" lIns="0" rIns="0" tIns="0" bIns="0" anchor="t">
            <a:spAutoFit/>
          </a:bodyPr>
          <a:lstStyle/>
          <a:p>
            <a:pPr algn="l">
              <a:lnSpc>
                <a:spcPct val="108000"/>
              </a:lnSpc>
            </a:pPr>
            <a:r>
              <a:rPr sz="1000" b="0" i="0">
                <a:solidFill>
                  <a:srgbClr val="C9CCD6"/>
                </a:solidFill>
                <a:latin typeface="IBM Plex Sans"/>
              </a:rPr>
              <a:t>Its personality and rules. Ours: warm, short, PG, answer from the knowledge base.</a:t>
            </a:r>
          </a:p>
        </p:txBody>
      </p:sp>
      <p:sp>
        <p:nvSpPr>
          <p:cNvPr id="36" name="TextBox 35"/>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37" name="TextBox 36"/>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11</a:t>
            </a:r>
          </a:p>
        </p:txBody>
      </p:sp>
      <p:sp>
        <p:nvSpPr>
          <p:cNvPr id="38" name="Rounded Rectangle 37"/>
          <p:cNvSpPr/>
          <p:nvPr/>
        </p:nvSpPr>
        <p:spPr>
          <a:xfrm>
            <a:off x="3703320"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3703320"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up</a:t>
            </a:r>
          </a:p>
        </p:txBody>
      </p:sp>
      <p:sp>
        <p:nvSpPr>
          <p:cNvPr id="40" name="Rounded Rectangle 39"/>
          <p:cNvSpPr/>
          <p:nvPr/>
        </p:nvSpPr>
        <p:spPr>
          <a:xfrm>
            <a:off x="4334256"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4334256"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in</a:t>
            </a:r>
          </a:p>
        </p:txBody>
      </p:sp>
      <p:sp>
        <p:nvSpPr>
          <p:cNvPr id="42" name="Rounded Rectangle 41"/>
          <p:cNvSpPr/>
          <p:nvPr/>
        </p:nvSpPr>
        <p:spPr>
          <a:xfrm>
            <a:off x="4965192"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TextBox 42"/>
          <p:cNvSpPr txBox="1"/>
          <p:nvPr/>
        </p:nvSpPr>
        <p:spPr>
          <a:xfrm>
            <a:off x="4965192"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Create</a:t>
            </a:r>
          </a:p>
        </p:txBody>
      </p:sp>
      <p:sp>
        <p:nvSpPr>
          <p:cNvPr id="44" name="Rounded Rectangle 43"/>
          <p:cNvSpPr/>
          <p:nvPr/>
        </p:nvSpPr>
        <p:spPr>
          <a:xfrm>
            <a:off x="5596127"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5596127"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Theme</a:t>
            </a:r>
          </a:p>
        </p:txBody>
      </p:sp>
      <p:sp>
        <p:nvSpPr>
          <p:cNvPr id="46" name="Rounded Rectangle 45"/>
          <p:cNvSpPr/>
          <p:nvPr/>
        </p:nvSpPr>
        <p:spPr>
          <a:xfrm>
            <a:off x="6227064"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6227064"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Train</a:t>
            </a:r>
          </a:p>
        </p:txBody>
      </p:sp>
      <p:sp>
        <p:nvSpPr>
          <p:cNvPr id="48" name="Rounded Rectangle 47"/>
          <p:cNvSpPr/>
          <p:nvPr/>
        </p:nvSpPr>
        <p:spPr>
          <a:xfrm>
            <a:off x="6858000"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9" name="TextBox 48"/>
          <p:cNvSpPr txBox="1"/>
          <p:nvPr/>
        </p:nvSpPr>
        <p:spPr>
          <a:xfrm>
            <a:off x="6858000"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Test</a:t>
            </a:r>
          </a:p>
        </p:txBody>
      </p:sp>
      <p:sp>
        <p:nvSpPr>
          <p:cNvPr id="50" name="Rounded Rectangle 49"/>
          <p:cNvSpPr/>
          <p:nvPr/>
        </p:nvSpPr>
        <p:spPr>
          <a:xfrm>
            <a:off x="7488936" y="6473952"/>
            <a:ext cx="566928" cy="18288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1" name="TextBox 50"/>
          <p:cNvSpPr txBox="1"/>
          <p:nvPr/>
        </p:nvSpPr>
        <p:spPr>
          <a:xfrm>
            <a:off x="7488936" y="6473952"/>
            <a:ext cx="566928" cy="182880"/>
          </a:xfrm>
          <a:prstGeom prst="rect">
            <a:avLst/>
          </a:prstGeom>
          <a:noFill/>
        </p:spPr>
        <p:txBody>
          <a:bodyPr wrap="square" lIns="0" rIns="0" tIns="0" bIns="0" anchor="ctr">
            <a:spAutoFit/>
          </a:bodyPr>
          <a:lstStyle/>
          <a:p>
            <a:pPr algn="ctr"/>
            <a:r>
              <a:rPr sz="700" b="1" i="0">
                <a:solidFill>
                  <a:srgbClr val="F4F1EA"/>
                </a:solidFill>
                <a:latin typeface="IBM Plex Sans"/>
              </a:rPr>
              <a:t>Voice</a:t>
            </a:r>
          </a:p>
        </p:txBody>
      </p:sp>
      <p:sp>
        <p:nvSpPr>
          <p:cNvPr id="52" name="Rounded Rectangle 51"/>
          <p:cNvSpPr/>
          <p:nvPr/>
        </p:nvSpPr>
        <p:spPr>
          <a:xfrm>
            <a:off x="8119871"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3" name="TextBox 52"/>
          <p:cNvSpPr txBox="1"/>
          <p:nvPr/>
        </p:nvSpPr>
        <p:spPr>
          <a:xfrm>
            <a:off x="8119871"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Analytics</a:t>
            </a:r>
          </a:p>
        </p:txBody>
      </p:sp>
      <p:sp>
        <p:nvSpPr>
          <p:cNvPr id="54" name="Rounded Rectangle 53"/>
          <p:cNvSpPr/>
          <p:nvPr/>
        </p:nvSpPr>
        <p:spPr>
          <a:xfrm>
            <a:off x="8750808"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5" name="TextBox 54"/>
          <p:cNvSpPr txBox="1"/>
          <p:nvPr/>
        </p:nvSpPr>
        <p:spPr>
          <a:xfrm>
            <a:off x="8750808"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Deploy</a:t>
            </a:r>
          </a:p>
        </p:txBody>
      </p:sp>
      <p:sp>
        <p:nvSpPr>
          <p:cNvPr id="56" name="Rounded Rectangle 55"/>
          <p:cNvSpPr/>
          <p:nvPr/>
        </p:nvSpPr>
        <p:spPr>
          <a:xfrm>
            <a:off x="9381743"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7" name="TextBox 56"/>
          <p:cNvSpPr txBox="1"/>
          <p:nvPr/>
        </p:nvSpPr>
        <p:spPr>
          <a:xfrm>
            <a:off x="9381743"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Copy</a:t>
            </a:r>
          </a:p>
        </p:txBody>
      </p:sp>
      <p:sp>
        <p:nvSpPr>
          <p:cNvPr id="58" name="Rounded Rectangle 57"/>
          <p:cNvSpPr/>
          <p:nvPr/>
        </p:nvSpPr>
        <p:spPr>
          <a:xfrm>
            <a:off x="1001268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9" name="TextBox 58"/>
          <p:cNvSpPr txBox="1"/>
          <p:nvPr/>
        </p:nvSpPr>
        <p:spPr>
          <a:xfrm>
            <a:off x="1001268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Paste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STEP 8 · CHECK ANALYTICS</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See who's chatting (analytics tab)</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484632" y="1659592"/>
            <a:ext cx="7351776" cy="3045039"/>
          </a:xfrm>
          <a:prstGeom prst="roundRect">
            <a:avLst>
              <a:gd name="adj" fmla="val 3603"/>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g03_analytics_final_270_140_525_212.png"/>
          <p:cNvPicPr>
            <a:picLocks noChangeAspect="1"/>
          </p:cNvPicPr>
          <p:nvPr/>
        </p:nvPicPr>
        <p:blipFill>
          <a:blip r:embed="rId4"/>
          <a:stretch>
            <a:fillRect/>
          </a:stretch>
        </p:blipFill>
        <p:spPr>
          <a:xfrm>
            <a:off x="548640" y="1723600"/>
            <a:ext cx="7223760" cy="2917023"/>
          </a:xfrm>
          <a:prstGeom prst="rect">
            <a:avLst/>
          </a:prstGeom>
        </p:spPr>
      </p:pic>
      <p:sp>
        <p:nvSpPr>
          <p:cNvPr id="8" name="Rounded Rectangle 7"/>
          <p:cNvSpPr/>
          <p:nvPr/>
        </p:nvSpPr>
        <p:spPr>
          <a:xfrm>
            <a:off x="741273" y="1847436"/>
            <a:ext cx="2290963" cy="1210839"/>
          </a:xfrm>
          <a:prstGeom prst="roundRect">
            <a:avLst>
              <a:gd name="adj" fmla="val 4531"/>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70280" y="1676443"/>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0" name="Rounded Rectangle 9"/>
          <p:cNvSpPr/>
          <p:nvPr/>
        </p:nvSpPr>
        <p:spPr>
          <a:xfrm>
            <a:off x="3059756" y="1847436"/>
            <a:ext cx="2290963" cy="1210839"/>
          </a:xfrm>
          <a:prstGeom prst="roundRect">
            <a:avLst>
              <a:gd name="adj" fmla="val 4531"/>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2888763" y="1676443"/>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12" name="Rounded Rectangle 11"/>
          <p:cNvSpPr/>
          <p:nvPr/>
        </p:nvSpPr>
        <p:spPr>
          <a:xfrm>
            <a:off x="5379615" y="1847436"/>
            <a:ext cx="2290963" cy="1210839"/>
          </a:xfrm>
          <a:prstGeom prst="roundRect">
            <a:avLst>
              <a:gd name="adj" fmla="val 4531"/>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7530676" y="1676443"/>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14" name="Rounded Rectangle 13"/>
          <p:cNvSpPr/>
          <p:nvPr/>
        </p:nvSpPr>
        <p:spPr>
          <a:xfrm>
            <a:off x="741273" y="3072035"/>
            <a:ext cx="6934809" cy="1568587"/>
          </a:xfrm>
          <a:prstGeom prst="roundRect">
            <a:avLst>
              <a:gd name="adj" fmla="val 3497"/>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570280" y="4439455"/>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4</a:t>
            </a:r>
          </a:p>
        </p:txBody>
      </p:sp>
      <p:sp>
        <p:nvSpPr>
          <p:cNvPr id="16" name="Oval 15"/>
          <p:cNvSpPr/>
          <p:nvPr/>
        </p:nvSpPr>
        <p:spPr>
          <a:xfrm>
            <a:off x="8138160" y="1600200"/>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1</a:t>
            </a:r>
          </a:p>
        </p:txBody>
      </p:sp>
      <p:sp>
        <p:nvSpPr>
          <p:cNvPr id="17" name="TextBox 16"/>
          <p:cNvSpPr txBox="1"/>
          <p:nvPr/>
        </p:nvSpPr>
        <p:spPr>
          <a:xfrm>
            <a:off x="8558784" y="1591056"/>
            <a:ext cx="3099816" cy="201422"/>
          </a:xfrm>
          <a:prstGeom prst="rect">
            <a:avLst/>
          </a:prstGeom>
          <a:noFill/>
        </p:spPr>
        <p:txBody>
          <a:bodyPr wrap="square" lIns="0" rIns="0" tIns="0" bIns="0" anchor="t">
            <a:spAutoFit/>
          </a:bodyPr>
          <a:lstStyle/>
          <a:p>
            <a:pPr algn="l"/>
            <a:r>
              <a:rPr sz="1300" b="1" i="0">
                <a:solidFill>
                  <a:srgbClr val="F4F1EA"/>
                </a:solidFill>
                <a:latin typeface="IBM Plex Sans"/>
              </a:rPr>
              <a:t>Conversations</a:t>
            </a:r>
          </a:p>
        </p:txBody>
      </p:sp>
      <p:sp>
        <p:nvSpPr>
          <p:cNvPr id="18" name="TextBox 17"/>
          <p:cNvSpPr txBox="1"/>
          <p:nvPr/>
        </p:nvSpPr>
        <p:spPr>
          <a:xfrm>
            <a:off x="8558784" y="1819910"/>
            <a:ext cx="3099816" cy="178816"/>
          </a:xfrm>
          <a:prstGeom prst="rect">
            <a:avLst/>
          </a:prstGeom>
          <a:noFill/>
        </p:spPr>
        <p:txBody>
          <a:bodyPr wrap="square" lIns="0" rIns="0" tIns="0" bIns="0" anchor="t">
            <a:spAutoFit/>
          </a:bodyPr>
          <a:lstStyle/>
          <a:p>
            <a:pPr algn="l">
              <a:lnSpc>
                <a:spcPct val="108000"/>
              </a:lnSpc>
            </a:pPr>
            <a:r>
              <a:rPr sz="1100" b="0" i="0">
                <a:solidFill>
                  <a:srgbClr val="C9CCD6"/>
                </a:solidFill>
                <a:latin typeface="IBM Plex Sans"/>
              </a:rPr>
              <a:t>Separate chats. We had 3.</a:t>
            </a:r>
          </a:p>
        </p:txBody>
      </p:sp>
      <p:sp>
        <p:nvSpPr>
          <p:cNvPr id="19" name="Oval 18"/>
          <p:cNvSpPr/>
          <p:nvPr/>
        </p:nvSpPr>
        <p:spPr>
          <a:xfrm>
            <a:off x="8138160" y="2199894"/>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2</a:t>
            </a:r>
          </a:p>
        </p:txBody>
      </p:sp>
      <p:sp>
        <p:nvSpPr>
          <p:cNvPr id="20" name="TextBox 19"/>
          <p:cNvSpPr txBox="1"/>
          <p:nvPr/>
        </p:nvSpPr>
        <p:spPr>
          <a:xfrm>
            <a:off x="8558784" y="2190750"/>
            <a:ext cx="3099816" cy="201422"/>
          </a:xfrm>
          <a:prstGeom prst="rect">
            <a:avLst/>
          </a:prstGeom>
          <a:noFill/>
        </p:spPr>
        <p:txBody>
          <a:bodyPr wrap="square" lIns="0" rIns="0" tIns="0" bIns="0" anchor="t">
            <a:spAutoFit/>
          </a:bodyPr>
          <a:lstStyle/>
          <a:p>
            <a:pPr algn="l"/>
            <a:r>
              <a:rPr sz="1300" b="1" i="0">
                <a:solidFill>
                  <a:srgbClr val="F4F1EA"/>
                </a:solidFill>
                <a:latin typeface="IBM Plex Sans"/>
              </a:rPr>
              <a:t>Messages</a:t>
            </a:r>
          </a:p>
        </p:txBody>
      </p:sp>
      <p:sp>
        <p:nvSpPr>
          <p:cNvPr id="21" name="TextBox 20"/>
          <p:cNvSpPr txBox="1"/>
          <p:nvPr/>
        </p:nvSpPr>
        <p:spPr>
          <a:xfrm>
            <a:off x="8558784" y="2419604"/>
            <a:ext cx="3099816" cy="178816"/>
          </a:xfrm>
          <a:prstGeom prst="rect">
            <a:avLst/>
          </a:prstGeom>
          <a:noFill/>
        </p:spPr>
        <p:txBody>
          <a:bodyPr wrap="square" lIns="0" rIns="0" tIns="0" bIns="0" anchor="t">
            <a:spAutoFit/>
          </a:bodyPr>
          <a:lstStyle/>
          <a:p>
            <a:pPr algn="l">
              <a:lnSpc>
                <a:spcPct val="108000"/>
              </a:lnSpc>
            </a:pPr>
            <a:r>
              <a:rPr sz="1100" b="0" i="0">
                <a:solidFill>
                  <a:srgbClr val="C9CCD6"/>
                </a:solidFill>
                <a:latin typeface="IBM Plex Sans"/>
              </a:rPr>
              <a:t>Questions visitors asked. We had 4.</a:t>
            </a:r>
          </a:p>
        </p:txBody>
      </p:sp>
      <p:sp>
        <p:nvSpPr>
          <p:cNvPr id="22" name="Oval 21"/>
          <p:cNvSpPr/>
          <p:nvPr/>
        </p:nvSpPr>
        <p:spPr>
          <a:xfrm>
            <a:off x="8138160" y="2799588"/>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3</a:t>
            </a:r>
          </a:p>
        </p:txBody>
      </p:sp>
      <p:sp>
        <p:nvSpPr>
          <p:cNvPr id="23" name="TextBox 22"/>
          <p:cNvSpPr txBox="1"/>
          <p:nvPr/>
        </p:nvSpPr>
        <p:spPr>
          <a:xfrm>
            <a:off x="8558784" y="2790444"/>
            <a:ext cx="3099816" cy="201422"/>
          </a:xfrm>
          <a:prstGeom prst="rect">
            <a:avLst/>
          </a:prstGeom>
          <a:noFill/>
        </p:spPr>
        <p:txBody>
          <a:bodyPr wrap="square" lIns="0" rIns="0" tIns="0" bIns="0" anchor="t">
            <a:spAutoFit/>
          </a:bodyPr>
          <a:lstStyle/>
          <a:p>
            <a:pPr algn="l"/>
            <a:r>
              <a:rPr sz="1300" b="1" i="0">
                <a:solidFill>
                  <a:srgbClr val="F4F1EA"/>
                </a:solidFill>
                <a:latin typeface="IBM Plex Sans"/>
              </a:rPr>
              <a:t>Last active</a:t>
            </a:r>
          </a:p>
        </p:txBody>
      </p:sp>
      <p:sp>
        <p:nvSpPr>
          <p:cNvPr id="24" name="TextBox 23"/>
          <p:cNvSpPr txBox="1"/>
          <p:nvPr/>
        </p:nvSpPr>
        <p:spPr>
          <a:xfrm>
            <a:off x="8558784" y="3019297"/>
            <a:ext cx="3099816" cy="178816"/>
          </a:xfrm>
          <a:prstGeom prst="rect">
            <a:avLst/>
          </a:prstGeom>
          <a:noFill/>
        </p:spPr>
        <p:txBody>
          <a:bodyPr wrap="square" lIns="0" rIns="0" tIns="0" bIns="0" anchor="t">
            <a:spAutoFit/>
          </a:bodyPr>
          <a:lstStyle/>
          <a:p>
            <a:pPr algn="l">
              <a:lnSpc>
                <a:spcPct val="108000"/>
              </a:lnSpc>
            </a:pPr>
            <a:r>
              <a:rPr sz="1100" b="0" i="0">
                <a:solidFill>
                  <a:srgbClr val="C9CCD6"/>
                </a:solidFill>
                <a:latin typeface="IBM Plex Sans"/>
              </a:rPr>
              <a:t>When someone last chatted.</a:t>
            </a:r>
          </a:p>
        </p:txBody>
      </p:sp>
      <p:sp>
        <p:nvSpPr>
          <p:cNvPr id="25" name="Oval 24"/>
          <p:cNvSpPr/>
          <p:nvPr/>
        </p:nvSpPr>
        <p:spPr>
          <a:xfrm>
            <a:off x="8138160" y="3399282"/>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4</a:t>
            </a:r>
          </a:p>
        </p:txBody>
      </p:sp>
      <p:sp>
        <p:nvSpPr>
          <p:cNvPr id="26" name="TextBox 25"/>
          <p:cNvSpPr txBox="1"/>
          <p:nvPr/>
        </p:nvSpPr>
        <p:spPr>
          <a:xfrm>
            <a:off x="8558784" y="3390138"/>
            <a:ext cx="3099816" cy="201422"/>
          </a:xfrm>
          <a:prstGeom prst="rect">
            <a:avLst/>
          </a:prstGeom>
          <a:noFill/>
        </p:spPr>
        <p:txBody>
          <a:bodyPr wrap="square" lIns="0" rIns="0" tIns="0" bIns="0" anchor="t">
            <a:spAutoFit/>
          </a:bodyPr>
          <a:lstStyle/>
          <a:p>
            <a:pPr algn="l"/>
            <a:r>
              <a:rPr sz="1300" b="1" i="0">
                <a:solidFill>
                  <a:srgbClr val="F4F1EA"/>
                </a:solidFill>
                <a:latin typeface="IBM Plex Sans"/>
              </a:rPr>
              <a:t>Last 14 days</a:t>
            </a:r>
          </a:p>
        </p:txBody>
      </p:sp>
      <p:sp>
        <p:nvSpPr>
          <p:cNvPr id="27" name="TextBox 26"/>
          <p:cNvSpPr txBox="1"/>
          <p:nvPr/>
        </p:nvSpPr>
        <p:spPr>
          <a:xfrm>
            <a:off x="8558784" y="3618991"/>
            <a:ext cx="3099816" cy="178816"/>
          </a:xfrm>
          <a:prstGeom prst="rect">
            <a:avLst/>
          </a:prstGeom>
          <a:noFill/>
        </p:spPr>
        <p:txBody>
          <a:bodyPr wrap="square" lIns="0" rIns="0" tIns="0" bIns="0" anchor="t">
            <a:spAutoFit/>
          </a:bodyPr>
          <a:lstStyle/>
          <a:p>
            <a:pPr algn="l">
              <a:lnSpc>
                <a:spcPct val="108000"/>
              </a:lnSpc>
            </a:pPr>
            <a:r>
              <a:rPr sz="1100" b="0" i="0">
                <a:solidFill>
                  <a:srgbClr val="C9CCD6"/>
                </a:solidFill>
                <a:latin typeface="IBM Plex Sans"/>
              </a:rPr>
              <a:t>A bar for each day.</a:t>
            </a:r>
          </a:p>
        </p:txBody>
      </p:sp>
      <p:sp>
        <p:nvSpPr>
          <p:cNvPr id="28" name="Rounded Rectangle 27"/>
          <p:cNvSpPr/>
          <p:nvPr/>
        </p:nvSpPr>
        <p:spPr>
          <a:xfrm>
            <a:off x="548640" y="5120640"/>
            <a:ext cx="11109960" cy="960120"/>
          </a:xfrm>
          <a:prstGeom prst="roundRect">
            <a:avLst>
              <a:gd name="adj" fmla="val 13333"/>
            </a:avLst>
          </a:prstGeom>
          <a:solidFill>
            <a:srgbClr val="14110A"/>
          </a:solidFill>
          <a:ln w="1270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ic_chart-column_f59e0b.png"/>
          <p:cNvPicPr>
            <a:picLocks noChangeAspect="1"/>
          </p:cNvPicPr>
          <p:nvPr/>
        </p:nvPicPr>
        <p:blipFill>
          <a:blip r:embed="rId5"/>
          <a:stretch>
            <a:fillRect/>
          </a:stretch>
        </p:blipFill>
        <p:spPr>
          <a:xfrm>
            <a:off x="713232" y="5276088"/>
            <a:ext cx="292608" cy="292608"/>
          </a:xfrm>
          <a:prstGeom prst="rect">
            <a:avLst/>
          </a:prstGeom>
        </p:spPr>
      </p:pic>
      <p:sp>
        <p:nvSpPr>
          <p:cNvPr id="30" name="TextBox 29"/>
          <p:cNvSpPr txBox="1"/>
          <p:nvPr/>
        </p:nvSpPr>
        <p:spPr>
          <a:xfrm>
            <a:off x="1115568" y="5276088"/>
            <a:ext cx="10378440" cy="274320"/>
          </a:xfrm>
          <a:prstGeom prst="rect">
            <a:avLst/>
          </a:prstGeom>
          <a:noFill/>
        </p:spPr>
        <p:txBody>
          <a:bodyPr wrap="square" lIns="0" rIns="0" tIns="0" bIns="0" anchor="t">
            <a:spAutoFit/>
          </a:bodyPr>
          <a:lstStyle/>
          <a:p>
            <a:pPr algn="l"/>
            <a:r>
              <a:rPr sz="1250" b="1" i="0">
                <a:solidFill>
                  <a:srgbClr val="F59E0B"/>
                </a:solidFill>
                <a:latin typeface="IBM Plex Sans"/>
              </a:rPr>
              <a:t>What we noticed</a:t>
            </a:r>
          </a:p>
        </p:txBody>
      </p:sp>
      <p:sp>
        <p:nvSpPr>
          <p:cNvPr id="31" name="TextBox 30"/>
          <p:cNvSpPr txBox="1"/>
          <p:nvPr/>
        </p:nvSpPr>
        <p:spPr>
          <a:xfrm>
            <a:off x="1115568" y="5577840"/>
            <a:ext cx="10378440" cy="411480"/>
          </a:xfrm>
          <a:prstGeom prst="rect">
            <a:avLst/>
          </a:prstGeom>
          <a:noFill/>
        </p:spPr>
        <p:txBody>
          <a:bodyPr wrap="square" lIns="0" rIns="0" tIns="0" bIns="0" anchor="t">
            <a:spAutoFit/>
          </a:bodyPr>
          <a:lstStyle/>
          <a:p>
            <a:pPr algn="l">
              <a:lnSpc>
                <a:spcPct val="108000"/>
              </a:lnSpc>
            </a:pPr>
            <a:r>
              <a:rPr sz="1100" b="0" i="0">
                <a:solidFill>
                  <a:srgbClr val="C9CCD6"/>
                </a:solidFill>
                <a:latin typeface="IBM Plex Sans"/>
              </a:rPr>
              <a:t>Chats in the editor's preview didn't count. The numbers went up only after people chatted on the live pages (Step 9 onward), so give it real traffic before judging.</a:t>
            </a:r>
          </a:p>
        </p:txBody>
      </p:sp>
      <p:sp>
        <p:nvSpPr>
          <p:cNvPr id="32" name="TextBox 31"/>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33" name="TextBox 32"/>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12</a:t>
            </a:r>
          </a:p>
        </p:txBody>
      </p:sp>
      <p:sp>
        <p:nvSpPr>
          <p:cNvPr id="34" name="Rounded Rectangle 33"/>
          <p:cNvSpPr/>
          <p:nvPr/>
        </p:nvSpPr>
        <p:spPr>
          <a:xfrm>
            <a:off x="3703320"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3703320"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up</a:t>
            </a:r>
          </a:p>
        </p:txBody>
      </p:sp>
      <p:sp>
        <p:nvSpPr>
          <p:cNvPr id="36" name="Rounded Rectangle 35"/>
          <p:cNvSpPr/>
          <p:nvPr/>
        </p:nvSpPr>
        <p:spPr>
          <a:xfrm>
            <a:off x="4334256"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4334256"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in</a:t>
            </a:r>
          </a:p>
        </p:txBody>
      </p:sp>
      <p:sp>
        <p:nvSpPr>
          <p:cNvPr id="38" name="Rounded Rectangle 37"/>
          <p:cNvSpPr/>
          <p:nvPr/>
        </p:nvSpPr>
        <p:spPr>
          <a:xfrm>
            <a:off x="4965192"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4965192"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Create</a:t>
            </a:r>
          </a:p>
        </p:txBody>
      </p:sp>
      <p:sp>
        <p:nvSpPr>
          <p:cNvPr id="40" name="Rounded Rectangle 39"/>
          <p:cNvSpPr/>
          <p:nvPr/>
        </p:nvSpPr>
        <p:spPr>
          <a:xfrm>
            <a:off x="5596127"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5596127"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Theme</a:t>
            </a:r>
          </a:p>
        </p:txBody>
      </p:sp>
      <p:sp>
        <p:nvSpPr>
          <p:cNvPr id="42" name="Rounded Rectangle 41"/>
          <p:cNvSpPr/>
          <p:nvPr/>
        </p:nvSpPr>
        <p:spPr>
          <a:xfrm>
            <a:off x="6227064"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TextBox 42"/>
          <p:cNvSpPr txBox="1"/>
          <p:nvPr/>
        </p:nvSpPr>
        <p:spPr>
          <a:xfrm>
            <a:off x="6227064"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Train</a:t>
            </a:r>
          </a:p>
        </p:txBody>
      </p:sp>
      <p:sp>
        <p:nvSpPr>
          <p:cNvPr id="44" name="Rounded Rectangle 43"/>
          <p:cNvSpPr/>
          <p:nvPr/>
        </p:nvSpPr>
        <p:spPr>
          <a:xfrm>
            <a:off x="6858000"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6858000"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Test</a:t>
            </a:r>
          </a:p>
        </p:txBody>
      </p:sp>
      <p:sp>
        <p:nvSpPr>
          <p:cNvPr id="46" name="Rounded Rectangle 45"/>
          <p:cNvSpPr/>
          <p:nvPr/>
        </p:nvSpPr>
        <p:spPr>
          <a:xfrm>
            <a:off x="7488936"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7488936"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Voice</a:t>
            </a:r>
          </a:p>
        </p:txBody>
      </p:sp>
      <p:sp>
        <p:nvSpPr>
          <p:cNvPr id="48" name="Rounded Rectangle 47"/>
          <p:cNvSpPr/>
          <p:nvPr/>
        </p:nvSpPr>
        <p:spPr>
          <a:xfrm>
            <a:off x="8119871" y="6473952"/>
            <a:ext cx="566928" cy="18288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9" name="TextBox 48"/>
          <p:cNvSpPr txBox="1"/>
          <p:nvPr/>
        </p:nvSpPr>
        <p:spPr>
          <a:xfrm>
            <a:off x="8119871" y="6473952"/>
            <a:ext cx="566928" cy="182880"/>
          </a:xfrm>
          <a:prstGeom prst="rect">
            <a:avLst/>
          </a:prstGeom>
          <a:noFill/>
        </p:spPr>
        <p:txBody>
          <a:bodyPr wrap="square" lIns="0" rIns="0" tIns="0" bIns="0" anchor="ctr">
            <a:spAutoFit/>
          </a:bodyPr>
          <a:lstStyle/>
          <a:p>
            <a:pPr algn="ctr"/>
            <a:r>
              <a:rPr sz="700" b="1" i="0">
                <a:solidFill>
                  <a:srgbClr val="F4F1EA"/>
                </a:solidFill>
                <a:latin typeface="IBM Plex Sans"/>
              </a:rPr>
              <a:t>Analytics</a:t>
            </a:r>
          </a:p>
        </p:txBody>
      </p:sp>
      <p:sp>
        <p:nvSpPr>
          <p:cNvPr id="50" name="Rounded Rectangle 49"/>
          <p:cNvSpPr/>
          <p:nvPr/>
        </p:nvSpPr>
        <p:spPr>
          <a:xfrm>
            <a:off x="8750808"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1" name="TextBox 50"/>
          <p:cNvSpPr txBox="1"/>
          <p:nvPr/>
        </p:nvSpPr>
        <p:spPr>
          <a:xfrm>
            <a:off x="8750808"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Deploy</a:t>
            </a:r>
          </a:p>
        </p:txBody>
      </p:sp>
      <p:sp>
        <p:nvSpPr>
          <p:cNvPr id="52" name="Rounded Rectangle 51"/>
          <p:cNvSpPr/>
          <p:nvPr/>
        </p:nvSpPr>
        <p:spPr>
          <a:xfrm>
            <a:off x="9381743"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3" name="TextBox 52"/>
          <p:cNvSpPr txBox="1"/>
          <p:nvPr/>
        </p:nvSpPr>
        <p:spPr>
          <a:xfrm>
            <a:off x="9381743"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Copy</a:t>
            </a:r>
          </a:p>
        </p:txBody>
      </p:sp>
      <p:sp>
        <p:nvSpPr>
          <p:cNvPr id="54" name="Rounded Rectangle 53"/>
          <p:cNvSpPr/>
          <p:nvPr/>
        </p:nvSpPr>
        <p:spPr>
          <a:xfrm>
            <a:off x="1001268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5" name="TextBox 54"/>
          <p:cNvSpPr txBox="1"/>
          <p:nvPr/>
        </p:nvSpPr>
        <p:spPr>
          <a:xfrm>
            <a:off x="1001268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Paste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STEP 9 · DEPLOY</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One click makes your bot live (deploy tab)</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540190" y="1399032"/>
            <a:ext cx="6692019" cy="4974336"/>
          </a:xfrm>
          <a:prstGeom prst="roundRect">
            <a:avLst>
              <a:gd name="adj" fmla="val 2205"/>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h02_deploy_toast_200_10_1070_790.png"/>
          <p:cNvPicPr>
            <a:picLocks noChangeAspect="1"/>
          </p:cNvPicPr>
          <p:nvPr/>
        </p:nvPicPr>
        <p:blipFill>
          <a:blip r:embed="rId4"/>
          <a:stretch>
            <a:fillRect/>
          </a:stretch>
        </p:blipFill>
        <p:spPr>
          <a:xfrm>
            <a:off x="604198" y="1463040"/>
            <a:ext cx="6564003" cy="4846320"/>
          </a:xfrm>
          <a:prstGeom prst="rect">
            <a:avLst/>
          </a:prstGeom>
        </p:spPr>
      </p:pic>
      <p:sp>
        <p:nvSpPr>
          <p:cNvPr id="8" name="Rounded Rectangle 7"/>
          <p:cNvSpPr/>
          <p:nvPr/>
        </p:nvSpPr>
        <p:spPr>
          <a:xfrm>
            <a:off x="5922881" y="1604135"/>
            <a:ext cx="721426" cy="251517"/>
          </a:xfrm>
          <a:prstGeom prst="roundRect">
            <a:avLst>
              <a:gd name="adj" fmla="val 21813"/>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557121" y="1574446"/>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0" name="Rounded Rectangle 9"/>
          <p:cNvSpPr/>
          <p:nvPr/>
        </p:nvSpPr>
        <p:spPr>
          <a:xfrm>
            <a:off x="1390651" y="2303477"/>
            <a:ext cx="530641" cy="184037"/>
          </a:xfrm>
          <a:prstGeom prst="roundRect">
            <a:avLst>
              <a:gd name="adj" fmla="val 29811"/>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1976157" y="2240048"/>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12" name="Rounded Rectangle 11"/>
          <p:cNvSpPr/>
          <p:nvPr/>
        </p:nvSpPr>
        <p:spPr>
          <a:xfrm>
            <a:off x="1119503" y="2622476"/>
            <a:ext cx="2720073" cy="306729"/>
          </a:xfrm>
          <a:prstGeom prst="roundRect">
            <a:avLst>
              <a:gd name="adj" fmla="val 17886"/>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753743" y="2620392"/>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14" name="Rounded Rectangle 13"/>
          <p:cNvSpPr/>
          <p:nvPr/>
        </p:nvSpPr>
        <p:spPr>
          <a:xfrm>
            <a:off x="1548924" y="5910612"/>
            <a:ext cx="1889451" cy="306729"/>
          </a:xfrm>
          <a:prstGeom prst="roundRect">
            <a:avLst>
              <a:gd name="adj" fmla="val 17886"/>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1183164" y="5908528"/>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4</a:t>
            </a:r>
          </a:p>
        </p:txBody>
      </p:sp>
      <p:sp>
        <p:nvSpPr>
          <p:cNvPr id="16" name="Oval 15"/>
          <p:cNvSpPr/>
          <p:nvPr/>
        </p:nvSpPr>
        <p:spPr>
          <a:xfrm>
            <a:off x="7589520" y="1481328"/>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1</a:t>
            </a:r>
          </a:p>
        </p:txBody>
      </p:sp>
      <p:sp>
        <p:nvSpPr>
          <p:cNvPr id="17" name="TextBox 16"/>
          <p:cNvSpPr txBox="1"/>
          <p:nvPr/>
        </p:nvSpPr>
        <p:spPr>
          <a:xfrm>
            <a:off x="8010144" y="1472184"/>
            <a:ext cx="3648456" cy="193675"/>
          </a:xfrm>
          <a:prstGeom prst="rect">
            <a:avLst/>
          </a:prstGeom>
          <a:noFill/>
        </p:spPr>
        <p:txBody>
          <a:bodyPr wrap="square" lIns="0" rIns="0" tIns="0" bIns="0" anchor="t">
            <a:spAutoFit/>
          </a:bodyPr>
          <a:lstStyle/>
          <a:p>
            <a:pPr algn="l"/>
            <a:r>
              <a:rPr sz="1250" b="1" i="0">
                <a:solidFill>
                  <a:srgbClr val="F4F1EA"/>
                </a:solidFill>
                <a:latin typeface="IBM Plex Sans"/>
              </a:rPr>
              <a:t>Click Deploy</a:t>
            </a:r>
          </a:p>
        </p:txBody>
      </p:sp>
      <p:sp>
        <p:nvSpPr>
          <p:cNvPr id="18" name="TextBox 17"/>
          <p:cNvSpPr txBox="1"/>
          <p:nvPr/>
        </p:nvSpPr>
        <p:spPr>
          <a:xfrm>
            <a:off x="8010144" y="1693291"/>
            <a:ext cx="3648456" cy="341375"/>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Top right. Afterwards it reads "Update deploy". Use that after changes.</a:t>
            </a:r>
          </a:p>
        </p:txBody>
      </p:sp>
      <p:sp>
        <p:nvSpPr>
          <p:cNvPr id="19" name="Oval 18"/>
          <p:cNvSpPr/>
          <p:nvPr/>
        </p:nvSpPr>
        <p:spPr>
          <a:xfrm>
            <a:off x="7589520" y="2162683"/>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2</a:t>
            </a:r>
          </a:p>
        </p:txBody>
      </p:sp>
      <p:sp>
        <p:nvSpPr>
          <p:cNvPr id="20" name="TextBox 19"/>
          <p:cNvSpPr txBox="1"/>
          <p:nvPr/>
        </p:nvSpPr>
        <p:spPr>
          <a:xfrm>
            <a:off x="8010144" y="2153539"/>
            <a:ext cx="3648456" cy="193675"/>
          </a:xfrm>
          <a:prstGeom prst="rect">
            <a:avLst/>
          </a:prstGeom>
          <a:noFill/>
        </p:spPr>
        <p:txBody>
          <a:bodyPr wrap="square" lIns="0" rIns="0" tIns="0" bIns="0" anchor="t">
            <a:spAutoFit/>
          </a:bodyPr>
          <a:lstStyle/>
          <a:p>
            <a:pPr algn="l"/>
            <a:r>
              <a:rPr sz="1250" b="1" i="0">
                <a:solidFill>
                  <a:srgbClr val="F4F1EA"/>
                </a:solidFill>
                <a:latin typeface="IBM Plex Sans"/>
              </a:rPr>
              <a:t>Status: DEPLOYED</a:t>
            </a:r>
          </a:p>
        </p:txBody>
      </p:sp>
      <p:sp>
        <p:nvSpPr>
          <p:cNvPr id="21" name="TextBox 20"/>
          <p:cNvSpPr txBox="1"/>
          <p:nvPr/>
        </p:nvSpPr>
        <p:spPr>
          <a:xfrm>
            <a:off x="8010144" y="2374646"/>
            <a:ext cx="364845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It said DRAFT before.</a:t>
            </a:r>
          </a:p>
        </p:txBody>
      </p:sp>
      <p:sp>
        <p:nvSpPr>
          <p:cNvPr id="22" name="Oval 21"/>
          <p:cNvSpPr/>
          <p:nvPr/>
        </p:nvSpPr>
        <p:spPr>
          <a:xfrm>
            <a:off x="7589520" y="2673350"/>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3</a:t>
            </a:r>
          </a:p>
        </p:txBody>
      </p:sp>
      <p:sp>
        <p:nvSpPr>
          <p:cNvPr id="23" name="TextBox 22"/>
          <p:cNvSpPr txBox="1"/>
          <p:nvPr/>
        </p:nvSpPr>
        <p:spPr>
          <a:xfrm>
            <a:off x="8010144" y="2664206"/>
            <a:ext cx="3648456" cy="193675"/>
          </a:xfrm>
          <a:prstGeom prst="rect">
            <a:avLst/>
          </a:prstGeom>
          <a:noFill/>
        </p:spPr>
        <p:txBody>
          <a:bodyPr wrap="square" lIns="0" rIns="0" tIns="0" bIns="0" anchor="t">
            <a:spAutoFit/>
          </a:bodyPr>
          <a:lstStyle/>
          <a:p>
            <a:pPr algn="l"/>
            <a:r>
              <a:rPr sz="1250" b="1" i="0">
                <a:solidFill>
                  <a:srgbClr val="F4F1EA"/>
                </a:solidFill>
                <a:latin typeface="IBM Plex Sans"/>
              </a:rPr>
              <a:t>Your public web address</a:t>
            </a:r>
          </a:p>
        </p:txBody>
      </p:sp>
      <p:sp>
        <p:nvSpPr>
          <p:cNvPr id="24" name="TextBox 23"/>
          <p:cNvSpPr txBox="1"/>
          <p:nvPr/>
        </p:nvSpPr>
        <p:spPr>
          <a:xfrm>
            <a:off x="8010144" y="2885313"/>
            <a:ext cx="364845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Ours: bots.registermysite.com/2bysj665</a:t>
            </a:r>
          </a:p>
        </p:txBody>
      </p:sp>
      <p:sp>
        <p:nvSpPr>
          <p:cNvPr id="25" name="Oval 24"/>
          <p:cNvSpPr/>
          <p:nvPr/>
        </p:nvSpPr>
        <p:spPr>
          <a:xfrm>
            <a:off x="7589520" y="3184017"/>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4</a:t>
            </a:r>
          </a:p>
        </p:txBody>
      </p:sp>
      <p:sp>
        <p:nvSpPr>
          <p:cNvPr id="26" name="TextBox 25"/>
          <p:cNvSpPr txBox="1"/>
          <p:nvPr/>
        </p:nvSpPr>
        <p:spPr>
          <a:xfrm>
            <a:off x="8010144" y="3174873"/>
            <a:ext cx="3648456" cy="193675"/>
          </a:xfrm>
          <a:prstGeom prst="rect">
            <a:avLst/>
          </a:prstGeom>
          <a:noFill/>
        </p:spPr>
        <p:txBody>
          <a:bodyPr wrap="square" lIns="0" rIns="0" tIns="0" bIns="0" anchor="t">
            <a:spAutoFit/>
          </a:bodyPr>
          <a:lstStyle/>
          <a:p>
            <a:pPr algn="l"/>
            <a:r>
              <a:rPr sz="1250" b="1" i="0">
                <a:solidFill>
                  <a:srgbClr val="F4F1EA"/>
                </a:solidFill>
                <a:latin typeface="IBM Plex Sans"/>
              </a:rPr>
              <a:t>"Live at …" message</a:t>
            </a:r>
          </a:p>
        </p:txBody>
      </p:sp>
      <p:sp>
        <p:nvSpPr>
          <p:cNvPr id="27" name="TextBox 26"/>
          <p:cNvSpPr txBox="1"/>
          <p:nvPr/>
        </p:nvSpPr>
        <p:spPr>
          <a:xfrm>
            <a:off x="8010144" y="3395980"/>
            <a:ext cx="3648456" cy="341375"/>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Confirms it worked. It can hide partly behind the preview.</a:t>
            </a:r>
          </a:p>
        </p:txBody>
      </p:sp>
      <p:sp>
        <p:nvSpPr>
          <p:cNvPr id="28" name="Rounded Rectangle 27"/>
          <p:cNvSpPr/>
          <p:nvPr/>
        </p:nvSpPr>
        <p:spPr>
          <a:xfrm>
            <a:off x="7589520" y="4617720"/>
            <a:ext cx="4069080" cy="1463040"/>
          </a:xfrm>
          <a:prstGeom prst="roundRect">
            <a:avLst>
              <a:gd name="adj" fmla="val 8750"/>
            </a:avLst>
          </a:prstGeom>
          <a:solidFill>
            <a:srgbClr val="14110A"/>
          </a:solidFill>
          <a:ln w="1270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ic_globe_f59e0b.png"/>
          <p:cNvPicPr>
            <a:picLocks noChangeAspect="1"/>
          </p:cNvPicPr>
          <p:nvPr/>
        </p:nvPicPr>
        <p:blipFill>
          <a:blip r:embed="rId5"/>
          <a:stretch>
            <a:fillRect/>
          </a:stretch>
        </p:blipFill>
        <p:spPr>
          <a:xfrm>
            <a:off x="7754112" y="4773168"/>
            <a:ext cx="292608" cy="292608"/>
          </a:xfrm>
          <a:prstGeom prst="rect">
            <a:avLst/>
          </a:prstGeom>
        </p:spPr>
      </p:pic>
      <p:sp>
        <p:nvSpPr>
          <p:cNvPr id="30" name="TextBox 29"/>
          <p:cNvSpPr txBox="1"/>
          <p:nvPr/>
        </p:nvSpPr>
        <p:spPr>
          <a:xfrm>
            <a:off x="8156448" y="4773168"/>
            <a:ext cx="3337560" cy="274320"/>
          </a:xfrm>
          <a:prstGeom prst="rect">
            <a:avLst/>
          </a:prstGeom>
          <a:noFill/>
        </p:spPr>
        <p:txBody>
          <a:bodyPr wrap="square" lIns="0" rIns="0" tIns="0" bIns="0" anchor="t">
            <a:spAutoFit/>
          </a:bodyPr>
          <a:lstStyle/>
          <a:p>
            <a:pPr algn="l"/>
            <a:r>
              <a:rPr sz="1250" b="1" i="0">
                <a:solidFill>
                  <a:srgbClr val="F59E0B"/>
                </a:solidFill>
                <a:latin typeface="IBM Plex Sans"/>
              </a:rPr>
              <a:t>Share the link, too</a:t>
            </a:r>
          </a:p>
        </p:txBody>
      </p:sp>
      <p:sp>
        <p:nvSpPr>
          <p:cNvPr id="31" name="TextBox 30"/>
          <p:cNvSpPr txBox="1"/>
          <p:nvPr/>
        </p:nvSpPr>
        <p:spPr>
          <a:xfrm>
            <a:off x="8156448" y="5074920"/>
            <a:ext cx="3337560" cy="914400"/>
          </a:xfrm>
          <a:prstGeom prst="rect">
            <a:avLst/>
          </a:prstGeom>
          <a:noFill/>
        </p:spPr>
        <p:txBody>
          <a:bodyPr wrap="square" lIns="0" rIns="0" tIns="0" bIns="0" anchor="t">
            <a:spAutoFit/>
          </a:bodyPr>
          <a:lstStyle/>
          <a:p>
            <a:pPr algn="l">
              <a:lnSpc>
                <a:spcPct val="108000"/>
              </a:lnSpc>
            </a:pPr>
            <a:r>
              <a:rPr sz="1100" b="0" i="0">
                <a:solidFill>
                  <a:srgbClr val="C9CCD6"/>
                </a:solidFill>
                <a:latin typeface="IBM Plex Sans"/>
              </a:rPr>
              <a:t>bots.registermysite.com/2bysj665 opens the bot on its own full page.</a:t>
            </a:r>
          </a:p>
        </p:txBody>
      </p:sp>
      <p:sp>
        <p:nvSpPr>
          <p:cNvPr id="32" name="TextBox 31"/>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33" name="TextBox 32"/>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13</a:t>
            </a:r>
          </a:p>
        </p:txBody>
      </p:sp>
      <p:sp>
        <p:nvSpPr>
          <p:cNvPr id="34" name="Rounded Rectangle 33"/>
          <p:cNvSpPr/>
          <p:nvPr/>
        </p:nvSpPr>
        <p:spPr>
          <a:xfrm>
            <a:off x="3703320"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3703320"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up</a:t>
            </a:r>
          </a:p>
        </p:txBody>
      </p:sp>
      <p:sp>
        <p:nvSpPr>
          <p:cNvPr id="36" name="Rounded Rectangle 35"/>
          <p:cNvSpPr/>
          <p:nvPr/>
        </p:nvSpPr>
        <p:spPr>
          <a:xfrm>
            <a:off x="4334256"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4334256"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in</a:t>
            </a:r>
          </a:p>
        </p:txBody>
      </p:sp>
      <p:sp>
        <p:nvSpPr>
          <p:cNvPr id="38" name="Rounded Rectangle 37"/>
          <p:cNvSpPr/>
          <p:nvPr/>
        </p:nvSpPr>
        <p:spPr>
          <a:xfrm>
            <a:off x="4965192"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4965192"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Create</a:t>
            </a:r>
          </a:p>
        </p:txBody>
      </p:sp>
      <p:sp>
        <p:nvSpPr>
          <p:cNvPr id="40" name="Rounded Rectangle 39"/>
          <p:cNvSpPr/>
          <p:nvPr/>
        </p:nvSpPr>
        <p:spPr>
          <a:xfrm>
            <a:off x="5596127"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5596127"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Theme</a:t>
            </a:r>
          </a:p>
        </p:txBody>
      </p:sp>
      <p:sp>
        <p:nvSpPr>
          <p:cNvPr id="42" name="Rounded Rectangle 41"/>
          <p:cNvSpPr/>
          <p:nvPr/>
        </p:nvSpPr>
        <p:spPr>
          <a:xfrm>
            <a:off x="6227064"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TextBox 42"/>
          <p:cNvSpPr txBox="1"/>
          <p:nvPr/>
        </p:nvSpPr>
        <p:spPr>
          <a:xfrm>
            <a:off x="6227064"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Train</a:t>
            </a:r>
          </a:p>
        </p:txBody>
      </p:sp>
      <p:sp>
        <p:nvSpPr>
          <p:cNvPr id="44" name="Rounded Rectangle 43"/>
          <p:cNvSpPr/>
          <p:nvPr/>
        </p:nvSpPr>
        <p:spPr>
          <a:xfrm>
            <a:off x="6858000"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6858000"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Test</a:t>
            </a:r>
          </a:p>
        </p:txBody>
      </p:sp>
      <p:sp>
        <p:nvSpPr>
          <p:cNvPr id="46" name="Rounded Rectangle 45"/>
          <p:cNvSpPr/>
          <p:nvPr/>
        </p:nvSpPr>
        <p:spPr>
          <a:xfrm>
            <a:off x="7488936"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7488936"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Voice</a:t>
            </a:r>
          </a:p>
        </p:txBody>
      </p:sp>
      <p:sp>
        <p:nvSpPr>
          <p:cNvPr id="48" name="Rounded Rectangle 47"/>
          <p:cNvSpPr/>
          <p:nvPr/>
        </p:nvSpPr>
        <p:spPr>
          <a:xfrm>
            <a:off x="8119871"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9" name="TextBox 48"/>
          <p:cNvSpPr txBox="1"/>
          <p:nvPr/>
        </p:nvSpPr>
        <p:spPr>
          <a:xfrm>
            <a:off x="8119871"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Analytics</a:t>
            </a:r>
          </a:p>
        </p:txBody>
      </p:sp>
      <p:sp>
        <p:nvSpPr>
          <p:cNvPr id="50" name="Rounded Rectangle 49"/>
          <p:cNvSpPr/>
          <p:nvPr/>
        </p:nvSpPr>
        <p:spPr>
          <a:xfrm>
            <a:off x="8750808" y="6473952"/>
            <a:ext cx="566928" cy="18288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1" name="TextBox 50"/>
          <p:cNvSpPr txBox="1"/>
          <p:nvPr/>
        </p:nvSpPr>
        <p:spPr>
          <a:xfrm>
            <a:off x="8750808" y="6473952"/>
            <a:ext cx="566928" cy="182880"/>
          </a:xfrm>
          <a:prstGeom prst="rect">
            <a:avLst/>
          </a:prstGeom>
          <a:noFill/>
        </p:spPr>
        <p:txBody>
          <a:bodyPr wrap="square" lIns="0" rIns="0" tIns="0" bIns="0" anchor="ctr">
            <a:spAutoFit/>
          </a:bodyPr>
          <a:lstStyle/>
          <a:p>
            <a:pPr algn="ctr"/>
            <a:r>
              <a:rPr sz="700" b="1" i="0">
                <a:solidFill>
                  <a:srgbClr val="F4F1EA"/>
                </a:solidFill>
                <a:latin typeface="IBM Plex Sans"/>
              </a:rPr>
              <a:t>Deploy</a:t>
            </a:r>
          </a:p>
        </p:txBody>
      </p:sp>
      <p:sp>
        <p:nvSpPr>
          <p:cNvPr id="52" name="Rounded Rectangle 51"/>
          <p:cNvSpPr/>
          <p:nvPr/>
        </p:nvSpPr>
        <p:spPr>
          <a:xfrm>
            <a:off x="9381743"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3" name="TextBox 52"/>
          <p:cNvSpPr txBox="1"/>
          <p:nvPr/>
        </p:nvSpPr>
        <p:spPr>
          <a:xfrm>
            <a:off x="9381743"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Copy</a:t>
            </a:r>
          </a:p>
        </p:txBody>
      </p:sp>
      <p:sp>
        <p:nvSpPr>
          <p:cNvPr id="54" name="Rounded Rectangle 53"/>
          <p:cNvSpPr/>
          <p:nvPr/>
        </p:nvSpPr>
        <p:spPr>
          <a:xfrm>
            <a:off x="1001268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5" name="TextBox 54"/>
          <p:cNvSpPr txBox="1"/>
          <p:nvPr/>
        </p:nvSpPr>
        <p:spPr>
          <a:xfrm>
            <a:off x="1001268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Paste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STEP 10 · COPY THE SNIPPET</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This one line is your whole installation</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548131" y="1399032"/>
            <a:ext cx="4435856" cy="4974336"/>
          </a:xfrm>
          <a:prstGeom prst="roundRect">
            <a:avLst>
              <a:gd name="adj" fmla="val 2473"/>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h04_copy_snippet_toast_275_195_520_585.png"/>
          <p:cNvPicPr>
            <a:picLocks noChangeAspect="1"/>
          </p:cNvPicPr>
          <p:nvPr/>
        </p:nvPicPr>
        <p:blipFill>
          <a:blip r:embed="rId4"/>
          <a:stretch>
            <a:fillRect/>
          </a:stretch>
        </p:blipFill>
        <p:spPr>
          <a:xfrm>
            <a:off x="612139" y="1463040"/>
            <a:ext cx="4307840" cy="4846320"/>
          </a:xfrm>
          <a:prstGeom prst="rect">
            <a:avLst/>
          </a:prstGeom>
        </p:spPr>
      </p:pic>
      <p:sp>
        <p:nvSpPr>
          <p:cNvPr id="8" name="Rounded Rectangle 7"/>
          <p:cNvSpPr/>
          <p:nvPr/>
        </p:nvSpPr>
        <p:spPr>
          <a:xfrm>
            <a:off x="686698" y="2117500"/>
            <a:ext cx="4171977" cy="977548"/>
          </a:xfrm>
          <a:prstGeom prst="roundRect">
            <a:avLst>
              <a:gd name="adj" fmla="val 5612"/>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502411" y="2450826"/>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0" name="Rounded Rectangle 9"/>
          <p:cNvSpPr/>
          <p:nvPr/>
        </p:nvSpPr>
        <p:spPr>
          <a:xfrm>
            <a:off x="686698" y="3128185"/>
            <a:ext cx="900504" cy="323088"/>
          </a:xfrm>
          <a:prstGeom prst="roundRect">
            <a:avLst>
              <a:gd name="adj" fmla="val 16981"/>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1642067" y="3134281"/>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12" name="Rounded Rectangle 11"/>
          <p:cNvSpPr/>
          <p:nvPr/>
        </p:nvSpPr>
        <p:spPr>
          <a:xfrm>
            <a:off x="3263118" y="5928281"/>
            <a:ext cx="762156" cy="381078"/>
          </a:xfrm>
          <a:prstGeom prst="roundRect">
            <a:avLst>
              <a:gd name="adj" fmla="val 14397"/>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4080138" y="5963372"/>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14" name="Rounded Rectangle 13"/>
          <p:cNvSpPr/>
          <p:nvPr/>
        </p:nvSpPr>
        <p:spPr>
          <a:xfrm>
            <a:off x="5349240" y="1481328"/>
            <a:ext cx="6309360" cy="1417320"/>
          </a:xfrm>
          <a:prstGeom prst="roundRect">
            <a:avLst>
              <a:gd name="adj" fmla="val 9032"/>
            </a:avLst>
          </a:prstGeom>
          <a:solidFill>
            <a:srgbClr val="0B0D1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550407" y="1609344"/>
            <a:ext cx="5943600" cy="228600"/>
          </a:xfrm>
          <a:prstGeom prst="rect">
            <a:avLst/>
          </a:prstGeom>
          <a:noFill/>
        </p:spPr>
        <p:txBody>
          <a:bodyPr wrap="square" lIns="0" rIns="0" tIns="0" bIns="0" anchor="t">
            <a:spAutoFit/>
          </a:bodyPr>
          <a:lstStyle/>
          <a:p>
            <a:pPr algn="l"/>
            <a:r>
              <a:rPr sz="900" b="1" i="0" spc="160">
                <a:solidFill>
                  <a:srgbClr val="F59E0B"/>
                </a:solidFill>
                <a:latin typeface="IBM Plex Sans"/>
              </a:rPr>
              <a:t>OUR EMBED SNIPPET (COPIED)</a:t>
            </a:r>
          </a:p>
        </p:txBody>
      </p:sp>
      <p:sp>
        <p:nvSpPr>
          <p:cNvPr id="16" name="TextBox 15"/>
          <p:cNvSpPr txBox="1"/>
          <p:nvPr/>
        </p:nvSpPr>
        <p:spPr>
          <a:xfrm>
            <a:off x="5550407" y="1892808"/>
            <a:ext cx="5907024" cy="960120"/>
          </a:xfrm>
          <a:prstGeom prst="rect">
            <a:avLst/>
          </a:prstGeom>
          <a:noFill/>
        </p:spPr>
        <p:txBody>
          <a:bodyPr wrap="square" lIns="0" rIns="0" tIns="0" bIns="0" anchor="t">
            <a:spAutoFit/>
          </a:bodyPr>
          <a:lstStyle/>
          <a:p>
            <a:pPr algn="l">
              <a:lnSpc>
                <a:spcPct val="110000"/>
              </a:lnSpc>
            </a:pPr>
            <a:r>
              <a:rPr sz="1250" b="0" i="0">
                <a:solidFill>
                  <a:srgbClr val="F4F1EA"/>
                </a:solidFill>
                <a:latin typeface="IBM Plex Mono"/>
              </a:rPr>
              <a:t>&lt;script src="https://bots.registermysite.com/widget.js?v=3" data-bot="2bysj665" async&gt;&lt;/script&gt;</a:t>
            </a:r>
          </a:p>
        </p:txBody>
      </p:sp>
      <p:sp>
        <p:nvSpPr>
          <p:cNvPr id="17" name="Oval 16"/>
          <p:cNvSpPr/>
          <p:nvPr/>
        </p:nvSpPr>
        <p:spPr>
          <a:xfrm>
            <a:off x="5349240" y="3154680"/>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1</a:t>
            </a:r>
          </a:p>
        </p:txBody>
      </p:sp>
      <p:sp>
        <p:nvSpPr>
          <p:cNvPr id="18" name="TextBox 17"/>
          <p:cNvSpPr txBox="1"/>
          <p:nvPr/>
        </p:nvSpPr>
        <p:spPr>
          <a:xfrm>
            <a:off x="5769864" y="3145536"/>
            <a:ext cx="5888736" cy="201422"/>
          </a:xfrm>
          <a:prstGeom prst="rect">
            <a:avLst/>
          </a:prstGeom>
          <a:noFill/>
        </p:spPr>
        <p:txBody>
          <a:bodyPr wrap="square" lIns="0" rIns="0" tIns="0" bIns="0" anchor="t">
            <a:spAutoFit/>
          </a:bodyPr>
          <a:lstStyle/>
          <a:p>
            <a:pPr algn="l"/>
            <a:r>
              <a:rPr sz="1300" b="1" i="0">
                <a:solidFill>
                  <a:srgbClr val="F4F1EA"/>
                </a:solidFill>
                <a:latin typeface="IBM Plex Sans"/>
              </a:rPr>
              <a:t>Find "Embed snippet"</a:t>
            </a:r>
          </a:p>
        </p:txBody>
      </p:sp>
      <p:sp>
        <p:nvSpPr>
          <p:cNvPr id="19" name="TextBox 18"/>
          <p:cNvSpPr txBox="1"/>
          <p:nvPr/>
        </p:nvSpPr>
        <p:spPr>
          <a:xfrm>
            <a:off x="5769864" y="3374390"/>
            <a:ext cx="5888736" cy="178816"/>
          </a:xfrm>
          <a:prstGeom prst="rect">
            <a:avLst/>
          </a:prstGeom>
          <a:noFill/>
        </p:spPr>
        <p:txBody>
          <a:bodyPr wrap="square" lIns="0" rIns="0" tIns="0" bIns="0" anchor="t">
            <a:spAutoFit/>
          </a:bodyPr>
          <a:lstStyle/>
          <a:p>
            <a:pPr algn="l">
              <a:lnSpc>
                <a:spcPct val="108000"/>
              </a:lnSpc>
            </a:pPr>
            <a:r>
              <a:rPr sz="1100" b="0" i="0">
                <a:solidFill>
                  <a:srgbClr val="C9CCD6"/>
                </a:solidFill>
                <a:latin typeface="IBM Plex Sans"/>
              </a:rPr>
              <a:t>On the deploy tab, under the public URL.</a:t>
            </a:r>
          </a:p>
        </p:txBody>
      </p:sp>
      <p:sp>
        <p:nvSpPr>
          <p:cNvPr id="20" name="Oval 19"/>
          <p:cNvSpPr/>
          <p:nvPr/>
        </p:nvSpPr>
        <p:spPr>
          <a:xfrm>
            <a:off x="5349240" y="3699510"/>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2</a:t>
            </a:r>
          </a:p>
        </p:txBody>
      </p:sp>
      <p:sp>
        <p:nvSpPr>
          <p:cNvPr id="21" name="TextBox 20"/>
          <p:cNvSpPr txBox="1"/>
          <p:nvPr/>
        </p:nvSpPr>
        <p:spPr>
          <a:xfrm>
            <a:off x="5769864" y="3690366"/>
            <a:ext cx="5888736" cy="201422"/>
          </a:xfrm>
          <a:prstGeom prst="rect">
            <a:avLst/>
          </a:prstGeom>
          <a:noFill/>
        </p:spPr>
        <p:txBody>
          <a:bodyPr wrap="square" lIns="0" rIns="0" tIns="0" bIns="0" anchor="t">
            <a:spAutoFit/>
          </a:bodyPr>
          <a:lstStyle/>
          <a:p>
            <a:pPr algn="l"/>
            <a:r>
              <a:rPr sz="1300" b="1" i="0">
                <a:solidFill>
                  <a:srgbClr val="F4F1EA"/>
                </a:solidFill>
                <a:latin typeface="IBM Plex Sans"/>
              </a:rPr>
              <a:t>Click Copy snippet</a:t>
            </a:r>
          </a:p>
        </p:txBody>
      </p:sp>
      <p:sp>
        <p:nvSpPr>
          <p:cNvPr id="22" name="TextBox 21"/>
          <p:cNvSpPr txBox="1"/>
          <p:nvPr/>
        </p:nvSpPr>
        <p:spPr>
          <a:xfrm>
            <a:off x="5769864" y="3919219"/>
            <a:ext cx="5888736" cy="178816"/>
          </a:xfrm>
          <a:prstGeom prst="rect">
            <a:avLst/>
          </a:prstGeom>
          <a:noFill/>
        </p:spPr>
        <p:txBody>
          <a:bodyPr wrap="square" lIns="0" rIns="0" tIns="0" bIns="0" anchor="t">
            <a:spAutoFit/>
          </a:bodyPr>
          <a:lstStyle/>
          <a:p>
            <a:pPr algn="l">
              <a:lnSpc>
                <a:spcPct val="108000"/>
              </a:lnSpc>
            </a:pPr>
            <a:r>
              <a:rPr sz="1100" b="0" i="0">
                <a:solidFill>
                  <a:srgbClr val="C9CCD6"/>
                </a:solidFill>
                <a:latin typeface="IBM Plex Sans"/>
              </a:rPr>
              <a:t>Or select the text and copy it.</a:t>
            </a:r>
          </a:p>
        </p:txBody>
      </p:sp>
      <p:sp>
        <p:nvSpPr>
          <p:cNvPr id="23" name="Oval 22"/>
          <p:cNvSpPr/>
          <p:nvPr/>
        </p:nvSpPr>
        <p:spPr>
          <a:xfrm>
            <a:off x="5349240" y="4244340"/>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3</a:t>
            </a:r>
          </a:p>
        </p:txBody>
      </p:sp>
      <p:sp>
        <p:nvSpPr>
          <p:cNvPr id="24" name="TextBox 23"/>
          <p:cNvSpPr txBox="1"/>
          <p:nvPr/>
        </p:nvSpPr>
        <p:spPr>
          <a:xfrm>
            <a:off x="5769864" y="4235196"/>
            <a:ext cx="5888736" cy="201422"/>
          </a:xfrm>
          <a:prstGeom prst="rect">
            <a:avLst/>
          </a:prstGeom>
          <a:noFill/>
        </p:spPr>
        <p:txBody>
          <a:bodyPr wrap="square" lIns="0" rIns="0" tIns="0" bIns="0" anchor="t">
            <a:spAutoFit/>
          </a:bodyPr>
          <a:lstStyle/>
          <a:p>
            <a:pPr algn="l"/>
            <a:r>
              <a:rPr sz="1300" b="1" i="0">
                <a:solidFill>
                  <a:srgbClr val="F4F1EA"/>
                </a:solidFill>
                <a:latin typeface="IBM Plex Sans"/>
              </a:rPr>
              <a:t>Look for "Copied"</a:t>
            </a:r>
          </a:p>
        </p:txBody>
      </p:sp>
      <p:sp>
        <p:nvSpPr>
          <p:cNvPr id="25" name="TextBox 24"/>
          <p:cNvSpPr txBox="1"/>
          <p:nvPr/>
        </p:nvSpPr>
        <p:spPr>
          <a:xfrm>
            <a:off x="5769864" y="4464049"/>
            <a:ext cx="5888736" cy="178816"/>
          </a:xfrm>
          <a:prstGeom prst="rect">
            <a:avLst/>
          </a:prstGeom>
          <a:noFill/>
        </p:spPr>
        <p:txBody>
          <a:bodyPr wrap="square" lIns="0" rIns="0" tIns="0" bIns="0" anchor="t">
            <a:spAutoFit/>
          </a:bodyPr>
          <a:lstStyle/>
          <a:p>
            <a:pPr algn="l">
              <a:lnSpc>
                <a:spcPct val="108000"/>
              </a:lnSpc>
            </a:pPr>
            <a:r>
              <a:rPr sz="1100" b="0" i="0">
                <a:solidFill>
                  <a:srgbClr val="C9CCD6"/>
                </a:solidFill>
                <a:latin typeface="IBM Plex Sans"/>
              </a:rPr>
              <a:t>Now it's on your clipboard, ready to paste.</a:t>
            </a:r>
          </a:p>
        </p:txBody>
      </p:sp>
      <p:sp>
        <p:nvSpPr>
          <p:cNvPr id="26" name="Rounded Rectangle 25"/>
          <p:cNvSpPr/>
          <p:nvPr/>
        </p:nvSpPr>
        <p:spPr>
          <a:xfrm>
            <a:off x="5349240" y="5074920"/>
            <a:ext cx="6309360" cy="1097280"/>
          </a:xfrm>
          <a:prstGeom prst="roundRect">
            <a:avLst>
              <a:gd name="adj" fmla="val 11666"/>
            </a:avLst>
          </a:prstGeom>
          <a:solidFill>
            <a:srgbClr val="14110A"/>
          </a:solidFill>
          <a:ln w="1270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7" name="Picture 26" descr="ic_code-xml_f59e0b.png"/>
          <p:cNvPicPr>
            <a:picLocks noChangeAspect="1"/>
          </p:cNvPicPr>
          <p:nvPr/>
        </p:nvPicPr>
        <p:blipFill>
          <a:blip r:embed="rId5"/>
          <a:stretch>
            <a:fillRect/>
          </a:stretch>
        </p:blipFill>
        <p:spPr>
          <a:xfrm>
            <a:off x="5513831" y="5230368"/>
            <a:ext cx="292608" cy="292608"/>
          </a:xfrm>
          <a:prstGeom prst="rect">
            <a:avLst/>
          </a:prstGeom>
        </p:spPr>
      </p:pic>
      <p:sp>
        <p:nvSpPr>
          <p:cNvPr id="28" name="TextBox 27"/>
          <p:cNvSpPr txBox="1"/>
          <p:nvPr/>
        </p:nvSpPr>
        <p:spPr>
          <a:xfrm>
            <a:off x="5916168" y="5230368"/>
            <a:ext cx="5577840" cy="274320"/>
          </a:xfrm>
          <a:prstGeom prst="rect">
            <a:avLst/>
          </a:prstGeom>
          <a:noFill/>
        </p:spPr>
        <p:txBody>
          <a:bodyPr wrap="square" lIns="0" rIns="0" tIns="0" bIns="0" anchor="t">
            <a:spAutoFit/>
          </a:bodyPr>
          <a:lstStyle/>
          <a:p>
            <a:pPr algn="l"/>
            <a:r>
              <a:rPr sz="1250" b="1" i="0">
                <a:solidFill>
                  <a:srgbClr val="F59E0B"/>
                </a:solidFill>
                <a:latin typeface="IBM Plex Sans"/>
              </a:rPr>
              <a:t>Two snippets?</a:t>
            </a:r>
          </a:p>
        </p:txBody>
      </p:sp>
      <p:sp>
        <p:nvSpPr>
          <p:cNvPr id="29" name="TextBox 28"/>
          <p:cNvSpPr txBox="1"/>
          <p:nvPr/>
        </p:nvSpPr>
        <p:spPr>
          <a:xfrm>
            <a:off x="5916168" y="5532120"/>
            <a:ext cx="5577840" cy="548640"/>
          </a:xfrm>
          <a:prstGeom prst="rect">
            <a:avLst/>
          </a:prstGeom>
          <a:noFill/>
        </p:spPr>
        <p:txBody>
          <a:bodyPr wrap="square" lIns="0" rIns="0" tIns="0" bIns="0" anchor="t">
            <a:spAutoFit/>
          </a:bodyPr>
          <a:lstStyle/>
          <a:p>
            <a:pPr algn="l">
              <a:lnSpc>
                <a:spcPct val="108000"/>
              </a:lnSpc>
            </a:pPr>
            <a:r>
              <a:rPr sz="1100" b="0" i="0">
                <a:solidFill>
                  <a:srgbClr val="C9CCD6"/>
                </a:solidFill>
                <a:latin typeface="IBM Plex Sans"/>
              </a:rPr>
              <a:t>There's also an "HTML Studio snippet". It does the same job with extra settings for our HTML Studio. Either one works.</a:t>
            </a:r>
          </a:p>
        </p:txBody>
      </p:sp>
      <p:sp>
        <p:nvSpPr>
          <p:cNvPr id="30" name="TextBox 29"/>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31" name="TextBox 30"/>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14</a:t>
            </a:r>
          </a:p>
        </p:txBody>
      </p:sp>
      <p:sp>
        <p:nvSpPr>
          <p:cNvPr id="32" name="Rounded Rectangle 31"/>
          <p:cNvSpPr/>
          <p:nvPr/>
        </p:nvSpPr>
        <p:spPr>
          <a:xfrm>
            <a:off x="3703320"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3703320"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up</a:t>
            </a:r>
          </a:p>
        </p:txBody>
      </p:sp>
      <p:sp>
        <p:nvSpPr>
          <p:cNvPr id="34" name="Rounded Rectangle 33"/>
          <p:cNvSpPr/>
          <p:nvPr/>
        </p:nvSpPr>
        <p:spPr>
          <a:xfrm>
            <a:off x="4334256"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4334256"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in</a:t>
            </a:r>
          </a:p>
        </p:txBody>
      </p:sp>
      <p:sp>
        <p:nvSpPr>
          <p:cNvPr id="36" name="Rounded Rectangle 35"/>
          <p:cNvSpPr/>
          <p:nvPr/>
        </p:nvSpPr>
        <p:spPr>
          <a:xfrm>
            <a:off x="4965192"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4965192"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Create</a:t>
            </a:r>
          </a:p>
        </p:txBody>
      </p:sp>
      <p:sp>
        <p:nvSpPr>
          <p:cNvPr id="38" name="Rounded Rectangle 37"/>
          <p:cNvSpPr/>
          <p:nvPr/>
        </p:nvSpPr>
        <p:spPr>
          <a:xfrm>
            <a:off x="5596127"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5596127"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Theme</a:t>
            </a:r>
          </a:p>
        </p:txBody>
      </p:sp>
      <p:sp>
        <p:nvSpPr>
          <p:cNvPr id="40" name="Rounded Rectangle 39"/>
          <p:cNvSpPr/>
          <p:nvPr/>
        </p:nvSpPr>
        <p:spPr>
          <a:xfrm>
            <a:off x="6227064"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6227064"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Train</a:t>
            </a:r>
          </a:p>
        </p:txBody>
      </p:sp>
      <p:sp>
        <p:nvSpPr>
          <p:cNvPr id="42" name="Rounded Rectangle 41"/>
          <p:cNvSpPr/>
          <p:nvPr/>
        </p:nvSpPr>
        <p:spPr>
          <a:xfrm>
            <a:off x="6858000"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TextBox 42"/>
          <p:cNvSpPr txBox="1"/>
          <p:nvPr/>
        </p:nvSpPr>
        <p:spPr>
          <a:xfrm>
            <a:off x="6858000"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Test</a:t>
            </a:r>
          </a:p>
        </p:txBody>
      </p:sp>
      <p:sp>
        <p:nvSpPr>
          <p:cNvPr id="44" name="Rounded Rectangle 43"/>
          <p:cNvSpPr/>
          <p:nvPr/>
        </p:nvSpPr>
        <p:spPr>
          <a:xfrm>
            <a:off x="7488936"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7488936"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Voice</a:t>
            </a:r>
          </a:p>
        </p:txBody>
      </p:sp>
      <p:sp>
        <p:nvSpPr>
          <p:cNvPr id="46" name="Rounded Rectangle 45"/>
          <p:cNvSpPr/>
          <p:nvPr/>
        </p:nvSpPr>
        <p:spPr>
          <a:xfrm>
            <a:off x="8119871"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8119871"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Analytics</a:t>
            </a:r>
          </a:p>
        </p:txBody>
      </p:sp>
      <p:sp>
        <p:nvSpPr>
          <p:cNvPr id="48" name="Rounded Rectangle 47"/>
          <p:cNvSpPr/>
          <p:nvPr/>
        </p:nvSpPr>
        <p:spPr>
          <a:xfrm>
            <a:off x="8750808"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9" name="TextBox 48"/>
          <p:cNvSpPr txBox="1"/>
          <p:nvPr/>
        </p:nvSpPr>
        <p:spPr>
          <a:xfrm>
            <a:off x="8750808"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Deploy</a:t>
            </a:r>
          </a:p>
        </p:txBody>
      </p:sp>
      <p:sp>
        <p:nvSpPr>
          <p:cNvPr id="50" name="Rounded Rectangle 49"/>
          <p:cNvSpPr/>
          <p:nvPr/>
        </p:nvSpPr>
        <p:spPr>
          <a:xfrm>
            <a:off x="9381743" y="6473952"/>
            <a:ext cx="566928" cy="18288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1" name="TextBox 50"/>
          <p:cNvSpPr txBox="1"/>
          <p:nvPr/>
        </p:nvSpPr>
        <p:spPr>
          <a:xfrm>
            <a:off x="9381743" y="6473952"/>
            <a:ext cx="566928" cy="182880"/>
          </a:xfrm>
          <a:prstGeom prst="rect">
            <a:avLst/>
          </a:prstGeom>
          <a:noFill/>
        </p:spPr>
        <p:txBody>
          <a:bodyPr wrap="square" lIns="0" rIns="0" tIns="0" bIns="0" anchor="ctr">
            <a:spAutoFit/>
          </a:bodyPr>
          <a:lstStyle/>
          <a:p>
            <a:pPr algn="ctr"/>
            <a:r>
              <a:rPr sz="700" b="1" i="0">
                <a:solidFill>
                  <a:srgbClr val="F4F1EA"/>
                </a:solidFill>
                <a:latin typeface="IBM Plex Sans"/>
              </a:rPr>
              <a:t>Copy</a:t>
            </a:r>
          </a:p>
        </p:txBody>
      </p:sp>
      <p:sp>
        <p:nvSpPr>
          <p:cNvPr id="52" name="Rounded Rectangle 51"/>
          <p:cNvSpPr/>
          <p:nvPr/>
        </p:nvSpPr>
        <p:spPr>
          <a:xfrm>
            <a:off x="10012680" y="6473952"/>
            <a:ext cx="566928" cy="182880"/>
          </a:xfrm>
          <a:prstGeom prst="roundRect">
            <a:avLst>
              <a:gd name="adj" fmla="val 50000"/>
            </a:avLst>
          </a:prstGeom>
          <a:solidFill>
            <a:srgbClr val="161924"/>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3" name="TextBox 52"/>
          <p:cNvSpPr txBox="1"/>
          <p:nvPr/>
        </p:nvSpPr>
        <p:spPr>
          <a:xfrm>
            <a:off x="10012680" y="6473952"/>
            <a:ext cx="566928" cy="182880"/>
          </a:xfrm>
          <a:prstGeom prst="rect">
            <a:avLst/>
          </a:prstGeom>
          <a:noFill/>
        </p:spPr>
        <p:txBody>
          <a:bodyPr wrap="square" lIns="0" rIns="0" tIns="0" bIns="0" anchor="ctr">
            <a:spAutoFit/>
          </a:bodyPr>
          <a:lstStyle/>
          <a:p>
            <a:pPr algn="ctr"/>
            <a:r>
              <a:rPr sz="700" b="0" i="0">
                <a:solidFill>
                  <a:srgbClr val="9AA3B5"/>
                </a:solidFill>
                <a:latin typeface="IBM Plex Sans"/>
              </a:rPr>
              <a:t>Paste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STEP 11 · WHERE TO PASTE IT</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Just before &lt;/body&gt;, once, and it shows on the page</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548640" y="1481328"/>
            <a:ext cx="5760720" cy="2880360"/>
          </a:xfrm>
          <a:prstGeom prst="roundRect">
            <a:avLst>
              <a:gd name="adj" fmla="val 4444"/>
            </a:avLst>
          </a:prstGeom>
          <a:solidFill>
            <a:srgbClr val="0B0D1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49808" y="1609344"/>
            <a:ext cx="5394960" cy="228600"/>
          </a:xfrm>
          <a:prstGeom prst="rect">
            <a:avLst/>
          </a:prstGeom>
          <a:noFill/>
        </p:spPr>
        <p:txBody>
          <a:bodyPr wrap="square" lIns="0" rIns="0" tIns="0" bIns="0" anchor="t">
            <a:spAutoFit/>
          </a:bodyPr>
          <a:lstStyle/>
          <a:p>
            <a:pPr algn="l"/>
            <a:r>
              <a:rPr sz="900" b="1" i="0" spc="160">
                <a:solidFill>
                  <a:srgbClr val="F59E0B"/>
                </a:solidFill>
                <a:latin typeface="IBM Plex Sans"/>
              </a:rPr>
              <a:t>YOUR WEB PAGE (HTML)</a:t>
            </a:r>
          </a:p>
        </p:txBody>
      </p:sp>
      <p:sp>
        <p:nvSpPr>
          <p:cNvPr id="8" name="Rounded Rectangle 7"/>
          <p:cNvSpPr/>
          <p:nvPr/>
        </p:nvSpPr>
        <p:spPr>
          <a:xfrm>
            <a:off x="658368" y="2761488"/>
            <a:ext cx="5541264" cy="713232"/>
          </a:xfrm>
          <a:prstGeom prst="roundRect">
            <a:avLst>
              <a:gd name="adj" fmla="val 10256"/>
            </a:avLst>
          </a:prstGeom>
          <a:solidFill>
            <a:srgbClr val="2A0D17"/>
          </a:solidFill>
          <a:ln w="190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49808" y="1938528"/>
            <a:ext cx="5394960" cy="3383280"/>
          </a:xfrm>
          <a:prstGeom prst="rect">
            <a:avLst/>
          </a:prstGeom>
          <a:noFill/>
        </p:spPr>
        <p:txBody>
          <a:bodyPr wrap="square" lIns="0" rIns="0" tIns="0" bIns="0" anchor="t">
            <a:spAutoFit/>
          </a:bodyPr>
          <a:lstStyle/>
          <a:p>
            <a:pPr algn="l">
              <a:lnSpc>
                <a:spcPct val="105000"/>
              </a:lnSpc>
            </a:pPr>
            <a:r>
              <a:rPr sz="1200" b="0" i="0">
                <a:solidFill>
                  <a:srgbClr val="C9CCD6"/>
                </a:solidFill>
                <a:latin typeface="IBM Plex Mono"/>
              </a:rPr>
              <a:t>&lt;html&gt;</a:t>
            </a:r>
          </a:p>
          <a:p>
            <a:pPr algn="l">
              <a:lnSpc>
                <a:spcPct val="105000"/>
              </a:lnSpc>
            </a:pPr>
            <a:r>
              <a:rPr sz="1200" b="0" i="0">
                <a:solidFill>
                  <a:srgbClr val="C9CCD6"/>
                </a:solidFill>
                <a:latin typeface="IBM Plex Mono"/>
              </a:rPr>
              <a:t>  &lt;head&gt; … &lt;/head&gt;</a:t>
            </a:r>
          </a:p>
          <a:p>
            <a:pPr algn="l">
              <a:lnSpc>
                <a:spcPct val="105000"/>
              </a:lnSpc>
            </a:pPr>
            <a:r>
              <a:rPr sz="1200" b="0" i="0">
                <a:solidFill>
                  <a:srgbClr val="C9CCD6"/>
                </a:solidFill>
                <a:latin typeface="IBM Plex Mono"/>
              </a:rPr>
              <a:t>  &lt;body&gt;</a:t>
            </a:r>
          </a:p>
          <a:p>
            <a:pPr algn="l">
              <a:lnSpc>
                <a:spcPct val="105000"/>
              </a:lnSpc>
            </a:pPr>
            <a:r>
              <a:rPr sz="1200" b="0" i="0">
                <a:solidFill>
                  <a:srgbClr val="9AA3B5"/>
                </a:solidFill>
                <a:latin typeface="IBM Plex Mono"/>
              </a:rPr>
              <a:t>    … your page content …</a:t>
            </a:r>
          </a:p>
          <a:p>
            <a:pPr algn="l">
              <a:lnSpc>
                <a:spcPct val="105000"/>
              </a:lnSpc>
              <a:spcBef>
                <a:spcPts val="800"/>
              </a:spcBef>
            </a:pPr>
            <a:r>
              <a:rPr sz="1200" b="0" i="0">
                <a:solidFill>
                  <a:srgbClr val="F4F1EA"/>
                </a:solidFill>
                <a:latin typeface="IBM Plex Mono"/>
              </a:rPr>
              <a:t>    &lt;script src="https://bots.</a:t>
            </a:r>
          </a:p>
          <a:p>
            <a:pPr algn="l">
              <a:lnSpc>
                <a:spcPct val="105000"/>
              </a:lnSpc>
            </a:pPr>
            <a:r>
              <a:rPr sz="1200" b="0" i="0">
                <a:solidFill>
                  <a:srgbClr val="C9CCD6"/>
                </a:solidFill>
                <a:latin typeface="IBM Plex Mono"/>
              </a:rPr>
              <a:t>      registermysite.com/widget.js?v=3"</a:t>
            </a:r>
          </a:p>
          <a:p>
            <a:pPr algn="l">
              <a:lnSpc>
                <a:spcPct val="105000"/>
              </a:lnSpc>
            </a:pPr>
            <a:r>
              <a:rPr sz="1200" b="0" i="0">
                <a:solidFill>
                  <a:srgbClr val="C9CCD6"/>
                </a:solidFill>
                <a:latin typeface="IBM Plex Mono"/>
              </a:rPr>
              <a:t>      data-bot="2bysj665" async&gt;&lt;/script&gt;</a:t>
            </a:r>
          </a:p>
          <a:p>
            <a:pPr algn="l">
              <a:lnSpc>
                <a:spcPct val="105000"/>
              </a:lnSpc>
              <a:spcBef>
                <a:spcPts val="800"/>
              </a:spcBef>
            </a:pPr>
            <a:r>
              <a:rPr sz="1200" b="0" i="0">
                <a:solidFill>
                  <a:srgbClr val="C9CCD6"/>
                </a:solidFill>
                <a:latin typeface="IBM Plex Mono"/>
              </a:rPr>
              <a:t>  &lt;/body&gt;</a:t>
            </a:r>
          </a:p>
          <a:p>
            <a:pPr algn="l">
              <a:lnSpc>
                <a:spcPct val="105000"/>
              </a:lnSpc>
            </a:pPr>
            <a:r>
              <a:rPr sz="1200" b="0" i="0">
                <a:solidFill>
                  <a:srgbClr val="C9CCD6"/>
                </a:solidFill>
                <a:latin typeface="IBM Plex Mono"/>
              </a:rPr>
              <a:t>&lt;/html&gt;</a:t>
            </a:r>
          </a:p>
        </p:txBody>
      </p:sp>
      <p:sp>
        <p:nvSpPr>
          <p:cNvPr id="10" name="Oval 9"/>
          <p:cNvSpPr/>
          <p:nvPr/>
        </p:nvSpPr>
        <p:spPr>
          <a:xfrm>
            <a:off x="6035040" y="2615184"/>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1" name="Rounded Rectangle 10"/>
          <p:cNvSpPr/>
          <p:nvPr/>
        </p:nvSpPr>
        <p:spPr>
          <a:xfrm>
            <a:off x="6615683" y="1417319"/>
            <a:ext cx="5102352" cy="3236976"/>
          </a:xfrm>
          <a:prstGeom prst="roundRect">
            <a:avLst>
              <a:gd name="adj" fmla="val 3389"/>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Picture 11" descr="i04_local_open_chat_0_0_1280_800.png"/>
          <p:cNvPicPr>
            <a:picLocks noChangeAspect="1"/>
          </p:cNvPicPr>
          <p:nvPr/>
        </p:nvPicPr>
        <p:blipFill>
          <a:blip r:embed="rId4"/>
          <a:stretch>
            <a:fillRect/>
          </a:stretch>
        </p:blipFill>
        <p:spPr>
          <a:xfrm>
            <a:off x="6679692" y="1481328"/>
            <a:ext cx="4974336" cy="3108960"/>
          </a:xfrm>
          <a:prstGeom prst="rect">
            <a:avLst/>
          </a:prstGeom>
        </p:spPr>
      </p:pic>
      <p:sp>
        <p:nvSpPr>
          <p:cNvPr id="13" name="Rounded Rectangle 12"/>
          <p:cNvSpPr/>
          <p:nvPr/>
        </p:nvSpPr>
        <p:spPr>
          <a:xfrm>
            <a:off x="10087889" y="2200275"/>
            <a:ext cx="1500073" cy="2285085"/>
          </a:xfrm>
          <a:prstGeom prst="roundRect">
            <a:avLst>
              <a:gd name="adj" fmla="val 3657"/>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9722129" y="3187369"/>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15" name="Oval 14"/>
          <p:cNvSpPr/>
          <p:nvPr/>
        </p:nvSpPr>
        <p:spPr>
          <a:xfrm>
            <a:off x="6675120" y="4892040"/>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1</a:t>
            </a:r>
          </a:p>
        </p:txBody>
      </p:sp>
      <p:sp>
        <p:nvSpPr>
          <p:cNvPr id="16" name="TextBox 15"/>
          <p:cNvSpPr txBox="1"/>
          <p:nvPr/>
        </p:nvSpPr>
        <p:spPr>
          <a:xfrm>
            <a:off x="7095744" y="4882896"/>
            <a:ext cx="4562856" cy="193675"/>
          </a:xfrm>
          <a:prstGeom prst="rect">
            <a:avLst/>
          </a:prstGeom>
          <a:noFill/>
        </p:spPr>
        <p:txBody>
          <a:bodyPr wrap="square" lIns="0" rIns="0" tIns="0" bIns="0" anchor="t">
            <a:spAutoFit/>
          </a:bodyPr>
          <a:lstStyle/>
          <a:p>
            <a:pPr algn="l"/>
            <a:r>
              <a:rPr sz="1250" b="1" i="0">
                <a:solidFill>
                  <a:srgbClr val="F4F1EA"/>
                </a:solidFill>
                <a:latin typeface="IBM Plex Sans"/>
              </a:rPr>
              <a:t>Paste right before &lt;/body&gt;</a:t>
            </a:r>
          </a:p>
        </p:txBody>
      </p:sp>
      <p:sp>
        <p:nvSpPr>
          <p:cNvPr id="17" name="TextBox 16"/>
          <p:cNvSpPr txBox="1"/>
          <p:nvPr/>
        </p:nvSpPr>
        <p:spPr>
          <a:xfrm>
            <a:off x="7095744" y="5104002"/>
            <a:ext cx="4562856" cy="341375"/>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Most site builders have a "custom code" or footer box. Paste it there once.</a:t>
            </a:r>
          </a:p>
        </p:txBody>
      </p:sp>
      <p:sp>
        <p:nvSpPr>
          <p:cNvPr id="18" name="Oval 17"/>
          <p:cNvSpPr/>
          <p:nvPr/>
        </p:nvSpPr>
        <p:spPr>
          <a:xfrm>
            <a:off x="6675120" y="5555107"/>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2</a:t>
            </a:r>
          </a:p>
        </p:txBody>
      </p:sp>
      <p:sp>
        <p:nvSpPr>
          <p:cNvPr id="19" name="TextBox 18"/>
          <p:cNvSpPr txBox="1"/>
          <p:nvPr/>
        </p:nvSpPr>
        <p:spPr>
          <a:xfrm>
            <a:off x="7095744" y="5545963"/>
            <a:ext cx="4562856" cy="193675"/>
          </a:xfrm>
          <a:prstGeom prst="rect">
            <a:avLst/>
          </a:prstGeom>
          <a:noFill/>
        </p:spPr>
        <p:txBody>
          <a:bodyPr wrap="square" lIns="0" rIns="0" tIns="0" bIns="0" anchor="t">
            <a:spAutoFit/>
          </a:bodyPr>
          <a:lstStyle/>
          <a:p>
            <a:pPr algn="l"/>
            <a:r>
              <a:rPr sz="1250" b="1" i="0">
                <a:solidFill>
                  <a:srgbClr val="F4F1EA"/>
                </a:solidFill>
                <a:latin typeface="IBM Plex Sans"/>
              </a:rPr>
              <a:t>Your chat opens on the page</a:t>
            </a:r>
          </a:p>
        </p:txBody>
      </p:sp>
      <p:sp>
        <p:nvSpPr>
          <p:cNvPr id="20" name="TextBox 19"/>
          <p:cNvSpPr txBox="1"/>
          <p:nvPr/>
        </p:nvSpPr>
        <p:spPr>
          <a:xfrm>
            <a:off x="7095744" y="5767069"/>
            <a:ext cx="4562856" cy="341375"/>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Visitors click your "Ask the bakery" button in the corner, and the chat pops up.</a:t>
            </a:r>
          </a:p>
        </p:txBody>
      </p:sp>
      <p:sp>
        <p:nvSpPr>
          <p:cNvPr id="21" name="Rounded Rectangle 20"/>
          <p:cNvSpPr/>
          <p:nvPr/>
        </p:nvSpPr>
        <p:spPr>
          <a:xfrm>
            <a:off x="484632" y="4554674"/>
            <a:ext cx="2642616" cy="1186794"/>
          </a:xfrm>
          <a:prstGeom prst="roundRect">
            <a:avLst>
              <a:gd name="adj" fmla="val 9245"/>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Picture 21" descr="i03_local_launcher_900_640_380_160.png"/>
          <p:cNvPicPr>
            <a:picLocks noChangeAspect="1"/>
          </p:cNvPicPr>
          <p:nvPr/>
        </p:nvPicPr>
        <p:blipFill>
          <a:blip r:embed="rId5"/>
          <a:stretch>
            <a:fillRect/>
          </a:stretch>
        </p:blipFill>
        <p:spPr>
          <a:xfrm>
            <a:off x="548640" y="4618682"/>
            <a:ext cx="2514600" cy="1058778"/>
          </a:xfrm>
          <a:prstGeom prst="rect">
            <a:avLst/>
          </a:prstGeom>
        </p:spPr>
      </p:pic>
      <p:sp>
        <p:nvSpPr>
          <p:cNvPr id="23" name="Rounded Rectangle 22"/>
          <p:cNvSpPr/>
          <p:nvPr/>
        </p:nvSpPr>
        <p:spPr>
          <a:xfrm>
            <a:off x="1922405" y="5134837"/>
            <a:ext cx="1034956" cy="436746"/>
          </a:xfrm>
          <a:prstGeom prst="roundRect">
            <a:avLst>
              <a:gd name="adj" fmla="val 12561"/>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3291840" y="4590288"/>
            <a:ext cx="3017520" cy="1188720"/>
          </a:xfrm>
          <a:prstGeom prst="rect">
            <a:avLst/>
          </a:prstGeom>
          <a:noFill/>
        </p:spPr>
        <p:txBody>
          <a:bodyPr wrap="square" lIns="0" rIns="0" tIns="0" bIns="0" anchor="t">
            <a:spAutoFit/>
          </a:bodyPr>
          <a:lstStyle/>
          <a:p>
            <a:pPr algn="l">
              <a:lnSpc>
                <a:spcPct val="108000"/>
              </a:lnSpc>
            </a:pPr>
            <a:r>
              <a:rPr sz="1100" b="1" i="0">
                <a:solidFill>
                  <a:srgbClr val="F4F1EA"/>
                </a:solidFill>
                <a:latin typeface="IBM Plex Sans"/>
              </a:rPr>
              <a:t>Before a click: </a:t>
            </a:r>
            <a:r>
              <a:rPr sz="1100" b="0" i="0">
                <a:solidFill>
                  <a:srgbClr val="C9CCD6"/>
                </a:solidFill>
                <a:latin typeface="IBM Plex Sans"/>
              </a:rPr>
              <a:t>just the button. </a:t>
            </a:r>
            <a:r>
              <a:rPr sz="1100" b="1" i="0">
                <a:solidFill>
                  <a:srgbClr val="F59E0B"/>
                </a:solidFill>
                <a:latin typeface="IBM Plex Sans"/>
              </a:rPr>
              <a:t>Tip: </a:t>
            </a:r>
            <a:r>
              <a:rPr sz="1100" b="0" i="0">
                <a:solidFill>
                  <a:srgbClr val="C9CCD6"/>
                </a:solidFill>
                <a:latin typeface="IBM Plex Sans"/>
              </a:rPr>
              <a:t>paste it in a shared footer so it shows on every page.</a:t>
            </a:r>
          </a:p>
        </p:txBody>
      </p:sp>
      <p:sp>
        <p:nvSpPr>
          <p:cNvPr id="25" name="TextBox 24"/>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26" name="TextBox 25"/>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15</a:t>
            </a:r>
          </a:p>
        </p:txBody>
      </p:sp>
      <p:sp>
        <p:nvSpPr>
          <p:cNvPr id="27" name="Rounded Rectangle 26"/>
          <p:cNvSpPr/>
          <p:nvPr/>
        </p:nvSpPr>
        <p:spPr>
          <a:xfrm>
            <a:off x="3703320"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3703320"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up</a:t>
            </a:r>
          </a:p>
        </p:txBody>
      </p:sp>
      <p:sp>
        <p:nvSpPr>
          <p:cNvPr id="29" name="Rounded Rectangle 28"/>
          <p:cNvSpPr/>
          <p:nvPr/>
        </p:nvSpPr>
        <p:spPr>
          <a:xfrm>
            <a:off x="4334256"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4334256"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Sign in</a:t>
            </a:r>
          </a:p>
        </p:txBody>
      </p:sp>
      <p:sp>
        <p:nvSpPr>
          <p:cNvPr id="31" name="Rounded Rectangle 30"/>
          <p:cNvSpPr/>
          <p:nvPr/>
        </p:nvSpPr>
        <p:spPr>
          <a:xfrm>
            <a:off x="4965192"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4965192"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Create</a:t>
            </a:r>
          </a:p>
        </p:txBody>
      </p:sp>
      <p:sp>
        <p:nvSpPr>
          <p:cNvPr id="33" name="Rounded Rectangle 32"/>
          <p:cNvSpPr/>
          <p:nvPr/>
        </p:nvSpPr>
        <p:spPr>
          <a:xfrm>
            <a:off x="5596127"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TextBox 33"/>
          <p:cNvSpPr txBox="1"/>
          <p:nvPr/>
        </p:nvSpPr>
        <p:spPr>
          <a:xfrm>
            <a:off x="5596127"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Theme</a:t>
            </a:r>
          </a:p>
        </p:txBody>
      </p:sp>
      <p:sp>
        <p:nvSpPr>
          <p:cNvPr id="35" name="Rounded Rectangle 34"/>
          <p:cNvSpPr/>
          <p:nvPr/>
        </p:nvSpPr>
        <p:spPr>
          <a:xfrm>
            <a:off x="6227064"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TextBox 35"/>
          <p:cNvSpPr txBox="1"/>
          <p:nvPr/>
        </p:nvSpPr>
        <p:spPr>
          <a:xfrm>
            <a:off x="6227064"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Train</a:t>
            </a:r>
          </a:p>
        </p:txBody>
      </p:sp>
      <p:sp>
        <p:nvSpPr>
          <p:cNvPr id="37" name="Rounded Rectangle 36"/>
          <p:cNvSpPr/>
          <p:nvPr/>
        </p:nvSpPr>
        <p:spPr>
          <a:xfrm>
            <a:off x="6858000"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6858000"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Test</a:t>
            </a:r>
          </a:p>
        </p:txBody>
      </p:sp>
      <p:sp>
        <p:nvSpPr>
          <p:cNvPr id="39" name="Rounded Rectangle 38"/>
          <p:cNvSpPr/>
          <p:nvPr/>
        </p:nvSpPr>
        <p:spPr>
          <a:xfrm>
            <a:off x="7488936"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7488936"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Voice</a:t>
            </a:r>
          </a:p>
        </p:txBody>
      </p:sp>
      <p:sp>
        <p:nvSpPr>
          <p:cNvPr id="41" name="Rounded Rectangle 40"/>
          <p:cNvSpPr/>
          <p:nvPr/>
        </p:nvSpPr>
        <p:spPr>
          <a:xfrm>
            <a:off x="8119871"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TextBox 41"/>
          <p:cNvSpPr txBox="1"/>
          <p:nvPr/>
        </p:nvSpPr>
        <p:spPr>
          <a:xfrm>
            <a:off x="8119871"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Analytics</a:t>
            </a:r>
          </a:p>
        </p:txBody>
      </p:sp>
      <p:sp>
        <p:nvSpPr>
          <p:cNvPr id="43" name="Rounded Rectangle 42"/>
          <p:cNvSpPr/>
          <p:nvPr/>
        </p:nvSpPr>
        <p:spPr>
          <a:xfrm>
            <a:off x="8750808"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8750808"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Deploy</a:t>
            </a:r>
          </a:p>
        </p:txBody>
      </p:sp>
      <p:sp>
        <p:nvSpPr>
          <p:cNvPr id="45" name="Rounded Rectangle 44"/>
          <p:cNvSpPr/>
          <p:nvPr/>
        </p:nvSpPr>
        <p:spPr>
          <a:xfrm>
            <a:off x="9381743" y="6473952"/>
            <a:ext cx="566928" cy="182880"/>
          </a:xfrm>
          <a:prstGeom prst="roundRect">
            <a:avLst>
              <a:gd name="adj" fmla="val 50000"/>
            </a:avLst>
          </a:prstGeom>
          <a:solidFill>
            <a:srgbClr val="3A1420"/>
          </a:solidFill>
          <a:ln w="9525">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TextBox 45"/>
          <p:cNvSpPr txBox="1"/>
          <p:nvPr/>
        </p:nvSpPr>
        <p:spPr>
          <a:xfrm>
            <a:off x="9381743" y="6473952"/>
            <a:ext cx="566928" cy="182880"/>
          </a:xfrm>
          <a:prstGeom prst="rect">
            <a:avLst/>
          </a:prstGeom>
          <a:noFill/>
        </p:spPr>
        <p:txBody>
          <a:bodyPr wrap="square" lIns="0" rIns="0" tIns="0" bIns="0" anchor="ctr">
            <a:spAutoFit/>
          </a:bodyPr>
          <a:lstStyle/>
          <a:p>
            <a:pPr algn="ctr"/>
            <a:r>
              <a:rPr sz="700" b="0" i="0">
                <a:solidFill>
                  <a:srgbClr val="C9CCD6"/>
                </a:solidFill>
                <a:latin typeface="IBM Plex Sans"/>
              </a:rPr>
              <a:t>Copy</a:t>
            </a:r>
          </a:p>
        </p:txBody>
      </p:sp>
      <p:sp>
        <p:nvSpPr>
          <p:cNvPr id="47" name="Rounded Rectangle 46"/>
          <p:cNvSpPr/>
          <p:nvPr/>
        </p:nvSpPr>
        <p:spPr>
          <a:xfrm>
            <a:off x="10012680" y="6473952"/>
            <a:ext cx="566928" cy="182880"/>
          </a:xfrm>
          <a:prstGeom prst="roundRect">
            <a:avLst>
              <a:gd name="adj" fmla="val 50000"/>
            </a:avLst>
          </a:prstGeom>
          <a:solidFill>
            <a:srgbClr val="E11D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8" name="TextBox 47"/>
          <p:cNvSpPr txBox="1"/>
          <p:nvPr/>
        </p:nvSpPr>
        <p:spPr>
          <a:xfrm>
            <a:off x="10012680" y="6473952"/>
            <a:ext cx="566928" cy="182880"/>
          </a:xfrm>
          <a:prstGeom prst="rect">
            <a:avLst/>
          </a:prstGeom>
          <a:noFill/>
        </p:spPr>
        <p:txBody>
          <a:bodyPr wrap="square" lIns="0" rIns="0" tIns="0" bIns="0" anchor="ctr">
            <a:spAutoFit/>
          </a:bodyPr>
          <a:lstStyle/>
          <a:p>
            <a:pPr algn="ctr"/>
            <a:r>
              <a:rPr sz="700" b="1" i="0">
                <a:solidFill>
                  <a:srgbClr val="F4F1EA"/>
                </a:solidFill>
                <a:latin typeface="IBM Plex Sans"/>
              </a:rPr>
              <a:t>Paste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BONUS · ADD IT IN HTML STUDIO</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Our website builder has an Insert Chatbot button</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486439" y="1399032"/>
            <a:ext cx="5565080" cy="2615184"/>
          </a:xfrm>
          <a:prstGeom prst="roundRect">
            <a:avLst>
              <a:gd name="adj" fmla="val 4195"/>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k03_studio_paste_snippet_250_230_940_430.png"/>
          <p:cNvPicPr>
            <a:picLocks noChangeAspect="1"/>
          </p:cNvPicPr>
          <p:nvPr/>
        </p:nvPicPr>
        <p:blipFill>
          <a:blip r:embed="rId4"/>
          <a:stretch>
            <a:fillRect/>
          </a:stretch>
        </p:blipFill>
        <p:spPr>
          <a:xfrm>
            <a:off x="550447" y="1463040"/>
            <a:ext cx="5437064" cy="2487168"/>
          </a:xfrm>
          <a:prstGeom prst="rect">
            <a:avLst/>
          </a:prstGeom>
        </p:spPr>
      </p:pic>
      <p:sp>
        <p:nvSpPr>
          <p:cNvPr id="8" name="Rounded Rectangle 7"/>
          <p:cNvSpPr/>
          <p:nvPr/>
        </p:nvSpPr>
        <p:spPr>
          <a:xfrm>
            <a:off x="706618" y="2750004"/>
            <a:ext cx="5124722" cy="809775"/>
          </a:xfrm>
          <a:prstGeom prst="roundRect">
            <a:avLst>
              <a:gd name="adj" fmla="val 6775"/>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440719" y="2999444"/>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10" name="Rounded Rectangle 9"/>
          <p:cNvSpPr/>
          <p:nvPr/>
        </p:nvSpPr>
        <p:spPr>
          <a:xfrm>
            <a:off x="4890844" y="3629189"/>
            <a:ext cx="940496" cy="225580"/>
          </a:xfrm>
          <a:prstGeom prst="roundRect">
            <a:avLst>
              <a:gd name="adj" fmla="val 24321"/>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4525084" y="3586531"/>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12" name="Rounded Rectangle 11"/>
          <p:cNvSpPr/>
          <p:nvPr/>
        </p:nvSpPr>
        <p:spPr>
          <a:xfrm>
            <a:off x="6153912" y="1399603"/>
            <a:ext cx="5568695" cy="3528440"/>
          </a:xfrm>
          <a:prstGeom prst="roundRect">
            <a:avLst>
              <a:gd name="adj" fmla="val 3109"/>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k06_studio_published_3_0_0_1440_900.png"/>
          <p:cNvPicPr>
            <a:picLocks noChangeAspect="1"/>
          </p:cNvPicPr>
          <p:nvPr/>
        </p:nvPicPr>
        <p:blipFill>
          <a:blip r:embed="rId5"/>
          <a:stretch>
            <a:fillRect/>
          </a:stretch>
        </p:blipFill>
        <p:spPr>
          <a:xfrm>
            <a:off x="6217920" y="1463611"/>
            <a:ext cx="5440679" cy="3400424"/>
          </a:xfrm>
          <a:prstGeom prst="rect">
            <a:avLst/>
          </a:prstGeom>
        </p:spPr>
      </p:pic>
      <p:sp>
        <p:nvSpPr>
          <p:cNvPr id="14" name="Rounded Rectangle 13"/>
          <p:cNvSpPr/>
          <p:nvPr/>
        </p:nvSpPr>
        <p:spPr>
          <a:xfrm>
            <a:off x="9954609" y="1471168"/>
            <a:ext cx="340042" cy="204025"/>
          </a:xfrm>
          <a:prstGeom prst="roundRect">
            <a:avLst>
              <a:gd name="adj" fmla="val 26890"/>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9588849" y="1417732"/>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6" name="Rounded Rectangle 15"/>
          <p:cNvSpPr/>
          <p:nvPr/>
        </p:nvSpPr>
        <p:spPr>
          <a:xfrm>
            <a:off x="6240589" y="2702877"/>
            <a:ext cx="933227" cy="287146"/>
          </a:xfrm>
          <a:prstGeom prst="roundRect">
            <a:avLst>
              <a:gd name="adj" fmla="val 19106"/>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7228681" y="2691003"/>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4</a:t>
            </a:r>
          </a:p>
        </p:txBody>
      </p:sp>
      <p:sp>
        <p:nvSpPr>
          <p:cNvPr id="18" name="Rounded Rectangle 17"/>
          <p:cNvSpPr/>
          <p:nvPr/>
        </p:nvSpPr>
        <p:spPr>
          <a:xfrm>
            <a:off x="11247526" y="1469278"/>
            <a:ext cx="373291" cy="204025"/>
          </a:xfrm>
          <a:prstGeom prst="roundRect">
            <a:avLst>
              <a:gd name="adj" fmla="val 26890"/>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11076533" y="1533401"/>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5</a:t>
            </a:r>
          </a:p>
        </p:txBody>
      </p:sp>
      <p:sp>
        <p:nvSpPr>
          <p:cNvPr id="20" name="Rounded Rectangle 19"/>
          <p:cNvSpPr/>
          <p:nvPr/>
        </p:nvSpPr>
        <p:spPr>
          <a:xfrm>
            <a:off x="9701466" y="4633563"/>
            <a:ext cx="1919351" cy="196469"/>
          </a:xfrm>
          <a:prstGeom prst="roundRect">
            <a:avLst>
              <a:gd name="adj" fmla="val 27925"/>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9530473" y="4462570"/>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6</a:t>
            </a:r>
          </a:p>
        </p:txBody>
      </p:sp>
      <p:sp>
        <p:nvSpPr>
          <p:cNvPr id="22" name="Oval 21"/>
          <p:cNvSpPr/>
          <p:nvPr/>
        </p:nvSpPr>
        <p:spPr>
          <a:xfrm>
            <a:off x="548640" y="4251960"/>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1</a:t>
            </a:r>
          </a:p>
        </p:txBody>
      </p:sp>
      <p:sp>
        <p:nvSpPr>
          <p:cNvPr id="23" name="TextBox 22"/>
          <p:cNvSpPr txBox="1"/>
          <p:nvPr/>
        </p:nvSpPr>
        <p:spPr>
          <a:xfrm>
            <a:off x="969263" y="4242816"/>
            <a:ext cx="2276856" cy="185928"/>
          </a:xfrm>
          <a:prstGeom prst="rect">
            <a:avLst/>
          </a:prstGeom>
          <a:noFill/>
        </p:spPr>
        <p:txBody>
          <a:bodyPr wrap="square" lIns="0" rIns="0" tIns="0" bIns="0" anchor="t">
            <a:spAutoFit/>
          </a:bodyPr>
          <a:lstStyle/>
          <a:p>
            <a:pPr algn="l"/>
            <a:r>
              <a:rPr sz="1200" b="1" i="0">
                <a:solidFill>
                  <a:srgbClr val="F4F1EA"/>
                </a:solidFill>
                <a:latin typeface="IBM Plex Sans"/>
              </a:rPr>
              <a:t>Insert Chatbot</a:t>
            </a:r>
          </a:p>
        </p:txBody>
      </p:sp>
      <p:sp>
        <p:nvSpPr>
          <p:cNvPr id="24" name="TextBox 23"/>
          <p:cNvSpPr txBox="1"/>
          <p:nvPr/>
        </p:nvSpPr>
        <p:spPr>
          <a:xfrm>
            <a:off x="969263" y="4456176"/>
            <a:ext cx="227685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In the HTML Studio top bar.</a:t>
            </a:r>
          </a:p>
        </p:txBody>
      </p:sp>
      <p:sp>
        <p:nvSpPr>
          <p:cNvPr id="25" name="Oval 24"/>
          <p:cNvSpPr/>
          <p:nvPr/>
        </p:nvSpPr>
        <p:spPr>
          <a:xfrm>
            <a:off x="548640" y="4754880"/>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2</a:t>
            </a:r>
          </a:p>
        </p:txBody>
      </p:sp>
      <p:sp>
        <p:nvSpPr>
          <p:cNvPr id="26" name="TextBox 25"/>
          <p:cNvSpPr txBox="1"/>
          <p:nvPr/>
        </p:nvSpPr>
        <p:spPr>
          <a:xfrm>
            <a:off x="969263" y="4745736"/>
            <a:ext cx="2276856" cy="185928"/>
          </a:xfrm>
          <a:prstGeom prst="rect">
            <a:avLst/>
          </a:prstGeom>
          <a:noFill/>
        </p:spPr>
        <p:txBody>
          <a:bodyPr wrap="square" lIns="0" rIns="0" tIns="0" bIns="0" anchor="t">
            <a:spAutoFit/>
          </a:bodyPr>
          <a:lstStyle/>
          <a:p>
            <a:pPr algn="l"/>
            <a:r>
              <a:rPr sz="1200" b="1" i="0">
                <a:solidFill>
                  <a:srgbClr val="F4F1EA"/>
                </a:solidFill>
                <a:latin typeface="IBM Plex Sans"/>
              </a:rPr>
              <a:t>Paste the snippet</a:t>
            </a:r>
          </a:p>
        </p:txBody>
      </p:sp>
      <p:sp>
        <p:nvSpPr>
          <p:cNvPr id="27" name="TextBox 26"/>
          <p:cNvSpPr txBox="1"/>
          <p:nvPr/>
        </p:nvSpPr>
        <p:spPr>
          <a:xfrm>
            <a:off x="969263" y="4959096"/>
            <a:ext cx="227685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Into "BotForge embed snippet".</a:t>
            </a:r>
          </a:p>
        </p:txBody>
      </p:sp>
      <p:sp>
        <p:nvSpPr>
          <p:cNvPr id="28" name="Oval 27"/>
          <p:cNvSpPr/>
          <p:nvPr/>
        </p:nvSpPr>
        <p:spPr>
          <a:xfrm>
            <a:off x="3383280" y="4251960"/>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3</a:t>
            </a:r>
          </a:p>
        </p:txBody>
      </p:sp>
      <p:sp>
        <p:nvSpPr>
          <p:cNvPr id="29" name="TextBox 28"/>
          <p:cNvSpPr txBox="1"/>
          <p:nvPr/>
        </p:nvSpPr>
        <p:spPr>
          <a:xfrm>
            <a:off x="3803904" y="4242816"/>
            <a:ext cx="2276856" cy="185928"/>
          </a:xfrm>
          <a:prstGeom prst="rect">
            <a:avLst/>
          </a:prstGeom>
          <a:noFill/>
        </p:spPr>
        <p:txBody>
          <a:bodyPr wrap="square" lIns="0" rIns="0" tIns="0" bIns="0" anchor="t">
            <a:spAutoFit/>
          </a:bodyPr>
          <a:lstStyle/>
          <a:p>
            <a:pPr algn="l"/>
            <a:r>
              <a:rPr sz="1200" b="1" i="0">
                <a:solidFill>
                  <a:srgbClr val="F4F1EA"/>
                </a:solidFill>
                <a:latin typeface="IBM Plex Sans"/>
              </a:rPr>
              <a:t>Insert chatbot section</a:t>
            </a:r>
          </a:p>
        </p:txBody>
      </p:sp>
      <p:sp>
        <p:nvSpPr>
          <p:cNvPr id="30" name="TextBox 29"/>
          <p:cNvSpPr txBox="1"/>
          <p:nvPr/>
        </p:nvSpPr>
        <p:spPr>
          <a:xfrm>
            <a:off x="3803904" y="4456176"/>
            <a:ext cx="2276856" cy="341375"/>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It's added to your page sections.</a:t>
            </a:r>
          </a:p>
        </p:txBody>
      </p:sp>
      <p:sp>
        <p:nvSpPr>
          <p:cNvPr id="31" name="Oval 30"/>
          <p:cNvSpPr/>
          <p:nvPr/>
        </p:nvSpPr>
        <p:spPr>
          <a:xfrm>
            <a:off x="6217920" y="5074920"/>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4</a:t>
            </a:r>
          </a:p>
        </p:txBody>
      </p:sp>
      <p:sp>
        <p:nvSpPr>
          <p:cNvPr id="32" name="TextBox 31"/>
          <p:cNvSpPr txBox="1"/>
          <p:nvPr/>
        </p:nvSpPr>
        <p:spPr>
          <a:xfrm>
            <a:off x="6638544" y="5065776"/>
            <a:ext cx="2276856" cy="185928"/>
          </a:xfrm>
          <a:prstGeom prst="rect">
            <a:avLst/>
          </a:prstGeom>
          <a:noFill/>
        </p:spPr>
        <p:txBody>
          <a:bodyPr wrap="square" lIns="0" rIns="0" tIns="0" bIns="0" anchor="t">
            <a:spAutoFit/>
          </a:bodyPr>
          <a:lstStyle/>
          <a:p>
            <a:pPr algn="l"/>
            <a:r>
              <a:rPr sz="1200" b="1" i="0">
                <a:solidFill>
                  <a:srgbClr val="F4F1EA"/>
                </a:solidFill>
                <a:latin typeface="IBM Plex Sans"/>
              </a:rPr>
              <a:t>New section</a:t>
            </a:r>
          </a:p>
        </p:txBody>
      </p:sp>
      <p:sp>
        <p:nvSpPr>
          <p:cNvPr id="33" name="TextBox 32"/>
          <p:cNvSpPr txBox="1"/>
          <p:nvPr/>
        </p:nvSpPr>
        <p:spPr>
          <a:xfrm>
            <a:off x="6638544" y="5279135"/>
            <a:ext cx="227685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"Widget · BotForge chatbot".</a:t>
            </a:r>
          </a:p>
        </p:txBody>
      </p:sp>
      <p:sp>
        <p:nvSpPr>
          <p:cNvPr id="34" name="Oval 33"/>
          <p:cNvSpPr/>
          <p:nvPr/>
        </p:nvSpPr>
        <p:spPr>
          <a:xfrm>
            <a:off x="8961120" y="5074920"/>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5</a:t>
            </a:r>
          </a:p>
        </p:txBody>
      </p:sp>
      <p:sp>
        <p:nvSpPr>
          <p:cNvPr id="35" name="TextBox 34"/>
          <p:cNvSpPr txBox="1"/>
          <p:nvPr/>
        </p:nvSpPr>
        <p:spPr>
          <a:xfrm>
            <a:off x="9381744" y="5065776"/>
            <a:ext cx="2276856" cy="185928"/>
          </a:xfrm>
          <a:prstGeom prst="rect">
            <a:avLst/>
          </a:prstGeom>
          <a:noFill/>
        </p:spPr>
        <p:txBody>
          <a:bodyPr wrap="square" lIns="0" rIns="0" tIns="0" bIns="0" anchor="t">
            <a:spAutoFit/>
          </a:bodyPr>
          <a:lstStyle/>
          <a:p>
            <a:pPr algn="l"/>
            <a:r>
              <a:rPr sz="1200" b="1" i="0">
                <a:solidFill>
                  <a:srgbClr val="F4F1EA"/>
                </a:solidFill>
                <a:latin typeface="IBM Plex Sans"/>
              </a:rPr>
              <a:t>Export &amp; Deploy</a:t>
            </a:r>
          </a:p>
        </p:txBody>
      </p:sp>
      <p:sp>
        <p:nvSpPr>
          <p:cNvPr id="36" name="TextBox 35"/>
          <p:cNvSpPr txBox="1"/>
          <p:nvPr/>
        </p:nvSpPr>
        <p:spPr>
          <a:xfrm>
            <a:off x="9381744" y="5279135"/>
            <a:ext cx="227685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Pick a web address, publish.</a:t>
            </a:r>
          </a:p>
        </p:txBody>
      </p:sp>
      <p:sp>
        <p:nvSpPr>
          <p:cNvPr id="37" name="Oval 36"/>
          <p:cNvSpPr/>
          <p:nvPr/>
        </p:nvSpPr>
        <p:spPr>
          <a:xfrm>
            <a:off x="8961120" y="5559552"/>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6</a:t>
            </a:r>
          </a:p>
        </p:txBody>
      </p:sp>
      <p:sp>
        <p:nvSpPr>
          <p:cNvPr id="38" name="TextBox 37"/>
          <p:cNvSpPr txBox="1"/>
          <p:nvPr/>
        </p:nvSpPr>
        <p:spPr>
          <a:xfrm>
            <a:off x="9381744" y="5550408"/>
            <a:ext cx="2276856" cy="185928"/>
          </a:xfrm>
          <a:prstGeom prst="rect">
            <a:avLst/>
          </a:prstGeom>
          <a:noFill/>
        </p:spPr>
        <p:txBody>
          <a:bodyPr wrap="square" lIns="0" rIns="0" tIns="0" bIns="0" anchor="t">
            <a:spAutoFit/>
          </a:bodyPr>
          <a:lstStyle/>
          <a:p>
            <a:pPr algn="l"/>
            <a:r>
              <a:rPr sz="1200" b="1" i="0">
                <a:solidFill>
                  <a:srgbClr val="F4F1EA"/>
                </a:solidFill>
                <a:latin typeface="IBM Plex Sans"/>
              </a:rPr>
              <a:t>"Live at …"</a:t>
            </a:r>
          </a:p>
        </p:txBody>
      </p:sp>
      <p:sp>
        <p:nvSpPr>
          <p:cNvPr id="39" name="TextBox 38"/>
          <p:cNvSpPr txBox="1"/>
          <p:nvPr/>
        </p:nvSpPr>
        <p:spPr>
          <a:xfrm>
            <a:off x="9381744" y="5763767"/>
            <a:ext cx="227685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The page is live, bot included.</a:t>
            </a:r>
          </a:p>
        </p:txBody>
      </p:sp>
      <p:sp>
        <p:nvSpPr>
          <p:cNvPr id="40" name="TextBox 39"/>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41" name="TextBox 40"/>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BONUS · ACCOUNT</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See where your bot is live</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484632" y="1719661"/>
            <a:ext cx="6803136" cy="4003892"/>
          </a:xfrm>
          <a:prstGeom prst="roundRect">
            <a:avLst>
              <a:gd name="adj" fmla="val 2740"/>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n04_account_installs_0_0_930_540.png"/>
          <p:cNvPicPr>
            <a:picLocks noChangeAspect="1"/>
          </p:cNvPicPr>
          <p:nvPr/>
        </p:nvPicPr>
        <p:blipFill>
          <a:blip r:embed="rId4"/>
          <a:stretch>
            <a:fillRect/>
          </a:stretch>
        </p:blipFill>
        <p:spPr>
          <a:xfrm>
            <a:off x="548640" y="1783669"/>
            <a:ext cx="6675120" cy="3875876"/>
          </a:xfrm>
          <a:prstGeom prst="rect">
            <a:avLst/>
          </a:prstGeom>
        </p:spPr>
      </p:pic>
      <p:sp>
        <p:nvSpPr>
          <p:cNvPr id="8" name="Rounded Rectangle 7"/>
          <p:cNvSpPr/>
          <p:nvPr/>
        </p:nvSpPr>
        <p:spPr>
          <a:xfrm>
            <a:off x="634770" y="2788526"/>
            <a:ext cx="1686723" cy="315812"/>
          </a:xfrm>
          <a:prstGeom prst="roundRect">
            <a:avLst>
              <a:gd name="adj" fmla="val 17372"/>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2376358" y="2790984"/>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0" name="Rounded Rectangle 9"/>
          <p:cNvSpPr/>
          <p:nvPr/>
        </p:nvSpPr>
        <p:spPr>
          <a:xfrm>
            <a:off x="2752147" y="4496783"/>
            <a:ext cx="717754" cy="193793"/>
          </a:xfrm>
          <a:prstGeom prst="roundRect">
            <a:avLst>
              <a:gd name="adj" fmla="val 28310"/>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2386387" y="4438232"/>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12" name="Rounded Rectangle 11"/>
          <p:cNvSpPr/>
          <p:nvPr/>
        </p:nvSpPr>
        <p:spPr>
          <a:xfrm>
            <a:off x="2845455" y="5114052"/>
            <a:ext cx="3364116" cy="322989"/>
          </a:xfrm>
          <a:prstGeom prst="roundRect">
            <a:avLst>
              <a:gd name="adj" fmla="val 16986"/>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479695" y="5120099"/>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14" name="Rounded Rectangle 13"/>
          <p:cNvSpPr/>
          <p:nvPr/>
        </p:nvSpPr>
        <p:spPr>
          <a:xfrm>
            <a:off x="6520360" y="5128407"/>
            <a:ext cx="459363" cy="294279"/>
          </a:xfrm>
          <a:prstGeom prst="roundRect">
            <a:avLst>
              <a:gd name="adj" fmla="val 18643"/>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7022592" y="5120099"/>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4</a:t>
            </a:r>
          </a:p>
        </p:txBody>
      </p:sp>
      <p:sp>
        <p:nvSpPr>
          <p:cNvPr id="16" name="Oval 15"/>
          <p:cNvSpPr/>
          <p:nvPr/>
        </p:nvSpPr>
        <p:spPr>
          <a:xfrm>
            <a:off x="7589520" y="1481328"/>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1</a:t>
            </a:r>
          </a:p>
        </p:txBody>
      </p:sp>
      <p:sp>
        <p:nvSpPr>
          <p:cNvPr id="17" name="TextBox 16"/>
          <p:cNvSpPr txBox="1"/>
          <p:nvPr/>
        </p:nvSpPr>
        <p:spPr>
          <a:xfrm>
            <a:off x="8010144" y="1472184"/>
            <a:ext cx="3648456" cy="193675"/>
          </a:xfrm>
          <a:prstGeom prst="rect">
            <a:avLst/>
          </a:prstGeom>
          <a:noFill/>
        </p:spPr>
        <p:txBody>
          <a:bodyPr wrap="square" lIns="0" rIns="0" tIns="0" bIns="0" anchor="t">
            <a:spAutoFit/>
          </a:bodyPr>
          <a:lstStyle/>
          <a:p>
            <a:pPr algn="l"/>
            <a:r>
              <a:rPr sz="1250" b="1" i="0">
                <a:solidFill>
                  <a:srgbClr val="F4F1EA"/>
                </a:solidFill>
                <a:latin typeface="IBM Plex Sans"/>
              </a:rPr>
              <a:t>Click Account</a:t>
            </a:r>
          </a:p>
        </p:txBody>
      </p:sp>
      <p:sp>
        <p:nvSpPr>
          <p:cNvPr id="18" name="TextBox 17"/>
          <p:cNvSpPr txBox="1"/>
          <p:nvPr/>
        </p:nvSpPr>
        <p:spPr>
          <a:xfrm>
            <a:off x="8010144" y="1693291"/>
            <a:ext cx="364845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In the left menu, after you sign in.</a:t>
            </a:r>
          </a:p>
        </p:txBody>
      </p:sp>
      <p:sp>
        <p:nvSpPr>
          <p:cNvPr id="19" name="Oval 18"/>
          <p:cNvSpPr/>
          <p:nvPr/>
        </p:nvSpPr>
        <p:spPr>
          <a:xfrm>
            <a:off x="7589520" y="1991995"/>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2</a:t>
            </a:r>
          </a:p>
        </p:txBody>
      </p:sp>
      <p:sp>
        <p:nvSpPr>
          <p:cNvPr id="20" name="TextBox 19"/>
          <p:cNvSpPr txBox="1"/>
          <p:nvPr/>
        </p:nvSpPr>
        <p:spPr>
          <a:xfrm>
            <a:off x="8010144" y="1982851"/>
            <a:ext cx="3648456" cy="193675"/>
          </a:xfrm>
          <a:prstGeom prst="rect">
            <a:avLst/>
          </a:prstGeom>
          <a:noFill/>
        </p:spPr>
        <p:txBody>
          <a:bodyPr wrap="square" lIns="0" rIns="0" tIns="0" bIns="0" anchor="t">
            <a:spAutoFit/>
          </a:bodyPr>
          <a:lstStyle/>
          <a:p>
            <a:pPr algn="l"/>
            <a:r>
              <a:rPr sz="1250" b="1" i="0">
                <a:solidFill>
                  <a:srgbClr val="F4F1EA"/>
                </a:solidFill>
                <a:latin typeface="IBM Plex Sans"/>
              </a:rPr>
              <a:t>Find "Installed on"</a:t>
            </a:r>
          </a:p>
        </p:txBody>
      </p:sp>
      <p:sp>
        <p:nvSpPr>
          <p:cNvPr id="21" name="TextBox 20"/>
          <p:cNvSpPr txBox="1"/>
          <p:nvPr/>
        </p:nvSpPr>
        <p:spPr>
          <a:xfrm>
            <a:off x="8010144" y="2203957"/>
            <a:ext cx="364845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Pages that loaded your bot show up here.</a:t>
            </a:r>
          </a:p>
        </p:txBody>
      </p:sp>
      <p:sp>
        <p:nvSpPr>
          <p:cNvPr id="22" name="Oval 21"/>
          <p:cNvSpPr/>
          <p:nvPr/>
        </p:nvSpPr>
        <p:spPr>
          <a:xfrm>
            <a:off x="7589520" y="2502661"/>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3</a:t>
            </a:r>
          </a:p>
        </p:txBody>
      </p:sp>
      <p:sp>
        <p:nvSpPr>
          <p:cNvPr id="23" name="TextBox 22"/>
          <p:cNvSpPr txBox="1"/>
          <p:nvPr/>
        </p:nvSpPr>
        <p:spPr>
          <a:xfrm>
            <a:off x="8010144" y="2493518"/>
            <a:ext cx="3648456" cy="193675"/>
          </a:xfrm>
          <a:prstGeom prst="rect">
            <a:avLst/>
          </a:prstGeom>
          <a:noFill/>
        </p:spPr>
        <p:txBody>
          <a:bodyPr wrap="square" lIns="0" rIns="0" tIns="0" bIns="0" anchor="t">
            <a:spAutoFit/>
          </a:bodyPr>
          <a:lstStyle/>
          <a:p>
            <a:pPr algn="l"/>
            <a:r>
              <a:rPr sz="1250" b="1" i="0">
                <a:solidFill>
                  <a:srgbClr val="F4F1EA"/>
                </a:solidFill>
                <a:latin typeface="IBM Plex Sans"/>
              </a:rPr>
              <a:t>Your live page</a:t>
            </a:r>
          </a:p>
        </p:txBody>
      </p:sp>
      <p:sp>
        <p:nvSpPr>
          <p:cNvPr id="24" name="TextBox 23"/>
          <p:cNvSpPr txBox="1"/>
          <p:nvPr/>
        </p:nvSpPr>
        <p:spPr>
          <a:xfrm>
            <a:off x="8010144" y="2714624"/>
            <a:ext cx="3648456" cy="512064"/>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Ours: sites.registermysite.com/maple-street-bakery-botforge-demo, with the bot name, visit count and last seen.</a:t>
            </a:r>
          </a:p>
        </p:txBody>
      </p:sp>
      <p:sp>
        <p:nvSpPr>
          <p:cNvPr id="25" name="Oval 24"/>
          <p:cNvSpPr/>
          <p:nvPr/>
        </p:nvSpPr>
        <p:spPr>
          <a:xfrm>
            <a:off x="7589520" y="3354704"/>
            <a:ext cx="274320" cy="274320"/>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000" b="1">
                <a:solidFill>
                  <a:srgbClr val="F4F1EA"/>
                </a:solidFill>
                <a:latin typeface="IBM Plex Sans"/>
              </a:rPr>
              <a:t>4</a:t>
            </a:r>
          </a:p>
        </p:txBody>
      </p:sp>
      <p:sp>
        <p:nvSpPr>
          <p:cNvPr id="26" name="TextBox 25"/>
          <p:cNvSpPr txBox="1"/>
          <p:nvPr/>
        </p:nvSpPr>
        <p:spPr>
          <a:xfrm>
            <a:off x="8010144" y="3345561"/>
            <a:ext cx="3648456" cy="193675"/>
          </a:xfrm>
          <a:prstGeom prst="rect">
            <a:avLst/>
          </a:prstGeom>
          <a:noFill/>
        </p:spPr>
        <p:txBody>
          <a:bodyPr wrap="square" lIns="0" rIns="0" tIns="0" bIns="0" anchor="t">
            <a:spAutoFit/>
          </a:bodyPr>
          <a:lstStyle/>
          <a:p>
            <a:pPr algn="l"/>
            <a:r>
              <a:rPr sz="1250" b="1" i="0">
                <a:solidFill>
                  <a:srgbClr val="F4F1EA"/>
                </a:solidFill>
                <a:latin typeface="IBM Plex Sans"/>
              </a:rPr>
              <a:t>Open</a:t>
            </a:r>
          </a:p>
        </p:txBody>
      </p:sp>
      <p:sp>
        <p:nvSpPr>
          <p:cNvPr id="27" name="TextBox 26"/>
          <p:cNvSpPr txBox="1"/>
          <p:nvPr/>
        </p:nvSpPr>
        <p:spPr>
          <a:xfrm>
            <a:off x="8010144" y="3566667"/>
            <a:ext cx="3648456" cy="170687"/>
          </a:xfrm>
          <a:prstGeom prst="rect">
            <a:avLst/>
          </a:prstGeom>
          <a:noFill/>
        </p:spPr>
        <p:txBody>
          <a:bodyPr wrap="square" lIns="0" rIns="0" tIns="0" bIns="0" anchor="t">
            <a:spAutoFit/>
          </a:bodyPr>
          <a:lstStyle/>
          <a:p>
            <a:pPr algn="l">
              <a:lnSpc>
                <a:spcPct val="108000"/>
              </a:lnSpc>
            </a:pPr>
            <a:r>
              <a:rPr sz="1050" b="0" i="0">
                <a:solidFill>
                  <a:srgbClr val="C9CCD6"/>
                </a:solidFill>
                <a:latin typeface="IBM Plex Sans"/>
              </a:rPr>
              <a:t>Opens that page so you can see the bot yourself.</a:t>
            </a:r>
          </a:p>
        </p:txBody>
      </p:sp>
      <p:sp>
        <p:nvSpPr>
          <p:cNvPr id="28" name="Rounded Rectangle 27"/>
          <p:cNvSpPr/>
          <p:nvPr/>
        </p:nvSpPr>
        <p:spPr>
          <a:xfrm>
            <a:off x="7589520" y="4754880"/>
            <a:ext cx="4069080" cy="1325880"/>
          </a:xfrm>
          <a:prstGeom prst="roundRect">
            <a:avLst>
              <a:gd name="adj" fmla="val 9655"/>
            </a:avLst>
          </a:prstGeom>
          <a:solidFill>
            <a:srgbClr val="14110A"/>
          </a:solidFill>
          <a:ln w="1270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9" name="Picture 28" descr="ic_globe_f59e0b.png"/>
          <p:cNvPicPr>
            <a:picLocks noChangeAspect="1"/>
          </p:cNvPicPr>
          <p:nvPr/>
        </p:nvPicPr>
        <p:blipFill>
          <a:blip r:embed="rId5"/>
          <a:stretch>
            <a:fillRect/>
          </a:stretch>
        </p:blipFill>
        <p:spPr>
          <a:xfrm>
            <a:off x="7754112" y="4910328"/>
            <a:ext cx="292608" cy="292608"/>
          </a:xfrm>
          <a:prstGeom prst="rect">
            <a:avLst/>
          </a:prstGeom>
        </p:spPr>
      </p:pic>
      <p:sp>
        <p:nvSpPr>
          <p:cNvPr id="30" name="TextBox 29"/>
          <p:cNvSpPr txBox="1"/>
          <p:nvPr/>
        </p:nvSpPr>
        <p:spPr>
          <a:xfrm>
            <a:off x="8156448" y="4910328"/>
            <a:ext cx="3337560" cy="274320"/>
          </a:xfrm>
          <a:prstGeom prst="rect">
            <a:avLst/>
          </a:prstGeom>
          <a:noFill/>
        </p:spPr>
        <p:txBody>
          <a:bodyPr wrap="square" lIns="0" rIns="0" tIns="0" bIns="0" anchor="t">
            <a:spAutoFit/>
          </a:bodyPr>
          <a:lstStyle/>
          <a:p>
            <a:pPr algn="l"/>
            <a:r>
              <a:rPr sz="1250" b="1" i="0">
                <a:solidFill>
                  <a:srgbClr val="F59E0B"/>
                </a:solidFill>
                <a:latin typeface="IBM Plex Sans"/>
              </a:rPr>
              <a:t>When does a page show up?</a:t>
            </a:r>
          </a:p>
        </p:txBody>
      </p:sp>
      <p:sp>
        <p:nvSpPr>
          <p:cNvPr id="31" name="TextBox 30"/>
          <p:cNvSpPr txBox="1"/>
          <p:nvPr/>
        </p:nvSpPr>
        <p:spPr>
          <a:xfrm>
            <a:off x="8156448" y="5212080"/>
            <a:ext cx="3337560" cy="777240"/>
          </a:xfrm>
          <a:prstGeom prst="rect">
            <a:avLst/>
          </a:prstGeom>
          <a:noFill/>
        </p:spPr>
        <p:txBody>
          <a:bodyPr wrap="square" lIns="0" rIns="0" tIns="0" bIns="0" anchor="t">
            <a:spAutoFit/>
          </a:bodyPr>
          <a:lstStyle/>
          <a:p>
            <a:pPr algn="l">
              <a:lnSpc>
                <a:spcPct val="108000"/>
              </a:lnSpc>
            </a:pPr>
            <a:r>
              <a:rPr sz="1100" b="0" i="0">
                <a:solidFill>
                  <a:srgbClr val="C9CCD6"/>
                </a:solidFill>
                <a:latin typeface="IBM Plex Sans"/>
              </a:rPr>
              <a:t>After someone opens a page with your snippet on it. Your bot's own share page isn't listed, just your websites.</a:t>
            </a:r>
          </a:p>
        </p:txBody>
      </p:sp>
      <p:sp>
        <p:nvSpPr>
          <p:cNvPr id="32" name="TextBox 31"/>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33" name="TextBox 32"/>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WORKS WITH ANY WEBSITE</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Anywhere you can paste HTML, your bot can live</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484632" y="1419606"/>
            <a:ext cx="6163055" cy="3899915"/>
          </a:xfrm>
          <a:prstGeom prst="roundRect">
            <a:avLst>
              <a:gd name="adj" fmla="val 2813"/>
            </a:avLst>
          </a:prstGeom>
          <a:solidFill>
            <a:srgbClr val="161924"/>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l02_live_page_chat_0_0_1280_800.png"/>
          <p:cNvPicPr>
            <a:picLocks noChangeAspect="1"/>
          </p:cNvPicPr>
          <p:nvPr/>
        </p:nvPicPr>
        <p:blipFill>
          <a:blip r:embed="rId4"/>
          <a:stretch>
            <a:fillRect/>
          </a:stretch>
        </p:blipFill>
        <p:spPr>
          <a:xfrm>
            <a:off x="548640" y="1483614"/>
            <a:ext cx="6035040" cy="3771899"/>
          </a:xfrm>
          <a:prstGeom prst="rect">
            <a:avLst/>
          </a:prstGeom>
        </p:spPr>
      </p:pic>
      <p:sp>
        <p:nvSpPr>
          <p:cNvPr id="8" name="Rounded Rectangle 7"/>
          <p:cNvSpPr/>
          <p:nvPr/>
        </p:nvSpPr>
        <p:spPr>
          <a:xfrm>
            <a:off x="4683585" y="2355865"/>
            <a:ext cx="1819941" cy="2772346"/>
          </a:xfrm>
          <a:prstGeom prst="roundRect">
            <a:avLst>
              <a:gd name="adj" fmla="val 3014"/>
            </a:avLst>
          </a:prstGeom>
          <a:noFill/>
          <a:ln w="3175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4512592" y="2184873"/>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10" name="TextBox 9"/>
          <p:cNvSpPr txBox="1"/>
          <p:nvPr/>
        </p:nvSpPr>
        <p:spPr>
          <a:xfrm>
            <a:off x="548640" y="5440680"/>
            <a:ext cx="6035040" cy="822960"/>
          </a:xfrm>
          <a:prstGeom prst="rect">
            <a:avLst/>
          </a:prstGeom>
          <a:noFill/>
        </p:spPr>
        <p:txBody>
          <a:bodyPr wrap="square" lIns="0" rIns="0" tIns="0" bIns="0" anchor="t">
            <a:spAutoFit/>
          </a:bodyPr>
          <a:lstStyle/>
          <a:p>
            <a:pPr algn="l"/>
            <a:r>
              <a:rPr sz="1150" b="1" i="0">
                <a:solidFill>
                  <a:srgbClr val="F59E0B"/>
                </a:solidFill>
                <a:latin typeface="IBM Plex Sans"/>
              </a:rPr>
              <a:t>Live now: </a:t>
            </a:r>
            <a:r>
              <a:rPr sz="1150" b="0" i="0">
                <a:solidFill>
                  <a:srgbClr val="F4F1EA"/>
                </a:solidFill>
                <a:latin typeface="IBM Plex Sans"/>
              </a:rPr>
              <a:t>sites.registermysite.com/maple-street-bakery-botforge-demo/</a:t>
            </a:r>
          </a:p>
          <a:p>
            <a:pPr algn="l">
              <a:spcBef>
                <a:spcPts val="400"/>
              </a:spcBef>
            </a:pPr>
            <a:r>
              <a:rPr sz="1150" b="0" i="0">
                <a:solidFill>
                  <a:srgbClr val="C9CCD6"/>
                </a:solidFill>
                <a:latin typeface="IBM Plex Sans"/>
              </a:rPr>
              <a:t>Our demo page on HTML Studio, with the bot answering a real question.</a:t>
            </a:r>
          </a:p>
        </p:txBody>
      </p:sp>
      <p:sp>
        <p:nvSpPr>
          <p:cNvPr id="11" name="Rounded Rectangle 10"/>
          <p:cNvSpPr/>
          <p:nvPr/>
        </p:nvSpPr>
        <p:spPr>
          <a:xfrm>
            <a:off x="6903720" y="1481328"/>
            <a:ext cx="4754880" cy="804672"/>
          </a:xfrm>
          <a:prstGeom prst="roundRect">
            <a:avLst>
              <a:gd name="adj" fmla="val 15909"/>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Picture 11" descr="ic_cloud_f59e0b.png"/>
          <p:cNvPicPr>
            <a:picLocks noChangeAspect="1"/>
          </p:cNvPicPr>
          <p:nvPr/>
        </p:nvPicPr>
        <p:blipFill>
          <a:blip r:embed="rId5"/>
          <a:stretch>
            <a:fillRect/>
          </a:stretch>
        </p:blipFill>
        <p:spPr>
          <a:xfrm>
            <a:off x="7086600" y="1682496"/>
            <a:ext cx="402336" cy="402336"/>
          </a:xfrm>
          <a:prstGeom prst="rect">
            <a:avLst/>
          </a:prstGeom>
        </p:spPr>
      </p:pic>
      <p:sp>
        <p:nvSpPr>
          <p:cNvPr id="13" name="TextBox 12"/>
          <p:cNvSpPr txBox="1"/>
          <p:nvPr/>
        </p:nvSpPr>
        <p:spPr>
          <a:xfrm>
            <a:off x="7680960" y="1600200"/>
            <a:ext cx="3840480" cy="274320"/>
          </a:xfrm>
          <a:prstGeom prst="rect">
            <a:avLst/>
          </a:prstGeom>
          <a:noFill/>
        </p:spPr>
        <p:txBody>
          <a:bodyPr wrap="square" lIns="0" rIns="0" tIns="0" bIns="0" anchor="t">
            <a:spAutoFit/>
          </a:bodyPr>
          <a:lstStyle/>
          <a:p>
            <a:pPr algn="l"/>
            <a:r>
              <a:rPr sz="1350" b="1" i="0">
                <a:solidFill>
                  <a:srgbClr val="F4F1EA"/>
                </a:solidFill>
                <a:latin typeface="IBM Plex Sans"/>
              </a:rPr>
              <a:t>Cloudflare Pages</a:t>
            </a:r>
          </a:p>
        </p:txBody>
      </p:sp>
      <p:sp>
        <p:nvSpPr>
          <p:cNvPr id="14" name="TextBox 13"/>
          <p:cNvSpPr txBox="1"/>
          <p:nvPr/>
        </p:nvSpPr>
        <p:spPr>
          <a:xfrm>
            <a:off x="7680960" y="1911095"/>
            <a:ext cx="3840480" cy="274320"/>
          </a:xfrm>
          <a:prstGeom prst="rect">
            <a:avLst/>
          </a:prstGeom>
          <a:noFill/>
        </p:spPr>
        <p:txBody>
          <a:bodyPr wrap="square" lIns="0" rIns="0" tIns="0" bIns="0" anchor="t">
            <a:spAutoFit/>
          </a:bodyPr>
          <a:lstStyle/>
          <a:p>
            <a:pPr algn="l"/>
            <a:r>
              <a:rPr sz="1100" b="0" i="0">
                <a:solidFill>
                  <a:srgbClr val="C9CCD6"/>
                </a:solidFill>
                <a:latin typeface="IBM Plex Sans"/>
              </a:rPr>
              <a:t>Paste into your HTML before &lt;/body&gt;.</a:t>
            </a:r>
          </a:p>
        </p:txBody>
      </p:sp>
      <p:sp>
        <p:nvSpPr>
          <p:cNvPr id="15" name="Rounded Rectangle 14"/>
          <p:cNvSpPr/>
          <p:nvPr/>
        </p:nvSpPr>
        <p:spPr>
          <a:xfrm>
            <a:off x="6903720" y="2414016"/>
            <a:ext cx="4754880" cy="804672"/>
          </a:xfrm>
          <a:prstGeom prst="roundRect">
            <a:avLst>
              <a:gd name="adj" fmla="val 15909"/>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ic_globe_f59e0b.png"/>
          <p:cNvPicPr>
            <a:picLocks noChangeAspect="1"/>
          </p:cNvPicPr>
          <p:nvPr/>
        </p:nvPicPr>
        <p:blipFill>
          <a:blip r:embed="rId6"/>
          <a:stretch>
            <a:fillRect/>
          </a:stretch>
        </p:blipFill>
        <p:spPr>
          <a:xfrm>
            <a:off x="7086600" y="2615184"/>
            <a:ext cx="402336" cy="402336"/>
          </a:xfrm>
          <a:prstGeom prst="rect">
            <a:avLst/>
          </a:prstGeom>
        </p:spPr>
      </p:pic>
      <p:sp>
        <p:nvSpPr>
          <p:cNvPr id="17" name="TextBox 16"/>
          <p:cNvSpPr txBox="1"/>
          <p:nvPr/>
        </p:nvSpPr>
        <p:spPr>
          <a:xfrm>
            <a:off x="7680960" y="2532888"/>
            <a:ext cx="3840480" cy="274320"/>
          </a:xfrm>
          <a:prstGeom prst="rect">
            <a:avLst/>
          </a:prstGeom>
          <a:noFill/>
        </p:spPr>
        <p:txBody>
          <a:bodyPr wrap="square" lIns="0" rIns="0" tIns="0" bIns="0" anchor="t">
            <a:spAutoFit/>
          </a:bodyPr>
          <a:lstStyle/>
          <a:p>
            <a:pPr algn="l"/>
            <a:r>
              <a:rPr sz="1350" b="1" i="0">
                <a:solidFill>
                  <a:srgbClr val="F4F1EA"/>
                </a:solidFill>
                <a:latin typeface="IBM Plex Sans"/>
              </a:rPr>
              <a:t>Netlify</a:t>
            </a:r>
          </a:p>
        </p:txBody>
      </p:sp>
      <p:sp>
        <p:nvSpPr>
          <p:cNvPr id="18" name="TextBox 17"/>
          <p:cNvSpPr txBox="1"/>
          <p:nvPr/>
        </p:nvSpPr>
        <p:spPr>
          <a:xfrm>
            <a:off x="7680960" y="2843784"/>
            <a:ext cx="3840480" cy="274320"/>
          </a:xfrm>
          <a:prstGeom prst="rect">
            <a:avLst/>
          </a:prstGeom>
          <a:noFill/>
        </p:spPr>
        <p:txBody>
          <a:bodyPr wrap="square" lIns="0" rIns="0" tIns="0" bIns="0" anchor="t">
            <a:spAutoFit/>
          </a:bodyPr>
          <a:lstStyle/>
          <a:p>
            <a:pPr algn="l"/>
            <a:r>
              <a:rPr sz="1100" b="0" i="0">
                <a:solidFill>
                  <a:srgbClr val="C9CCD6"/>
                </a:solidFill>
                <a:latin typeface="IBM Plex Sans"/>
              </a:rPr>
              <a:t>Same: paste into your HTML files.</a:t>
            </a:r>
          </a:p>
        </p:txBody>
      </p:sp>
      <p:sp>
        <p:nvSpPr>
          <p:cNvPr id="19" name="Rounded Rectangle 18"/>
          <p:cNvSpPr/>
          <p:nvPr/>
        </p:nvSpPr>
        <p:spPr>
          <a:xfrm>
            <a:off x="6903720" y="3346704"/>
            <a:ext cx="4754880" cy="804672"/>
          </a:xfrm>
          <a:prstGeom prst="roundRect">
            <a:avLst>
              <a:gd name="adj" fmla="val 15909"/>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Picture 19" descr="ic_code-xml_f59e0b.png"/>
          <p:cNvPicPr>
            <a:picLocks noChangeAspect="1"/>
          </p:cNvPicPr>
          <p:nvPr/>
        </p:nvPicPr>
        <p:blipFill>
          <a:blip r:embed="rId7"/>
          <a:stretch>
            <a:fillRect/>
          </a:stretch>
        </p:blipFill>
        <p:spPr>
          <a:xfrm>
            <a:off x="7086600" y="3547872"/>
            <a:ext cx="402336" cy="402336"/>
          </a:xfrm>
          <a:prstGeom prst="rect">
            <a:avLst/>
          </a:prstGeom>
        </p:spPr>
      </p:pic>
      <p:sp>
        <p:nvSpPr>
          <p:cNvPr id="21" name="TextBox 20"/>
          <p:cNvSpPr txBox="1"/>
          <p:nvPr/>
        </p:nvSpPr>
        <p:spPr>
          <a:xfrm>
            <a:off x="7680960" y="3465576"/>
            <a:ext cx="3840480" cy="274320"/>
          </a:xfrm>
          <a:prstGeom prst="rect">
            <a:avLst/>
          </a:prstGeom>
          <a:noFill/>
        </p:spPr>
        <p:txBody>
          <a:bodyPr wrap="square" lIns="0" rIns="0" tIns="0" bIns="0" anchor="t">
            <a:spAutoFit/>
          </a:bodyPr>
          <a:lstStyle/>
          <a:p>
            <a:pPr algn="l"/>
            <a:r>
              <a:rPr sz="1350" b="1" i="0">
                <a:solidFill>
                  <a:srgbClr val="F4F1EA"/>
                </a:solidFill>
                <a:latin typeface="IBM Plex Sans"/>
              </a:rPr>
              <a:t>GitHub Pages</a:t>
            </a:r>
          </a:p>
        </p:txBody>
      </p:sp>
      <p:sp>
        <p:nvSpPr>
          <p:cNvPr id="22" name="TextBox 21"/>
          <p:cNvSpPr txBox="1"/>
          <p:nvPr/>
        </p:nvSpPr>
        <p:spPr>
          <a:xfrm>
            <a:off x="7680960" y="3776472"/>
            <a:ext cx="3840480" cy="274320"/>
          </a:xfrm>
          <a:prstGeom prst="rect">
            <a:avLst/>
          </a:prstGeom>
          <a:noFill/>
        </p:spPr>
        <p:txBody>
          <a:bodyPr wrap="square" lIns="0" rIns="0" tIns="0" bIns="0" anchor="t">
            <a:spAutoFit/>
          </a:bodyPr>
          <a:lstStyle/>
          <a:p>
            <a:pPr algn="l"/>
            <a:r>
              <a:rPr sz="1100" b="0" i="0">
                <a:solidFill>
                  <a:srgbClr val="C9CCD6"/>
                </a:solidFill>
                <a:latin typeface="IBM Plex Sans"/>
              </a:rPr>
              <a:t>Any static HTML page works.</a:t>
            </a:r>
          </a:p>
        </p:txBody>
      </p:sp>
      <p:sp>
        <p:nvSpPr>
          <p:cNvPr id="23" name="Rounded Rectangle 22"/>
          <p:cNvSpPr/>
          <p:nvPr/>
        </p:nvSpPr>
        <p:spPr>
          <a:xfrm>
            <a:off x="6903720" y="4279392"/>
            <a:ext cx="4754880" cy="804672"/>
          </a:xfrm>
          <a:prstGeom prst="roundRect">
            <a:avLst>
              <a:gd name="adj" fmla="val 15909"/>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Picture 23" descr="ic_layout-template_f59e0b.png"/>
          <p:cNvPicPr>
            <a:picLocks noChangeAspect="1"/>
          </p:cNvPicPr>
          <p:nvPr/>
        </p:nvPicPr>
        <p:blipFill>
          <a:blip r:embed="rId8"/>
          <a:stretch>
            <a:fillRect/>
          </a:stretch>
        </p:blipFill>
        <p:spPr>
          <a:xfrm>
            <a:off x="7086600" y="4480559"/>
            <a:ext cx="402336" cy="402336"/>
          </a:xfrm>
          <a:prstGeom prst="rect">
            <a:avLst/>
          </a:prstGeom>
        </p:spPr>
      </p:pic>
      <p:sp>
        <p:nvSpPr>
          <p:cNvPr id="25" name="TextBox 24"/>
          <p:cNvSpPr txBox="1"/>
          <p:nvPr/>
        </p:nvSpPr>
        <p:spPr>
          <a:xfrm>
            <a:off x="7680960" y="4398264"/>
            <a:ext cx="3840480" cy="274320"/>
          </a:xfrm>
          <a:prstGeom prst="rect">
            <a:avLst/>
          </a:prstGeom>
          <a:noFill/>
        </p:spPr>
        <p:txBody>
          <a:bodyPr wrap="square" lIns="0" rIns="0" tIns="0" bIns="0" anchor="t">
            <a:spAutoFit/>
          </a:bodyPr>
          <a:lstStyle/>
          <a:p>
            <a:pPr algn="l"/>
            <a:r>
              <a:rPr sz="1350" b="1" i="0">
                <a:solidFill>
                  <a:srgbClr val="F4F1EA"/>
                </a:solidFill>
                <a:latin typeface="IBM Plex Sans"/>
              </a:rPr>
              <a:t>Site builders</a:t>
            </a:r>
          </a:p>
        </p:txBody>
      </p:sp>
      <p:sp>
        <p:nvSpPr>
          <p:cNvPr id="26" name="TextBox 25"/>
          <p:cNvSpPr txBox="1"/>
          <p:nvPr/>
        </p:nvSpPr>
        <p:spPr>
          <a:xfrm>
            <a:off x="7680960" y="4709159"/>
            <a:ext cx="3840480" cy="274320"/>
          </a:xfrm>
          <a:prstGeom prst="rect">
            <a:avLst/>
          </a:prstGeom>
          <a:noFill/>
        </p:spPr>
        <p:txBody>
          <a:bodyPr wrap="square" lIns="0" rIns="0" tIns="0" bIns="0" anchor="t">
            <a:spAutoFit/>
          </a:bodyPr>
          <a:lstStyle/>
          <a:p>
            <a:pPr algn="l"/>
            <a:r>
              <a:rPr sz="1100" b="0" i="0">
                <a:solidFill>
                  <a:srgbClr val="C9CCD6"/>
                </a:solidFill>
                <a:latin typeface="IBM Plex Sans"/>
              </a:rPr>
              <a:t>Any that allow custom HTML or embed code.</a:t>
            </a:r>
          </a:p>
        </p:txBody>
      </p:sp>
      <p:sp>
        <p:nvSpPr>
          <p:cNvPr id="27" name="Rounded Rectangle 26"/>
          <p:cNvSpPr/>
          <p:nvPr/>
        </p:nvSpPr>
        <p:spPr>
          <a:xfrm>
            <a:off x="6903720" y="5212080"/>
            <a:ext cx="4754880" cy="804672"/>
          </a:xfrm>
          <a:prstGeom prst="roundRect">
            <a:avLst>
              <a:gd name="adj" fmla="val 15909"/>
            </a:avLst>
          </a:prstGeom>
          <a:solidFill>
            <a:srgbClr val="10121A"/>
          </a:solidFill>
          <a:ln w="12700">
            <a:solidFill>
              <a:srgbClr val="E11D4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8" name="Picture 27" descr="ic_store_e11d48.png"/>
          <p:cNvPicPr>
            <a:picLocks noChangeAspect="1"/>
          </p:cNvPicPr>
          <p:nvPr/>
        </p:nvPicPr>
        <p:blipFill>
          <a:blip r:embed="rId9"/>
          <a:stretch>
            <a:fillRect/>
          </a:stretch>
        </p:blipFill>
        <p:spPr>
          <a:xfrm>
            <a:off x="7086600" y="5413248"/>
            <a:ext cx="402336" cy="402336"/>
          </a:xfrm>
          <a:prstGeom prst="rect">
            <a:avLst/>
          </a:prstGeom>
        </p:spPr>
      </p:pic>
      <p:sp>
        <p:nvSpPr>
          <p:cNvPr id="29" name="TextBox 28"/>
          <p:cNvSpPr txBox="1"/>
          <p:nvPr/>
        </p:nvSpPr>
        <p:spPr>
          <a:xfrm>
            <a:off x="7680960" y="5330952"/>
            <a:ext cx="3840480" cy="274320"/>
          </a:xfrm>
          <a:prstGeom prst="rect">
            <a:avLst/>
          </a:prstGeom>
          <a:noFill/>
        </p:spPr>
        <p:txBody>
          <a:bodyPr wrap="square" lIns="0" rIns="0" tIns="0" bIns="0" anchor="t">
            <a:spAutoFit/>
          </a:bodyPr>
          <a:lstStyle/>
          <a:p>
            <a:pPr algn="l"/>
            <a:r>
              <a:rPr sz="1350" b="1" i="0">
                <a:solidFill>
                  <a:srgbClr val="F4F1EA"/>
                </a:solidFill>
                <a:latin typeface="IBM Plex Sans"/>
              </a:rPr>
              <a:t>RegisterMySite HTML Studio</a:t>
            </a:r>
          </a:p>
        </p:txBody>
      </p:sp>
      <p:sp>
        <p:nvSpPr>
          <p:cNvPr id="30" name="TextBox 29"/>
          <p:cNvSpPr txBox="1"/>
          <p:nvPr/>
        </p:nvSpPr>
        <p:spPr>
          <a:xfrm>
            <a:off x="7680960" y="5641848"/>
            <a:ext cx="3840480" cy="274320"/>
          </a:xfrm>
          <a:prstGeom prst="rect">
            <a:avLst/>
          </a:prstGeom>
          <a:noFill/>
        </p:spPr>
        <p:txBody>
          <a:bodyPr wrap="square" lIns="0" rIns="0" tIns="0" bIns="0" anchor="t">
            <a:spAutoFit/>
          </a:bodyPr>
          <a:lstStyle/>
          <a:p>
            <a:pPr algn="l"/>
            <a:r>
              <a:rPr sz="1100" b="0" i="0">
                <a:solidFill>
                  <a:srgbClr val="C9CCD6"/>
                </a:solidFill>
                <a:latin typeface="IBM Plex Sans"/>
              </a:rPr>
              <a:t>Built-in Insert Chatbot button.</a:t>
            </a:r>
          </a:p>
        </p:txBody>
      </p:sp>
      <p:sp>
        <p:nvSpPr>
          <p:cNvPr id="31" name="TextBox 30"/>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32" name="TextBox 31"/>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TROUBLESHOOTING</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Real messages we saw, and what to do</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548640" y="1508760"/>
            <a:ext cx="5486400" cy="1225296"/>
          </a:xfrm>
          <a:prstGeom prst="roundRect">
            <a:avLst>
              <a:gd name="adj" fmla="val 10447"/>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ic_message-square-warning_f59e0b.png"/>
          <p:cNvPicPr>
            <a:picLocks noChangeAspect="1"/>
          </p:cNvPicPr>
          <p:nvPr/>
        </p:nvPicPr>
        <p:blipFill>
          <a:blip r:embed="rId4"/>
          <a:stretch>
            <a:fillRect/>
          </a:stretch>
        </p:blipFill>
        <p:spPr>
          <a:xfrm>
            <a:off x="731520" y="1691639"/>
            <a:ext cx="329184" cy="329184"/>
          </a:xfrm>
          <a:prstGeom prst="rect">
            <a:avLst/>
          </a:prstGeom>
        </p:spPr>
      </p:pic>
      <p:sp>
        <p:nvSpPr>
          <p:cNvPr id="8" name="TextBox 7"/>
          <p:cNvSpPr txBox="1"/>
          <p:nvPr/>
        </p:nvSpPr>
        <p:spPr>
          <a:xfrm>
            <a:off x="1207007" y="1691639"/>
            <a:ext cx="4663440" cy="548640"/>
          </a:xfrm>
          <a:prstGeom prst="rect">
            <a:avLst/>
          </a:prstGeom>
          <a:noFill/>
        </p:spPr>
        <p:txBody>
          <a:bodyPr wrap="square" lIns="0" rIns="0" tIns="0" bIns="0" anchor="t">
            <a:spAutoFit/>
          </a:bodyPr>
          <a:lstStyle/>
          <a:p>
            <a:pPr algn="l">
              <a:lnSpc>
                <a:spcPct val="100000"/>
              </a:lnSpc>
            </a:pPr>
            <a:r>
              <a:rPr sz="1200" b="0" i="0">
                <a:solidFill>
                  <a:srgbClr val="F59E0B"/>
                </a:solidFill>
                <a:latin typeface="IBM Plex Mono"/>
              </a:rPr>
              <a:t>"Deploy to mint a slug."</a:t>
            </a:r>
          </a:p>
        </p:txBody>
      </p:sp>
      <p:sp>
        <p:nvSpPr>
          <p:cNvPr id="9" name="TextBox 8"/>
          <p:cNvSpPr txBox="1"/>
          <p:nvPr/>
        </p:nvSpPr>
        <p:spPr>
          <a:xfrm>
            <a:off x="1207007" y="2039112"/>
            <a:ext cx="4663440" cy="594360"/>
          </a:xfrm>
          <a:prstGeom prst="rect">
            <a:avLst/>
          </a:prstGeom>
          <a:noFill/>
        </p:spPr>
        <p:txBody>
          <a:bodyPr wrap="square" lIns="0" rIns="0" tIns="0" bIns="0" anchor="t">
            <a:spAutoFit/>
          </a:bodyPr>
          <a:lstStyle/>
          <a:p>
            <a:pPr algn="l">
              <a:lnSpc>
                <a:spcPct val="105000"/>
              </a:lnSpc>
            </a:pPr>
            <a:r>
              <a:rPr sz="1100" b="0" i="0">
                <a:solidFill>
                  <a:srgbClr val="C9CCD6"/>
                </a:solidFill>
                <a:latin typeface="IBM Plex Sans"/>
              </a:rPr>
              <a:t>Shown before your first deploy. Click Deploy and your public address appears.</a:t>
            </a:r>
          </a:p>
        </p:txBody>
      </p:sp>
      <p:sp>
        <p:nvSpPr>
          <p:cNvPr id="10" name="Rounded Rectangle 9"/>
          <p:cNvSpPr/>
          <p:nvPr/>
        </p:nvSpPr>
        <p:spPr>
          <a:xfrm>
            <a:off x="6172200" y="1508760"/>
            <a:ext cx="5486400" cy="1225296"/>
          </a:xfrm>
          <a:prstGeom prst="roundRect">
            <a:avLst>
              <a:gd name="adj" fmla="val 10447"/>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ic_message-square-warning_f59e0b.png"/>
          <p:cNvPicPr>
            <a:picLocks noChangeAspect="1"/>
          </p:cNvPicPr>
          <p:nvPr/>
        </p:nvPicPr>
        <p:blipFill>
          <a:blip r:embed="rId4"/>
          <a:stretch>
            <a:fillRect/>
          </a:stretch>
        </p:blipFill>
        <p:spPr>
          <a:xfrm>
            <a:off x="6355080" y="1691639"/>
            <a:ext cx="329184" cy="329184"/>
          </a:xfrm>
          <a:prstGeom prst="rect">
            <a:avLst/>
          </a:prstGeom>
        </p:spPr>
      </p:pic>
      <p:sp>
        <p:nvSpPr>
          <p:cNvPr id="12" name="TextBox 11"/>
          <p:cNvSpPr txBox="1"/>
          <p:nvPr/>
        </p:nvSpPr>
        <p:spPr>
          <a:xfrm>
            <a:off x="6830568" y="1691639"/>
            <a:ext cx="4663440" cy="548640"/>
          </a:xfrm>
          <a:prstGeom prst="rect">
            <a:avLst/>
          </a:prstGeom>
          <a:noFill/>
        </p:spPr>
        <p:txBody>
          <a:bodyPr wrap="square" lIns="0" rIns="0" tIns="0" bIns="0" anchor="t">
            <a:spAutoFit/>
          </a:bodyPr>
          <a:lstStyle/>
          <a:p>
            <a:pPr algn="l">
              <a:lnSpc>
                <a:spcPct val="100000"/>
              </a:lnSpc>
            </a:pPr>
            <a:r>
              <a:rPr sz="1200" b="0" i="0">
                <a:solidFill>
                  <a:srgbClr val="F59E0B"/>
                </a:solidFill>
                <a:latin typeface="IBM Plex Mono"/>
              </a:rPr>
              <a:t>"Live at https://bots.registermysite.com/…"</a:t>
            </a:r>
          </a:p>
        </p:txBody>
      </p:sp>
      <p:sp>
        <p:nvSpPr>
          <p:cNvPr id="13" name="TextBox 12"/>
          <p:cNvSpPr txBox="1"/>
          <p:nvPr/>
        </p:nvSpPr>
        <p:spPr>
          <a:xfrm>
            <a:off x="6830568" y="2039112"/>
            <a:ext cx="4663440" cy="594360"/>
          </a:xfrm>
          <a:prstGeom prst="rect">
            <a:avLst/>
          </a:prstGeom>
          <a:noFill/>
        </p:spPr>
        <p:txBody>
          <a:bodyPr wrap="square" lIns="0" rIns="0" tIns="0" bIns="0" anchor="t">
            <a:spAutoFit/>
          </a:bodyPr>
          <a:lstStyle/>
          <a:p>
            <a:pPr algn="l">
              <a:lnSpc>
                <a:spcPct val="105000"/>
              </a:lnSpc>
            </a:pPr>
            <a:r>
              <a:rPr sz="1100" b="0" i="0">
                <a:solidFill>
                  <a:srgbClr val="C9CCD6"/>
                </a:solidFill>
                <a:latin typeface="IBM Plex Sans"/>
              </a:rPr>
              <a:t>Good news: it worked. It can hide behind the preview panel, so look closely.</a:t>
            </a:r>
          </a:p>
        </p:txBody>
      </p:sp>
      <p:sp>
        <p:nvSpPr>
          <p:cNvPr id="14" name="Rounded Rectangle 13"/>
          <p:cNvSpPr/>
          <p:nvPr/>
        </p:nvSpPr>
        <p:spPr>
          <a:xfrm>
            <a:off x="548640" y="2880360"/>
            <a:ext cx="5486400" cy="1225296"/>
          </a:xfrm>
          <a:prstGeom prst="roundRect">
            <a:avLst>
              <a:gd name="adj" fmla="val 10447"/>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5" name="Picture 14" descr="ic_message-square-warning_f59e0b.png"/>
          <p:cNvPicPr>
            <a:picLocks noChangeAspect="1"/>
          </p:cNvPicPr>
          <p:nvPr/>
        </p:nvPicPr>
        <p:blipFill>
          <a:blip r:embed="rId4"/>
          <a:stretch>
            <a:fillRect/>
          </a:stretch>
        </p:blipFill>
        <p:spPr>
          <a:xfrm>
            <a:off x="731520" y="3063240"/>
            <a:ext cx="329184" cy="329184"/>
          </a:xfrm>
          <a:prstGeom prst="rect">
            <a:avLst/>
          </a:prstGeom>
        </p:spPr>
      </p:pic>
      <p:sp>
        <p:nvSpPr>
          <p:cNvPr id="16" name="TextBox 15"/>
          <p:cNvSpPr txBox="1"/>
          <p:nvPr/>
        </p:nvSpPr>
        <p:spPr>
          <a:xfrm>
            <a:off x="1207007" y="3063240"/>
            <a:ext cx="4663440" cy="548640"/>
          </a:xfrm>
          <a:prstGeom prst="rect">
            <a:avLst/>
          </a:prstGeom>
          <a:noFill/>
        </p:spPr>
        <p:txBody>
          <a:bodyPr wrap="square" lIns="0" rIns="0" tIns="0" bIns="0" anchor="t">
            <a:spAutoFit/>
          </a:bodyPr>
          <a:lstStyle/>
          <a:p>
            <a:pPr algn="l">
              <a:lnSpc>
                <a:spcPct val="100000"/>
              </a:lnSpc>
            </a:pPr>
            <a:r>
              <a:rPr sz="1200" b="0" i="0">
                <a:solidFill>
                  <a:srgbClr val="F59E0B"/>
                </a:solidFill>
                <a:latin typeface="IBM Plex Mono"/>
              </a:rPr>
              <a:t>"No live installs seen yet."</a:t>
            </a:r>
          </a:p>
        </p:txBody>
      </p:sp>
      <p:sp>
        <p:nvSpPr>
          <p:cNvPr id="17" name="TextBox 16"/>
          <p:cNvSpPr txBox="1"/>
          <p:nvPr/>
        </p:nvSpPr>
        <p:spPr>
          <a:xfrm>
            <a:off x="1207007" y="3410712"/>
            <a:ext cx="4663440" cy="594360"/>
          </a:xfrm>
          <a:prstGeom prst="rect">
            <a:avLst/>
          </a:prstGeom>
          <a:noFill/>
        </p:spPr>
        <p:txBody>
          <a:bodyPr wrap="square" lIns="0" rIns="0" tIns="0" bIns="0" anchor="t">
            <a:spAutoFit/>
          </a:bodyPr>
          <a:lstStyle/>
          <a:p>
            <a:pPr algn="l">
              <a:lnSpc>
                <a:spcPct val="105000"/>
              </a:lnSpc>
            </a:pPr>
            <a:r>
              <a:rPr sz="1100" b="0" i="0">
                <a:solidFill>
                  <a:srgbClr val="C9CCD6"/>
                </a:solidFill>
                <a:latin typeface="IBM Plex Sans"/>
              </a:rPr>
              <a:t>Account page, before any visitor has opened a page with your snippet. Open your live page, then refresh Account.</a:t>
            </a:r>
          </a:p>
        </p:txBody>
      </p:sp>
      <p:sp>
        <p:nvSpPr>
          <p:cNvPr id="18" name="Rounded Rectangle 17"/>
          <p:cNvSpPr/>
          <p:nvPr/>
        </p:nvSpPr>
        <p:spPr>
          <a:xfrm>
            <a:off x="6172200" y="2880360"/>
            <a:ext cx="5486400" cy="1225296"/>
          </a:xfrm>
          <a:prstGeom prst="roundRect">
            <a:avLst>
              <a:gd name="adj" fmla="val 10447"/>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9" name="Picture 18" descr="ic_message-square-warning_f59e0b.png"/>
          <p:cNvPicPr>
            <a:picLocks noChangeAspect="1"/>
          </p:cNvPicPr>
          <p:nvPr/>
        </p:nvPicPr>
        <p:blipFill>
          <a:blip r:embed="rId4"/>
          <a:stretch>
            <a:fillRect/>
          </a:stretch>
        </p:blipFill>
        <p:spPr>
          <a:xfrm>
            <a:off x="6355080" y="3063240"/>
            <a:ext cx="329184" cy="329184"/>
          </a:xfrm>
          <a:prstGeom prst="rect">
            <a:avLst/>
          </a:prstGeom>
        </p:spPr>
      </p:pic>
      <p:sp>
        <p:nvSpPr>
          <p:cNvPr id="20" name="TextBox 19"/>
          <p:cNvSpPr txBox="1"/>
          <p:nvPr/>
        </p:nvSpPr>
        <p:spPr>
          <a:xfrm>
            <a:off x="6830568" y="3063240"/>
            <a:ext cx="4663440" cy="548640"/>
          </a:xfrm>
          <a:prstGeom prst="rect">
            <a:avLst/>
          </a:prstGeom>
          <a:noFill/>
        </p:spPr>
        <p:txBody>
          <a:bodyPr wrap="square" lIns="0" rIns="0" tIns="0" bIns="0" anchor="t">
            <a:spAutoFit/>
          </a:bodyPr>
          <a:lstStyle/>
          <a:p>
            <a:pPr algn="l">
              <a:lnSpc>
                <a:spcPct val="100000"/>
              </a:lnSpc>
            </a:pPr>
            <a:r>
              <a:rPr sz="1200" b="0" i="0">
                <a:solidFill>
                  <a:srgbClr val="F59E0B"/>
                </a:solidFill>
                <a:latin typeface="IBM Plex Mono"/>
              </a:rPr>
              <a:t>"I'm not sure about gluten-free bread options…"</a:t>
            </a:r>
          </a:p>
        </p:txBody>
      </p:sp>
      <p:sp>
        <p:nvSpPr>
          <p:cNvPr id="21" name="TextBox 20"/>
          <p:cNvSpPr txBox="1"/>
          <p:nvPr/>
        </p:nvSpPr>
        <p:spPr>
          <a:xfrm>
            <a:off x="6830568" y="3410712"/>
            <a:ext cx="4663440" cy="594360"/>
          </a:xfrm>
          <a:prstGeom prst="rect">
            <a:avLst/>
          </a:prstGeom>
          <a:noFill/>
        </p:spPr>
        <p:txBody>
          <a:bodyPr wrap="square" lIns="0" rIns="0" tIns="0" bIns="0" anchor="t">
            <a:spAutoFit/>
          </a:bodyPr>
          <a:lstStyle/>
          <a:p>
            <a:pPr algn="l">
              <a:lnSpc>
                <a:spcPct val="105000"/>
              </a:lnSpc>
            </a:pPr>
            <a:r>
              <a:rPr sz="1100" b="0" i="0">
                <a:solidFill>
                  <a:srgbClr val="C9CCD6"/>
                </a:solidFill>
                <a:latin typeface="IBM Plex Sans"/>
              </a:rPr>
              <a:t>The bot doesn't have that info. Add it on the knowledge tab.</a:t>
            </a:r>
          </a:p>
        </p:txBody>
      </p:sp>
      <p:sp>
        <p:nvSpPr>
          <p:cNvPr id="22" name="Rounded Rectangle 21"/>
          <p:cNvSpPr/>
          <p:nvPr/>
        </p:nvSpPr>
        <p:spPr>
          <a:xfrm>
            <a:off x="548640" y="4251960"/>
            <a:ext cx="5486400" cy="1225296"/>
          </a:xfrm>
          <a:prstGeom prst="roundRect">
            <a:avLst>
              <a:gd name="adj" fmla="val 10447"/>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3" name="Picture 22" descr="ic_message-square-warning_f59e0b.png"/>
          <p:cNvPicPr>
            <a:picLocks noChangeAspect="1"/>
          </p:cNvPicPr>
          <p:nvPr/>
        </p:nvPicPr>
        <p:blipFill>
          <a:blip r:embed="rId4"/>
          <a:stretch>
            <a:fillRect/>
          </a:stretch>
        </p:blipFill>
        <p:spPr>
          <a:xfrm>
            <a:off x="731520" y="4434840"/>
            <a:ext cx="329184" cy="329184"/>
          </a:xfrm>
          <a:prstGeom prst="rect">
            <a:avLst/>
          </a:prstGeom>
        </p:spPr>
      </p:pic>
      <p:sp>
        <p:nvSpPr>
          <p:cNvPr id="24" name="TextBox 23"/>
          <p:cNvSpPr txBox="1"/>
          <p:nvPr/>
        </p:nvSpPr>
        <p:spPr>
          <a:xfrm>
            <a:off x="1207007" y="4434840"/>
            <a:ext cx="4663440" cy="548640"/>
          </a:xfrm>
          <a:prstGeom prst="rect">
            <a:avLst/>
          </a:prstGeom>
          <a:noFill/>
        </p:spPr>
        <p:txBody>
          <a:bodyPr wrap="square" lIns="0" rIns="0" tIns="0" bIns="0" anchor="t">
            <a:spAutoFit/>
          </a:bodyPr>
          <a:lstStyle/>
          <a:p>
            <a:pPr algn="l">
              <a:lnSpc>
                <a:spcPct val="100000"/>
              </a:lnSpc>
            </a:pPr>
            <a:r>
              <a:rPr sz="1200" b="0" i="0">
                <a:solidFill>
                  <a:srgbClr val="F59E0B"/>
                </a:solidFill>
                <a:latin typeface="IBM Plex Mono"/>
              </a:rPr>
              <a:t>"Rotating the slug immediately 404s the previous URL and snippet."</a:t>
            </a:r>
          </a:p>
        </p:txBody>
      </p:sp>
      <p:sp>
        <p:nvSpPr>
          <p:cNvPr id="25" name="TextBox 24"/>
          <p:cNvSpPr txBox="1"/>
          <p:nvPr/>
        </p:nvSpPr>
        <p:spPr>
          <a:xfrm>
            <a:off x="1207007" y="5001768"/>
            <a:ext cx="4663440" cy="594360"/>
          </a:xfrm>
          <a:prstGeom prst="rect">
            <a:avLst/>
          </a:prstGeom>
          <a:noFill/>
        </p:spPr>
        <p:txBody>
          <a:bodyPr wrap="square" lIns="0" rIns="0" tIns="0" bIns="0" anchor="t">
            <a:spAutoFit/>
          </a:bodyPr>
          <a:lstStyle/>
          <a:p>
            <a:pPr algn="l">
              <a:lnSpc>
                <a:spcPct val="105000"/>
              </a:lnSpc>
            </a:pPr>
            <a:r>
              <a:rPr sz="1100" b="0" i="0">
                <a:solidFill>
                  <a:srgbClr val="C9CCD6"/>
                </a:solidFill>
                <a:latin typeface="IBM Plex Sans"/>
              </a:rPr>
              <a:t>Only rotate if you must. Then paste the new snippet everywhere.</a:t>
            </a:r>
          </a:p>
        </p:txBody>
      </p:sp>
      <p:sp>
        <p:nvSpPr>
          <p:cNvPr id="26" name="Rounded Rectangle 25"/>
          <p:cNvSpPr/>
          <p:nvPr/>
        </p:nvSpPr>
        <p:spPr>
          <a:xfrm>
            <a:off x="6172200" y="4251960"/>
            <a:ext cx="5486400" cy="1225296"/>
          </a:xfrm>
          <a:prstGeom prst="roundRect">
            <a:avLst>
              <a:gd name="adj" fmla="val 10447"/>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7" name="Picture 26" descr="ic_palette_f59e0b.png"/>
          <p:cNvPicPr>
            <a:picLocks noChangeAspect="1"/>
          </p:cNvPicPr>
          <p:nvPr/>
        </p:nvPicPr>
        <p:blipFill>
          <a:blip r:embed="rId5"/>
          <a:stretch>
            <a:fillRect/>
          </a:stretch>
        </p:blipFill>
        <p:spPr>
          <a:xfrm>
            <a:off x="6355080" y="4434840"/>
            <a:ext cx="329184" cy="329184"/>
          </a:xfrm>
          <a:prstGeom prst="rect">
            <a:avLst/>
          </a:prstGeom>
        </p:spPr>
      </p:pic>
      <p:sp>
        <p:nvSpPr>
          <p:cNvPr id="28" name="TextBox 27"/>
          <p:cNvSpPr txBox="1"/>
          <p:nvPr/>
        </p:nvSpPr>
        <p:spPr>
          <a:xfrm>
            <a:off x="6830568" y="4434840"/>
            <a:ext cx="4663440" cy="548640"/>
          </a:xfrm>
          <a:prstGeom prst="rect">
            <a:avLst/>
          </a:prstGeom>
          <a:noFill/>
        </p:spPr>
        <p:txBody>
          <a:bodyPr wrap="square" lIns="0" rIns="0" tIns="0" bIns="0" anchor="t">
            <a:spAutoFit/>
          </a:bodyPr>
          <a:lstStyle/>
          <a:p>
            <a:pPr algn="l">
              <a:lnSpc>
                <a:spcPct val="100000"/>
              </a:lnSpc>
            </a:pPr>
            <a:r>
              <a:rPr sz="1200" b="0" i="0">
                <a:solidFill>
                  <a:srgbClr val="F59E0B"/>
                </a:solidFill>
                <a:latin typeface="IBM Plex Mono"/>
              </a:rPr>
              <a:t>Send button hard to read</a:t>
            </a:r>
          </a:p>
        </p:txBody>
      </p:sp>
      <p:sp>
        <p:nvSpPr>
          <p:cNvPr id="29" name="TextBox 28"/>
          <p:cNvSpPr txBox="1"/>
          <p:nvPr/>
        </p:nvSpPr>
        <p:spPr>
          <a:xfrm>
            <a:off x="6830568" y="4782312"/>
            <a:ext cx="4663440" cy="594360"/>
          </a:xfrm>
          <a:prstGeom prst="rect">
            <a:avLst/>
          </a:prstGeom>
          <a:noFill/>
        </p:spPr>
        <p:txBody>
          <a:bodyPr wrap="square" lIns="0" rIns="0" tIns="0" bIns="0" anchor="t">
            <a:spAutoFit/>
          </a:bodyPr>
          <a:lstStyle/>
          <a:p>
            <a:pPr algn="l">
              <a:lnSpc>
                <a:spcPct val="105000"/>
              </a:lnSpc>
            </a:pPr>
            <a:r>
              <a:rPr sz="1100" b="0" i="0">
                <a:solidFill>
                  <a:srgbClr val="C9CCD6"/>
                </a:solidFill>
                <a:latin typeface="IBM Plex Sans"/>
              </a:rPr>
              <a:t>Its text is always dark. Pick a light accent color on the brand tab.</a:t>
            </a:r>
          </a:p>
        </p:txBody>
      </p:sp>
      <p:sp>
        <p:nvSpPr>
          <p:cNvPr id="30" name="TextBox 29"/>
          <p:cNvSpPr txBox="1"/>
          <p:nvPr/>
        </p:nvSpPr>
        <p:spPr>
          <a:xfrm>
            <a:off x="548640" y="5760720"/>
            <a:ext cx="11109960" cy="365760"/>
          </a:xfrm>
          <a:prstGeom prst="rect">
            <a:avLst/>
          </a:prstGeom>
          <a:noFill/>
        </p:spPr>
        <p:txBody>
          <a:bodyPr wrap="square" lIns="0" rIns="0" tIns="0" bIns="0" anchor="t">
            <a:spAutoFit/>
          </a:bodyPr>
          <a:lstStyle/>
          <a:p>
            <a:pPr algn="l"/>
            <a:r>
              <a:rPr sz="1250" b="1" i="0">
                <a:solidFill>
                  <a:srgbClr val="F59E0B"/>
                </a:solidFill>
                <a:latin typeface="IBM Plex Sans"/>
              </a:rPr>
              <a:t>Still stuck? </a:t>
            </a:r>
            <a:r>
              <a:rPr sz="1250" b="0" i="0">
                <a:solidFill>
                  <a:srgbClr val="C9CCD6"/>
                </a:solidFill>
                <a:latin typeface="IBM Plex Sans"/>
              </a:rPr>
              <a:t>Call (562) 751-4597 or email info@registermysite.com and we'll take a look with you.</a:t>
            </a:r>
          </a:p>
        </p:txBody>
      </p:sp>
      <p:sp>
        <p:nvSpPr>
          <p:cNvPr id="31" name="TextBox 30"/>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32" name="TextBox 31"/>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48640" y="384048"/>
            <a:ext cx="9692640" cy="274320"/>
          </a:xfrm>
          <a:prstGeom prst="rect">
            <a:avLst/>
          </a:prstGeom>
          <a:noFill/>
        </p:spPr>
        <p:txBody>
          <a:bodyPr wrap="square" lIns="0" rIns="0" tIns="0" bIns="0" anchor="t">
            <a:spAutoFit/>
          </a:bodyPr>
          <a:lstStyle/>
          <a:p>
            <a:pPr algn="l"/>
            <a:r>
              <a:rPr sz="1100" b="1" i="0" spc="220">
                <a:solidFill>
                  <a:srgbClr val="F59E0B"/>
                </a:solidFill>
                <a:latin typeface="IBM Plex Sans"/>
              </a:rPr>
              <a:t>RECAP</a:t>
            </a:r>
          </a:p>
        </p:txBody>
      </p:sp>
      <p:sp>
        <p:nvSpPr>
          <p:cNvPr id="4" name="TextBox 3"/>
          <p:cNvSpPr txBox="1"/>
          <p:nvPr/>
        </p:nvSpPr>
        <p:spPr>
          <a:xfrm>
            <a:off x="548640" y="640080"/>
            <a:ext cx="9692640" cy="731520"/>
          </a:xfrm>
          <a:prstGeom prst="rect">
            <a:avLst/>
          </a:prstGeom>
          <a:noFill/>
        </p:spPr>
        <p:txBody>
          <a:bodyPr wrap="square" lIns="0" rIns="0" tIns="0" bIns="0" anchor="t">
            <a:spAutoFit/>
          </a:bodyPr>
          <a:lstStyle/>
          <a:p>
            <a:pPr algn="l"/>
            <a:r>
              <a:rPr sz="3000" b="1" i="0">
                <a:solidFill>
                  <a:srgbClr val="F4F1EA"/>
                </a:solidFill>
                <a:latin typeface="Fraunces"/>
              </a:rPr>
              <a:t>Your chatbot in eleven steps</a:t>
            </a:r>
          </a:p>
        </p:txBody>
      </p:sp>
      <p:pic>
        <p:nvPicPr>
          <p:cNvPr id="5" name="Picture 4" descr="bf_logo.png"/>
          <p:cNvPicPr>
            <a:picLocks noChangeAspect="1"/>
          </p:cNvPicPr>
          <p:nvPr/>
        </p:nvPicPr>
        <p:blipFill>
          <a:blip r:embed="rId3"/>
          <a:stretch>
            <a:fillRect/>
          </a:stretch>
        </p:blipFill>
        <p:spPr>
          <a:xfrm>
            <a:off x="11082528" y="347472"/>
            <a:ext cx="530352" cy="530352"/>
          </a:xfrm>
          <a:prstGeom prst="rect">
            <a:avLst/>
          </a:prstGeom>
        </p:spPr>
      </p:pic>
      <p:sp>
        <p:nvSpPr>
          <p:cNvPr id="6" name="Rounded Rectangle 5"/>
          <p:cNvSpPr/>
          <p:nvPr/>
        </p:nvSpPr>
        <p:spPr>
          <a:xfrm>
            <a:off x="548640" y="1481328"/>
            <a:ext cx="5486400" cy="676656"/>
          </a:xfrm>
          <a:prstGeom prst="roundRect">
            <a:avLst>
              <a:gd name="adj" fmla="val 18918"/>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713232" y="1664208"/>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a:t>
            </a:r>
          </a:p>
        </p:txBody>
      </p:sp>
      <p:sp>
        <p:nvSpPr>
          <p:cNvPr id="8" name="TextBox 7"/>
          <p:cNvSpPr txBox="1"/>
          <p:nvPr/>
        </p:nvSpPr>
        <p:spPr>
          <a:xfrm>
            <a:off x="1188719" y="1591056"/>
            <a:ext cx="1920240" cy="457200"/>
          </a:xfrm>
          <a:prstGeom prst="rect">
            <a:avLst/>
          </a:prstGeom>
          <a:noFill/>
        </p:spPr>
        <p:txBody>
          <a:bodyPr wrap="square" lIns="0" rIns="0" tIns="0" bIns="0" anchor="ctr">
            <a:spAutoFit/>
          </a:bodyPr>
          <a:lstStyle/>
          <a:p>
            <a:pPr algn="l"/>
            <a:r>
              <a:rPr sz="1400" b="1" i="0">
                <a:solidFill>
                  <a:srgbClr val="F4F1EA"/>
                </a:solidFill>
                <a:latin typeface="IBM Plex Sans"/>
              </a:rPr>
              <a:t>Sign up</a:t>
            </a:r>
          </a:p>
        </p:txBody>
      </p:sp>
      <p:sp>
        <p:nvSpPr>
          <p:cNvPr id="9" name="TextBox 8"/>
          <p:cNvSpPr txBox="1"/>
          <p:nvPr/>
        </p:nvSpPr>
        <p:spPr>
          <a:xfrm>
            <a:off x="3063240" y="1591056"/>
            <a:ext cx="2834640" cy="457200"/>
          </a:xfrm>
          <a:prstGeom prst="rect">
            <a:avLst/>
          </a:prstGeom>
          <a:noFill/>
        </p:spPr>
        <p:txBody>
          <a:bodyPr wrap="square" lIns="0" rIns="0" tIns="0" bIns="0" anchor="ctr">
            <a:spAutoFit/>
          </a:bodyPr>
          <a:lstStyle/>
          <a:p>
            <a:pPr algn="l"/>
            <a:r>
              <a:rPr sz="1200" b="0" i="0">
                <a:solidFill>
                  <a:srgbClr val="C9CCD6"/>
                </a:solidFill>
                <a:latin typeface="IBM Plex Sans"/>
              </a:rPr>
              <a:t>Email, password, name</a:t>
            </a:r>
          </a:p>
        </p:txBody>
      </p:sp>
      <p:sp>
        <p:nvSpPr>
          <p:cNvPr id="10" name="Rounded Rectangle 9"/>
          <p:cNvSpPr/>
          <p:nvPr/>
        </p:nvSpPr>
        <p:spPr>
          <a:xfrm>
            <a:off x="6172200" y="1481328"/>
            <a:ext cx="5486400" cy="676656"/>
          </a:xfrm>
          <a:prstGeom prst="roundRect">
            <a:avLst>
              <a:gd name="adj" fmla="val 18918"/>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6336792" y="1664208"/>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2</a:t>
            </a:r>
          </a:p>
        </p:txBody>
      </p:sp>
      <p:sp>
        <p:nvSpPr>
          <p:cNvPr id="12" name="TextBox 11"/>
          <p:cNvSpPr txBox="1"/>
          <p:nvPr/>
        </p:nvSpPr>
        <p:spPr>
          <a:xfrm>
            <a:off x="6812280" y="1591056"/>
            <a:ext cx="1920240" cy="457200"/>
          </a:xfrm>
          <a:prstGeom prst="rect">
            <a:avLst/>
          </a:prstGeom>
          <a:noFill/>
        </p:spPr>
        <p:txBody>
          <a:bodyPr wrap="square" lIns="0" rIns="0" tIns="0" bIns="0" anchor="ctr">
            <a:spAutoFit/>
          </a:bodyPr>
          <a:lstStyle/>
          <a:p>
            <a:pPr algn="l"/>
            <a:r>
              <a:rPr sz="1400" b="1" i="0">
                <a:solidFill>
                  <a:srgbClr val="F4F1EA"/>
                </a:solidFill>
                <a:latin typeface="IBM Plex Sans"/>
              </a:rPr>
              <a:t>Sign in</a:t>
            </a:r>
          </a:p>
        </p:txBody>
      </p:sp>
      <p:sp>
        <p:nvSpPr>
          <p:cNvPr id="13" name="TextBox 12"/>
          <p:cNvSpPr txBox="1"/>
          <p:nvPr/>
        </p:nvSpPr>
        <p:spPr>
          <a:xfrm>
            <a:off x="8686800" y="1591056"/>
            <a:ext cx="2834640" cy="457200"/>
          </a:xfrm>
          <a:prstGeom prst="rect">
            <a:avLst/>
          </a:prstGeom>
          <a:noFill/>
        </p:spPr>
        <p:txBody>
          <a:bodyPr wrap="square" lIns="0" rIns="0" tIns="0" bIns="0" anchor="ctr">
            <a:spAutoFit/>
          </a:bodyPr>
          <a:lstStyle/>
          <a:p>
            <a:pPr algn="l"/>
            <a:r>
              <a:rPr sz="1200" b="0" i="0">
                <a:solidFill>
                  <a:srgbClr val="C9CCD6"/>
                </a:solidFill>
                <a:latin typeface="IBM Plex Sans"/>
              </a:rPr>
              <a:t>Same email and password</a:t>
            </a:r>
          </a:p>
        </p:txBody>
      </p:sp>
      <p:sp>
        <p:nvSpPr>
          <p:cNvPr id="14" name="Rounded Rectangle 13"/>
          <p:cNvSpPr/>
          <p:nvPr/>
        </p:nvSpPr>
        <p:spPr>
          <a:xfrm>
            <a:off x="548640" y="2267712"/>
            <a:ext cx="5486400" cy="676656"/>
          </a:xfrm>
          <a:prstGeom prst="roundRect">
            <a:avLst>
              <a:gd name="adj" fmla="val 18918"/>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713232" y="2450592"/>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3</a:t>
            </a:r>
          </a:p>
        </p:txBody>
      </p:sp>
      <p:sp>
        <p:nvSpPr>
          <p:cNvPr id="16" name="TextBox 15"/>
          <p:cNvSpPr txBox="1"/>
          <p:nvPr/>
        </p:nvSpPr>
        <p:spPr>
          <a:xfrm>
            <a:off x="1188719" y="2377440"/>
            <a:ext cx="1920240" cy="457200"/>
          </a:xfrm>
          <a:prstGeom prst="rect">
            <a:avLst/>
          </a:prstGeom>
          <a:noFill/>
        </p:spPr>
        <p:txBody>
          <a:bodyPr wrap="square" lIns="0" rIns="0" tIns="0" bIns="0" anchor="ctr">
            <a:spAutoFit/>
          </a:bodyPr>
          <a:lstStyle/>
          <a:p>
            <a:pPr algn="l"/>
            <a:r>
              <a:rPr sz="1400" b="1" i="0">
                <a:solidFill>
                  <a:srgbClr val="F4F1EA"/>
                </a:solidFill>
                <a:latin typeface="IBM Plex Sans"/>
              </a:rPr>
              <a:t>Create</a:t>
            </a:r>
          </a:p>
        </p:txBody>
      </p:sp>
      <p:sp>
        <p:nvSpPr>
          <p:cNvPr id="17" name="TextBox 16"/>
          <p:cNvSpPr txBox="1"/>
          <p:nvPr/>
        </p:nvSpPr>
        <p:spPr>
          <a:xfrm>
            <a:off x="3063240" y="2377440"/>
            <a:ext cx="2834640" cy="457200"/>
          </a:xfrm>
          <a:prstGeom prst="rect">
            <a:avLst/>
          </a:prstGeom>
          <a:noFill/>
        </p:spPr>
        <p:txBody>
          <a:bodyPr wrap="square" lIns="0" rIns="0" tIns="0" bIns="0" anchor="ctr">
            <a:spAutoFit/>
          </a:bodyPr>
          <a:lstStyle/>
          <a:p>
            <a:pPr algn="l"/>
            <a:r>
              <a:rPr sz="1200" b="0" i="0">
                <a:solidFill>
                  <a:srgbClr val="C9CCD6"/>
                </a:solidFill>
                <a:latin typeface="IBM Plex Sans"/>
              </a:rPr>
              <a:t>New bot, then name it</a:t>
            </a:r>
          </a:p>
        </p:txBody>
      </p:sp>
      <p:sp>
        <p:nvSpPr>
          <p:cNvPr id="18" name="Rounded Rectangle 17"/>
          <p:cNvSpPr/>
          <p:nvPr/>
        </p:nvSpPr>
        <p:spPr>
          <a:xfrm>
            <a:off x="6172200" y="2267712"/>
            <a:ext cx="5486400" cy="676656"/>
          </a:xfrm>
          <a:prstGeom prst="roundRect">
            <a:avLst>
              <a:gd name="adj" fmla="val 18918"/>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6336792" y="2450592"/>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4</a:t>
            </a:r>
          </a:p>
        </p:txBody>
      </p:sp>
      <p:sp>
        <p:nvSpPr>
          <p:cNvPr id="20" name="TextBox 19"/>
          <p:cNvSpPr txBox="1"/>
          <p:nvPr/>
        </p:nvSpPr>
        <p:spPr>
          <a:xfrm>
            <a:off x="6812280" y="2377440"/>
            <a:ext cx="1920240" cy="457200"/>
          </a:xfrm>
          <a:prstGeom prst="rect">
            <a:avLst/>
          </a:prstGeom>
          <a:noFill/>
        </p:spPr>
        <p:txBody>
          <a:bodyPr wrap="square" lIns="0" rIns="0" tIns="0" bIns="0" anchor="ctr">
            <a:spAutoFit/>
          </a:bodyPr>
          <a:lstStyle/>
          <a:p>
            <a:pPr algn="l"/>
            <a:r>
              <a:rPr sz="1400" b="1" i="0">
                <a:solidFill>
                  <a:srgbClr val="F4F1EA"/>
                </a:solidFill>
                <a:latin typeface="IBM Plex Sans"/>
              </a:rPr>
              <a:t>Theme</a:t>
            </a:r>
          </a:p>
        </p:txBody>
      </p:sp>
      <p:sp>
        <p:nvSpPr>
          <p:cNvPr id="21" name="TextBox 20"/>
          <p:cNvSpPr txBox="1"/>
          <p:nvPr/>
        </p:nvSpPr>
        <p:spPr>
          <a:xfrm>
            <a:off x="8686800" y="2377440"/>
            <a:ext cx="2834640" cy="457200"/>
          </a:xfrm>
          <a:prstGeom prst="rect">
            <a:avLst/>
          </a:prstGeom>
          <a:noFill/>
        </p:spPr>
        <p:txBody>
          <a:bodyPr wrap="square" lIns="0" rIns="0" tIns="0" bIns="0" anchor="ctr">
            <a:spAutoFit/>
          </a:bodyPr>
          <a:lstStyle/>
          <a:p>
            <a:pPr algn="l"/>
            <a:r>
              <a:rPr sz="1200" b="0" i="0">
                <a:solidFill>
                  <a:srgbClr val="C9CCD6"/>
                </a:solidFill>
                <a:latin typeface="IBM Plex Sans"/>
              </a:rPr>
              <a:t>Logo, colors, font, label</a:t>
            </a:r>
          </a:p>
        </p:txBody>
      </p:sp>
      <p:sp>
        <p:nvSpPr>
          <p:cNvPr id="22" name="Rounded Rectangle 21"/>
          <p:cNvSpPr/>
          <p:nvPr/>
        </p:nvSpPr>
        <p:spPr>
          <a:xfrm>
            <a:off x="548640" y="3054096"/>
            <a:ext cx="5486400" cy="676656"/>
          </a:xfrm>
          <a:prstGeom prst="roundRect">
            <a:avLst>
              <a:gd name="adj" fmla="val 18918"/>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Oval 22"/>
          <p:cNvSpPr/>
          <p:nvPr/>
        </p:nvSpPr>
        <p:spPr>
          <a:xfrm>
            <a:off x="713232" y="3236976"/>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5</a:t>
            </a:r>
          </a:p>
        </p:txBody>
      </p:sp>
      <p:sp>
        <p:nvSpPr>
          <p:cNvPr id="24" name="TextBox 23"/>
          <p:cNvSpPr txBox="1"/>
          <p:nvPr/>
        </p:nvSpPr>
        <p:spPr>
          <a:xfrm>
            <a:off x="1188719" y="3163824"/>
            <a:ext cx="1920240" cy="457200"/>
          </a:xfrm>
          <a:prstGeom prst="rect">
            <a:avLst/>
          </a:prstGeom>
          <a:noFill/>
        </p:spPr>
        <p:txBody>
          <a:bodyPr wrap="square" lIns="0" rIns="0" tIns="0" bIns="0" anchor="ctr">
            <a:spAutoFit/>
          </a:bodyPr>
          <a:lstStyle/>
          <a:p>
            <a:pPr algn="l"/>
            <a:r>
              <a:rPr sz="1400" b="1" i="0">
                <a:solidFill>
                  <a:srgbClr val="F4F1EA"/>
                </a:solidFill>
                <a:latin typeface="IBM Plex Sans"/>
              </a:rPr>
              <a:t>Train</a:t>
            </a:r>
          </a:p>
        </p:txBody>
      </p:sp>
      <p:sp>
        <p:nvSpPr>
          <p:cNvPr id="25" name="TextBox 24"/>
          <p:cNvSpPr txBox="1"/>
          <p:nvPr/>
        </p:nvSpPr>
        <p:spPr>
          <a:xfrm>
            <a:off x="3063240" y="3163824"/>
            <a:ext cx="2834640" cy="457200"/>
          </a:xfrm>
          <a:prstGeom prst="rect">
            <a:avLst/>
          </a:prstGeom>
          <a:noFill/>
        </p:spPr>
        <p:txBody>
          <a:bodyPr wrap="square" lIns="0" rIns="0" tIns="0" bIns="0" anchor="ctr">
            <a:spAutoFit/>
          </a:bodyPr>
          <a:lstStyle/>
          <a:p>
            <a:pPr algn="l"/>
            <a:r>
              <a:rPr sz="1200" b="0" i="0">
                <a:solidFill>
                  <a:srgbClr val="C9CCD6"/>
                </a:solidFill>
                <a:latin typeface="IBM Plex Sans"/>
              </a:rPr>
              <a:t>Text, web pages, files</a:t>
            </a:r>
          </a:p>
        </p:txBody>
      </p:sp>
      <p:sp>
        <p:nvSpPr>
          <p:cNvPr id="26" name="Rounded Rectangle 25"/>
          <p:cNvSpPr/>
          <p:nvPr/>
        </p:nvSpPr>
        <p:spPr>
          <a:xfrm>
            <a:off x="6172200" y="3054096"/>
            <a:ext cx="5486400" cy="676656"/>
          </a:xfrm>
          <a:prstGeom prst="roundRect">
            <a:avLst>
              <a:gd name="adj" fmla="val 18918"/>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Oval 26"/>
          <p:cNvSpPr/>
          <p:nvPr/>
        </p:nvSpPr>
        <p:spPr>
          <a:xfrm>
            <a:off x="6336792" y="3236976"/>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6</a:t>
            </a:r>
          </a:p>
        </p:txBody>
      </p:sp>
      <p:sp>
        <p:nvSpPr>
          <p:cNvPr id="28" name="TextBox 27"/>
          <p:cNvSpPr txBox="1"/>
          <p:nvPr/>
        </p:nvSpPr>
        <p:spPr>
          <a:xfrm>
            <a:off x="6812280" y="3163824"/>
            <a:ext cx="1920240" cy="457200"/>
          </a:xfrm>
          <a:prstGeom prst="rect">
            <a:avLst/>
          </a:prstGeom>
          <a:noFill/>
        </p:spPr>
        <p:txBody>
          <a:bodyPr wrap="square" lIns="0" rIns="0" tIns="0" bIns="0" anchor="ctr">
            <a:spAutoFit/>
          </a:bodyPr>
          <a:lstStyle/>
          <a:p>
            <a:pPr algn="l"/>
            <a:r>
              <a:rPr sz="1400" b="1" i="0">
                <a:solidFill>
                  <a:srgbClr val="F4F1EA"/>
                </a:solidFill>
                <a:latin typeface="IBM Plex Sans"/>
              </a:rPr>
              <a:t>Test</a:t>
            </a:r>
          </a:p>
        </p:txBody>
      </p:sp>
      <p:sp>
        <p:nvSpPr>
          <p:cNvPr id="29" name="TextBox 28"/>
          <p:cNvSpPr txBox="1"/>
          <p:nvPr/>
        </p:nvSpPr>
        <p:spPr>
          <a:xfrm>
            <a:off x="8686800" y="3163824"/>
            <a:ext cx="2834640" cy="457200"/>
          </a:xfrm>
          <a:prstGeom prst="rect">
            <a:avLst/>
          </a:prstGeom>
          <a:noFill/>
        </p:spPr>
        <p:txBody>
          <a:bodyPr wrap="square" lIns="0" rIns="0" tIns="0" bIns="0" anchor="ctr">
            <a:spAutoFit/>
          </a:bodyPr>
          <a:lstStyle/>
          <a:p>
            <a:pPr algn="l"/>
            <a:r>
              <a:rPr sz="1200" b="0" i="0">
                <a:solidFill>
                  <a:srgbClr val="C9CCD6"/>
                </a:solidFill>
                <a:latin typeface="IBM Plex Sans"/>
              </a:rPr>
              <a:t>Ask real questions</a:t>
            </a:r>
          </a:p>
        </p:txBody>
      </p:sp>
      <p:sp>
        <p:nvSpPr>
          <p:cNvPr id="30" name="Rounded Rectangle 29"/>
          <p:cNvSpPr/>
          <p:nvPr/>
        </p:nvSpPr>
        <p:spPr>
          <a:xfrm>
            <a:off x="548640" y="3840480"/>
            <a:ext cx="5486400" cy="676656"/>
          </a:xfrm>
          <a:prstGeom prst="roundRect">
            <a:avLst>
              <a:gd name="adj" fmla="val 18918"/>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Oval 30"/>
          <p:cNvSpPr/>
          <p:nvPr/>
        </p:nvSpPr>
        <p:spPr>
          <a:xfrm>
            <a:off x="713232" y="4023360"/>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7</a:t>
            </a:r>
          </a:p>
        </p:txBody>
      </p:sp>
      <p:sp>
        <p:nvSpPr>
          <p:cNvPr id="32" name="TextBox 31"/>
          <p:cNvSpPr txBox="1"/>
          <p:nvPr/>
        </p:nvSpPr>
        <p:spPr>
          <a:xfrm>
            <a:off x="1188719" y="3950208"/>
            <a:ext cx="1920240" cy="457200"/>
          </a:xfrm>
          <a:prstGeom prst="rect">
            <a:avLst/>
          </a:prstGeom>
          <a:noFill/>
        </p:spPr>
        <p:txBody>
          <a:bodyPr wrap="square" lIns="0" rIns="0" tIns="0" bIns="0" anchor="ctr">
            <a:spAutoFit/>
          </a:bodyPr>
          <a:lstStyle/>
          <a:p>
            <a:pPr algn="l"/>
            <a:r>
              <a:rPr sz="1400" b="1" i="0">
                <a:solidFill>
                  <a:srgbClr val="F4F1EA"/>
                </a:solidFill>
                <a:latin typeface="IBM Plex Sans"/>
              </a:rPr>
              <a:t>Voice</a:t>
            </a:r>
          </a:p>
        </p:txBody>
      </p:sp>
      <p:sp>
        <p:nvSpPr>
          <p:cNvPr id="33" name="TextBox 32"/>
          <p:cNvSpPr txBox="1"/>
          <p:nvPr/>
        </p:nvSpPr>
        <p:spPr>
          <a:xfrm>
            <a:off x="3063240" y="3950208"/>
            <a:ext cx="2834640" cy="457200"/>
          </a:xfrm>
          <a:prstGeom prst="rect">
            <a:avLst/>
          </a:prstGeom>
          <a:noFill/>
        </p:spPr>
        <p:txBody>
          <a:bodyPr wrap="square" lIns="0" rIns="0" tIns="0" bIns="0" anchor="ctr">
            <a:spAutoFit/>
          </a:bodyPr>
          <a:lstStyle/>
          <a:p>
            <a:pPr algn="l"/>
            <a:r>
              <a:rPr sz="1200" b="0" i="0">
                <a:solidFill>
                  <a:srgbClr val="C9CCD6"/>
                </a:solidFill>
                <a:latin typeface="IBM Plex Sans"/>
              </a:rPr>
              <a:t>Model, greeting, starters</a:t>
            </a:r>
          </a:p>
        </p:txBody>
      </p:sp>
      <p:sp>
        <p:nvSpPr>
          <p:cNvPr id="34" name="Rounded Rectangle 33"/>
          <p:cNvSpPr/>
          <p:nvPr/>
        </p:nvSpPr>
        <p:spPr>
          <a:xfrm>
            <a:off x="6172200" y="3840480"/>
            <a:ext cx="5486400" cy="676656"/>
          </a:xfrm>
          <a:prstGeom prst="roundRect">
            <a:avLst>
              <a:gd name="adj" fmla="val 18918"/>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6336792" y="4023360"/>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8</a:t>
            </a:r>
          </a:p>
        </p:txBody>
      </p:sp>
      <p:sp>
        <p:nvSpPr>
          <p:cNvPr id="36" name="TextBox 35"/>
          <p:cNvSpPr txBox="1"/>
          <p:nvPr/>
        </p:nvSpPr>
        <p:spPr>
          <a:xfrm>
            <a:off x="6812280" y="3950208"/>
            <a:ext cx="1920240" cy="457200"/>
          </a:xfrm>
          <a:prstGeom prst="rect">
            <a:avLst/>
          </a:prstGeom>
          <a:noFill/>
        </p:spPr>
        <p:txBody>
          <a:bodyPr wrap="square" lIns="0" rIns="0" tIns="0" bIns="0" anchor="ctr">
            <a:spAutoFit/>
          </a:bodyPr>
          <a:lstStyle/>
          <a:p>
            <a:pPr algn="l"/>
            <a:r>
              <a:rPr sz="1400" b="1" i="0">
                <a:solidFill>
                  <a:srgbClr val="F4F1EA"/>
                </a:solidFill>
                <a:latin typeface="IBM Plex Sans"/>
              </a:rPr>
              <a:t>Analytics</a:t>
            </a:r>
          </a:p>
        </p:txBody>
      </p:sp>
      <p:sp>
        <p:nvSpPr>
          <p:cNvPr id="37" name="TextBox 36"/>
          <p:cNvSpPr txBox="1"/>
          <p:nvPr/>
        </p:nvSpPr>
        <p:spPr>
          <a:xfrm>
            <a:off x="8686800" y="3950208"/>
            <a:ext cx="2834640" cy="457200"/>
          </a:xfrm>
          <a:prstGeom prst="rect">
            <a:avLst/>
          </a:prstGeom>
          <a:noFill/>
        </p:spPr>
        <p:txBody>
          <a:bodyPr wrap="square" lIns="0" rIns="0" tIns="0" bIns="0" anchor="ctr">
            <a:spAutoFit/>
          </a:bodyPr>
          <a:lstStyle/>
          <a:p>
            <a:pPr algn="l"/>
            <a:r>
              <a:rPr sz="1200" b="0" i="0">
                <a:solidFill>
                  <a:srgbClr val="C9CCD6"/>
                </a:solidFill>
                <a:latin typeface="IBM Plex Sans"/>
              </a:rPr>
              <a:t>Chats and messages</a:t>
            </a:r>
          </a:p>
        </p:txBody>
      </p:sp>
      <p:sp>
        <p:nvSpPr>
          <p:cNvPr id="38" name="Rounded Rectangle 37"/>
          <p:cNvSpPr/>
          <p:nvPr/>
        </p:nvSpPr>
        <p:spPr>
          <a:xfrm>
            <a:off x="548640" y="4626864"/>
            <a:ext cx="5486400" cy="676656"/>
          </a:xfrm>
          <a:prstGeom prst="roundRect">
            <a:avLst>
              <a:gd name="adj" fmla="val 18918"/>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Oval 38"/>
          <p:cNvSpPr/>
          <p:nvPr/>
        </p:nvSpPr>
        <p:spPr>
          <a:xfrm>
            <a:off x="713232" y="4809744"/>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9</a:t>
            </a:r>
          </a:p>
        </p:txBody>
      </p:sp>
      <p:sp>
        <p:nvSpPr>
          <p:cNvPr id="40" name="TextBox 39"/>
          <p:cNvSpPr txBox="1"/>
          <p:nvPr/>
        </p:nvSpPr>
        <p:spPr>
          <a:xfrm>
            <a:off x="1188719" y="4736592"/>
            <a:ext cx="1920240" cy="457200"/>
          </a:xfrm>
          <a:prstGeom prst="rect">
            <a:avLst/>
          </a:prstGeom>
          <a:noFill/>
        </p:spPr>
        <p:txBody>
          <a:bodyPr wrap="square" lIns="0" rIns="0" tIns="0" bIns="0" anchor="ctr">
            <a:spAutoFit/>
          </a:bodyPr>
          <a:lstStyle/>
          <a:p>
            <a:pPr algn="l"/>
            <a:r>
              <a:rPr sz="1400" b="1" i="0">
                <a:solidFill>
                  <a:srgbClr val="F4F1EA"/>
                </a:solidFill>
                <a:latin typeface="IBM Plex Sans"/>
              </a:rPr>
              <a:t>Deploy</a:t>
            </a:r>
          </a:p>
        </p:txBody>
      </p:sp>
      <p:sp>
        <p:nvSpPr>
          <p:cNvPr id="41" name="TextBox 40"/>
          <p:cNvSpPr txBox="1"/>
          <p:nvPr/>
        </p:nvSpPr>
        <p:spPr>
          <a:xfrm>
            <a:off x="3063240" y="4736592"/>
            <a:ext cx="2834640" cy="457200"/>
          </a:xfrm>
          <a:prstGeom prst="rect">
            <a:avLst/>
          </a:prstGeom>
          <a:noFill/>
        </p:spPr>
        <p:txBody>
          <a:bodyPr wrap="square" lIns="0" rIns="0" tIns="0" bIns="0" anchor="ctr">
            <a:spAutoFit/>
          </a:bodyPr>
          <a:lstStyle/>
          <a:p>
            <a:pPr algn="l"/>
            <a:r>
              <a:rPr sz="1200" b="0" i="0">
                <a:solidFill>
                  <a:srgbClr val="C9CCD6"/>
                </a:solidFill>
                <a:latin typeface="IBM Plex Sans"/>
              </a:rPr>
              <a:t>One click, live</a:t>
            </a:r>
          </a:p>
        </p:txBody>
      </p:sp>
      <p:sp>
        <p:nvSpPr>
          <p:cNvPr id="42" name="Rounded Rectangle 41"/>
          <p:cNvSpPr/>
          <p:nvPr/>
        </p:nvSpPr>
        <p:spPr>
          <a:xfrm>
            <a:off x="6172200" y="4626864"/>
            <a:ext cx="5486400" cy="676656"/>
          </a:xfrm>
          <a:prstGeom prst="roundRect">
            <a:avLst>
              <a:gd name="adj" fmla="val 18918"/>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Oval 42"/>
          <p:cNvSpPr/>
          <p:nvPr/>
        </p:nvSpPr>
        <p:spPr>
          <a:xfrm>
            <a:off x="6336792" y="4809744"/>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10</a:t>
            </a:r>
          </a:p>
        </p:txBody>
      </p:sp>
      <p:sp>
        <p:nvSpPr>
          <p:cNvPr id="44" name="TextBox 43"/>
          <p:cNvSpPr txBox="1"/>
          <p:nvPr/>
        </p:nvSpPr>
        <p:spPr>
          <a:xfrm>
            <a:off x="6812280" y="4736592"/>
            <a:ext cx="1920240" cy="457200"/>
          </a:xfrm>
          <a:prstGeom prst="rect">
            <a:avLst/>
          </a:prstGeom>
          <a:noFill/>
        </p:spPr>
        <p:txBody>
          <a:bodyPr wrap="square" lIns="0" rIns="0" tIns="0" bIns="0" anchor="ctr">
            <a:spAutoFit/>
          </a:bodyPr>
          <a:lstStyle/>
          <a:p>
            <a:pPr algn="l"/>
            <a:r>
              <a:rPr sz="1400" b="1" i="0">
                <a:solidFill>
                  <a:srgbClr val="F4F1EA"/>
                </a:solidFill>
                <a:latin typeface="IBM Plex Sans"/>
              </a:rPr>
              <a:t>Copy</a:t>
            </a:r>
          </a:p>
        </p:txBody>
      </p:sp>
      <p:sp>
        <p:nvSpPr>
          <p:cNvPr id="45" name="TextBox 44"/>
          <p:cNvSpPr txBox="1"/>
          <p:nvPr/>
        </p:nvSpPr>
        <p:spPr>
          <a:xfrm>
            <a:off x="8686800" y="4736592"/>
            <a:ext cx="2834640" cy="457200"/>
          </a:xfrm>
          <a:prstGeom prst="rect">
            <a:avLst/>
          </a:prstGeom>
          <a:noFill/>
        </p:spPr>
        <p:txBody>
          <a:bodyPr wrap="square" lIns="0" rIns="0" tIns="0" bIns="0" anchor="ctr">
            <a:spAutoFit/>
          </a:bodyPr>
          <a:lstStyle/>
          <a:p>
            <a:pPr algn="l"/>
            <a:r>
              <a:rPr sz="1200" b="0" i="0">
                <a:solidFill>
                  <a:srgbClr val="C9CCD6"/>
                </a:solidFill>
                <a:latin typeface="IBM Plex Sans"/>
              </a:rPr>
              <a:t>Copy snippet</a:t>
            </a:r>
          </a:p>
        </p:txBody>
      </p:sp>
      <p:sp>
        <p:nvSpPr>
          <p:cNvPr id="46" name="Rounded Rectangle 45"/>
          <p:cNvSpPr/>
          <p:nvPr/>
        </p:nvSpPr>
        <p:spPr>
          <a:xfrm>
            <a:off x="548640" y="5413248"/>
            <a:ext cx="11109960" cy="676656"/>
          </a:xfrm>
          <a:prstGeom prst="roundRect">
            <a:avLst>
              <a:gd name="adj" fmla="val 18918"/>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Oval 46"/>
          <p:cNvSpPr/>
          <p:nvPr/>
        </p:nvSpPr>
        <p:spPr>
          <a:xfrm>
            <a:off x="713232" y="5596128"/>
            <a:ext cx="310896" cy="310896"/>
          </a:xfrm>
          <a:prstGeom prst="ellipse">
            <a:avLst/>
          </a:prstGeom>
          <a:solidFill>
            <a:srgbClr val="E11D48"/>
          </a:solidFill>
          <a:ln w="15875">
            <a:solidFill>
              <a:srgbClr val="F4F1EA"/>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4F1EA"/>
                </a:solidFill>
                <a:latin typeface="IBM Plex Sans"/>
              </a:rPr>
              <a:t>11</a:t>
            </a:r>
          </a:p>
        </p:txBody>
      </p:sp>
      <p:sp>
        <p:nvSpPr>
          <p:cNvPr id="48" name="TextBox 47"/>
          <p:cNvSpPr txBox="1"/>
          <p:nvPr/>
        </p:nvSpPr>
        <p:spPr>
          <a:xfrm>
            <a:off x="1188719" y="5522976"/>
            <a:ext cx="1920240" cy="457200"/>
          </a:xfrm>
          <a:prstGeom prst="rect">
            <a:avLst/>
          </a:prstGeom>
          <a:noFill/>
        </p:spPr>
        <p:txBody>
          <a:bodyPr wrap="square" lIns="0" rIns="0" tIns="0" bIns="0" anchor="ctr">
            <a:spAutoFit/>
          </a:bodyPr>
          <a:lstStyle/>
          <a:p>
            <a:pPr algn="l"/>
            <a:r>
              <a:rPr sz="1400" b="1" i="0">
                <a:solidFill>
                  <a:srgbClr val="F4F1EA"/>
                </a:solidFill>
                <a:latin typeface="IBM Plex Sans"/>
              </a:rPr>
              <a:t>Paste</a:t>
            </a:r>
          </a:p>
        </p:txBody>
      </p:sp>
      <p:sp>
        <p:nvSpPr>
          <p:cNvPr id="49" name="TextBox 48"/>
          <p:cNvSpPr txBox="1"/>
          <p:nvPr/>
        </p:nvSpPr>
        <p:spPr>
          <a:xfrm>
            <a:off x="3063240" y="5522976"/>
            <a:ext cx="8412480" cy="457200"/>
          </a:xfrm>
          <a:prstGeom prst="rect">
            <a:avLst/>
          </a:prstGeom>
          <a:noFill/>
        </p:spPr>
        <p:txBody>
          <a:bodyPr wrap="square" lIns="0" rIns="0" tIns="0" bIns="0" anchor="ctr">
            <a:spAutoFit/>
          </a:bodyPr>
          <a:lstStyle/>
          <a:p>
            <a:pPr algn="l"/>
            <a:r>
              <a:rPr sz="1200" b="0" i="0">
                <a:solidFill>
                  <a:srgbClr val="C9CCD6"/>
                </a:solidFill>
                <a:latin typeface="IBM Plex Sans"/>
              </a:rPr>
              <a:t>Before &lt;/body&gt; or HTML Studio, then check Account</a:t>
            </a:r>
          </a:p>
        </p:txBody>
      </p:sp>
      <p:sp>
        <p:nvSpPr>
          <p:cNvPr id="50" name="TextBox 49"/>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51" name="TextBox 50"/>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title.jpg"/>
          <p:cNvPicPr>
            <a:picLocks noChangeAspect="1"/>
          </p:cNvPicPr>
          <p:nvPr/>
        </p:nvPicPr>
        <p:blipFill>
          <a:blip r:embed="rId2"/>
          <a:stretch>
            <a:fillRect/>
          </a:stretch>
        </p:blipFill>
        <p:spPr>
          <a:xfrm>
            <a:off x="0" y="0"/>
            <a:ext cx="12191695" cy="6858000"/>
          </a:xfrm>
          <a:prstGeom prst="rect">
            <a:avLst/>
          </a:prstGeom>
        </p:spPr>
      </p:pic>
      <p:pic>
        <p:nvPicPr>
          <p:cNvPr id="3" name="Picture 2" descr="bf_logo.png"/>
          <p:cNvPicPr>
            <a:picLocks noChangeAspect="1"/>
          </p:cNvPicPr>
          <p:nvPr/>
        </p:nvPicPr>
        <p:blipFill>
          <a:blip r:embed="rId3"/>
          <a:stretch>
            <a:fillRect/>
          </a:stretch>
        </p:blipFill>
        <p:spPr>
          <a:xfrm>
            <a:off x="548640" y="502920"/>
            <a:ext cx="731520" cy="731520"/>
          </a:xfrm>
          <a:prstGeom prst="rect">
            <a:avLst/>
          </a:prstGeom>
        </p:spPr>
      </p:pic>
      <p:sp>
        <p:nvSpPr>
          <p:cNvPr id="4" name="TextBox 3"/>
          <p:cNvSpPr txBox="1"/>
          <p:nvPr/>
        </p:nvSpPr>
        <p:spPr>
          <a:xfrm>
            <a:off x="1417320" y="640080"/>
            <a:ext cx="5486400" cy="365760"/>
          </a:xfrm>
          <a:prstGeom prst="rect">
            <a:avLst/>
          </a:prstGeom>
          <a:noFill/>
        </p:spPr>
        <p:txBody>
          <a:bodyPr wrap="square" lIns="0" rIns="0" tIns="0" bIns="0" anchor="t">
            <a:spAutoFit/>
          </a:bodyPr>
          <a:lstStyle/>
          <a:p>
            <a:pPr algn="l"/>
            <a:r>
              <a:rPr sz="1600" b="1" i="0">
                <a:solidFill>
                  <a:srgbClr val="F4F1EA"/>
                </a:solidFill>
                <a:latin typeface="Fraunces"/>
              </a:rPr>
              <a:t>BotForge by RegisterMySite</a:t>
            </a:r>
          </a:p>
        </p:txBody>
      </p:sp>
      <p:sp>
        <p:nvSpPr>
          <p:cNvPr id="5" name="TextBox 4"/>
          <p:cNvSpPr txBox="1"/>
          <p:nvPr/>
        </p:nvSpPr>
        <p:spPr>
          <a:xfrm>
            <a:off x="548640" y="1600200"/>
            <a:ext cx="6400800" cy="274320"/>
          </a:xfrm>
          <a:prstGeom prst="rect">
            <a:avLst/>
          </a:prstGeom>
          <a:noFill/>
        </p:spPr>
        <p:txBody>
          <a:bodyPr wrap="square" lIns="0" rIns="0" tIns="0" bIns="0" anchor="t">
            <a:spAutoFit/>
          </a:bodyPr>
          <a:lstStyle/>
          <a:p>
            <a:pPr algn="l"/>
            <a:r>
              <a:rPr sz="1100" b="1" i="0" spc="240">
                <a:solidFill>
                  <a:srgbClr val="F59E0B"/>
                </a:solidFill>
                <a:latin typeface="IBM Plex Sans"/>
              </a:rPr>
              <a:t>WE'RE HERE TO HELP</a:t>
            </a:r>
          </a:p>
        </p:txBody>
      </p:sp>
      <p:sp>
        <p:nvSpPr>
          <p:cNvPr id="6" name="TextBox 5"/>
          <p:cNvSpPr txBox="1"/>
          <p:nvPr/>
        </p:nvSpPr>
        <p:spPr>
          <a:xfrm>
            <a:off x="548640" y="1920240"/>
            <a:ext cx="6583680" cy="1280160"/>
          </a:xfrm>
          <a:prstGeom prst="rect">
            <a:avLst/>
          </a:prstGeom>
          <a:noFill/>
        </p:spPr>
        <p:txBody>
          <a:bodyPr wrap="square" lIns="0" rIns="0" tIns="0" bIns="0" anchor="t">
            <a:spAutoFit/>
          </a:bodyPr>
          <a:lstStyle/>
          <a:p>
            <a:pPr algn="l">
              <a:lnSpc>
                <a:spcPct val="95000"/>
              </a:lnSpc>
            </a:pPr>
            <a:r>
              <a:rPr sz="3800" b="1" i="0">
                <a:solidFill>
                  <a:srgbClr val="F4F1EA"/>
                </a:solidFill>
                <a:latin typeface="Fraunces"/>
              </a:rPr>
              <a:t>Want us to build your bot with you?</a:t>
            </a:r>
          </a:p>
        </p:txBody>
      </p:sp>
      <p:sp>
        <p:nvSpPr>
          <p:cNvPr id="7" name="Oval 6"/>
          <p:cNvSpPr/>
          <p:nvPr/>
        </p:nvSpPr>
        <p:spPr>
          <a:xfrm>
            <a:off x="548640" y="3429000"/>
            <a:ext cx="475488" cy="475488"/>
          </a:xfrm>
          <a:prstGeom prst="ellipse">
            <a:avLst/>
          </a:prstGeom>
          <a:solidFill>
            <a:srgbClr val="E11D48"/>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ic_globe_f4f1ea.png"/>
          <p:cNvPicPr>
            <a:picLocks noChangeAspect="1"/>
          </p:cNvPicPr>
          <p:nvPr/>
        </p:nvPicPr>
        <p:blipFill>
          <a:blip r:embed="rId4"/>
          <a:stretch>
            <a:fillRect/>
          </a:stretch>
        </p:blipFill>
        <p:spPr>
          <a:xfrm>
            <a:off x="658368" y="3538728"/>
            <a:ext cx="256032" cy="256032"/>
          </a:xfrm>
          <a:prstGeom prst="rect">
            <a:avLst/>
          </a:prstGeom>
        </p:spPr>
      </p:pic>
      <p:sp>
        <p:nvSpPr>
          <p:cNvPr id="9" name="TextBox 8"/>
          <p:cNvSpPr txBox="1"/>
          <p:nvPr/>
        </p:nvSpPr>
        <p:spPr>
          <a:xfrm>
            <a:off x="1188720" y="3429000"/>
            <a:ext cx="5486400" cy="475488"/>
          </a:xfrm>
          <a:prstGeom prst="rect">
            <a:avLst/>
          </a:prstGeom>
          <a:noFill/>
        </p:spPr>
        <p:txBody>
          <a:bodyPr wrap="square" lIns="0" rIns="0" tIns="0" bIns="0" anchor="ctr">
            <a:spAutoFit/>
          </a:bodyPr>
          <a:lstStyle/>
          <a:p>
            <a:pPr algn="l"/>
            <a:r>
              <a:rPr sz="1800" b="1" i="0">
                <a:solidFill>
                  <a:srgbClr val="F4F1EA"/>
                </a:solidFill>
                <a:latin typeface="IBM Plex Sans"/>
              </a:rPr>
              <a:t>registermysite.com</a:t>
            </a:r>
          </a:p>
        </p:txBody>
      </p:sp>
      <p:sp>
        <p:nvSpPr>
          <p:cNvPr id="10" name="Oval 9"/>
          <p:cNvSpPr/>
          <p:nvPr/>
        </p:nvSpPr>
        <p:spPr>
          <a:xfrm>
            <a:off x="548640" y="4050791"/>
            <a:ext cx="475488" cy="475488"/>
          </a:xfrm>
          <a:prstGeom prst="ellipse">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ic_phone_f4f1ea.png"/>
          <p:cNvPicPr>
            <a:picLocks noChangeAspect="1"/>
          </p:cNvPicPr>
          <p:nvPr/>
        </p:nvPicPr>
        <p:blipFill>
          <a:blip r:embed="rId5"/>
          <a:stretch>
            <a:fillRect/>
          </a:stretch>
        </p:blipFill>
        <p:spPr>
          <a:xfrm>
            <a:off x="658368" y="4160520"/>
            <a:ext cx="256032" cy="256032"/>
          </a:xfrm>
          <a:prstGeom prst="rect">
            <a:avLst/>
          </a:prstGeom>
        </p:spPr>
      </p:pic>
      <p:sp>
        <p:nvSpPr>
          <p:cNvPr id="12" name="TextBox 11"/>
          <p:cNvSpPr txBox="1"/>
          <p:nvPr/>
        </p:nvSpPr>
        <p:spPr>
          <a:xfrm>
            <a:off x="1188720" y="4050791"/>
            <a:ext cx="5486400" cy="475488"/>
          </a:xfrm>
          <a:prstGeom prst="rect">
            <a:avLst/>
          </a:prstGeom>
          <a:noFill/>
        </p:spPr>
        <p:txBody>
          <a:bodyPr wrap="square" lIns="0" rIns="0" tIns="0" bIns="0" anchor="ctr">
            <a:spAutoFit/>
          </a:bodyPr>
          <a:lstStyle/>
          <a:p>
            <a:pPr algn="l"/>
            <a:r>
              <a:rPr sz="1800" b="1" i="0">
                <a:solidFill>
                  <a:srgbClr val="F4F1EA"/>
                </a:solidFill>
                <a:latin typeface="IBM Plex Sans"/>
              </a:rPr>
              <a:t>(562) 751-4597</a:t>
            </a:r>
          </a:p>
        </p:txBody>
      </p:sp>
      <p:sp>
        <p:nvSpPr>
          <p:cNvPr id="13" name="Oval 12"/>
          <p:cNvSpPr/>
          <p:nvPr/>
        </p:nvSpPr>
        <p:spPr>
          <a:xfrm>
            <a:off x="548640" y="4672584"/>
            <a:ext cx="475488" cy="475488"/>
          </a:xfrm>
          <a:prstGeom prst="ellipse">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4" name="Picture 13" descr="ic_mail_f4f1ea.png"/>
          <p:cNvPicPr>
            <a:picLocks noChangeAspect="1"/>
          </p:cNvPicPr>
          <p:nvPr/>
        </p:nvPicPr>
        <p:blipFill>
          <a:blip r:embed="rId6"/>
          <a:stretch>
            <a:fillRect/>
          </a:stretch>
        </p:blipFill>
        <p:spPr>
          <a:xfrm>
            <a:off x="658368" y="4782312"/>
            <a:ext cx="256032" cy="256032"/>
          </a:xfrm>
          <a:prstGeom prst="rect">
            <a:avLst/>
          </a:prstGeom>
        </p:spPr>
      </p:pic>
      <p:sp>
        <p:nvSpPr>
          <p:cNvPr id="15" name="TextBox 14"/>
          <p:cNvSpPr txBox="1"/>
          <p:nvPr/>
        </p:nvSpPr>
        <p:spPr>
          <a:xfrm>
            <a:off x="1188720" y="4672584"/>
            <a:ext cx="5486400" cy="475488"/>
          </a:xfrm>
          <a:prstGeom prst="rect">
            <a:avLst/>
          </a:prstGeom>
          <a:noFill/>
        </p:spPr>
        <p:txBody>
          <a:bodyPr wrap="square" lIns="0" rIns="0" tIns="0" bIns="0" anchor="ctr">
            <a:spAutoFit/>
          </a:bodyPr>
          <a:lstStyle/>
          <a:p>
            <a:pPr algn="l"/>
            <a:r>
              <a:rPr sz="1800" b="1" i="0">
                <a:solidFill>
                  <a:srgbClr val="F4F1EA"/>
                </a:solidFill>
                <a:latin typeface="IBM Plex Sans"/>
              </a:rPr>
              <a:t>info@registermysite.com</a:t>
            </a:r>
          </a:p>
        </p:txBody>
      </p:sp>
      <p:sp>
        <p:nvSpPr>
          <p:cNvPr id="16" name="Oval 15"/>
          <p:cNvSpPr/>
          <p:nvPr/>
        </p:nvSpPr>
        <p:spPr>
          <a:xfrm>
            <a:off x="548640" y="5294376"/>
            <a:ext cx="475488" cy="475488"/>
          </a:xfrm>
          <a:prstGeom prst="ellipse">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7" name="Picture 16" descr="ic_map-pin_f4f1ea.png"/>
          <p:cNvPicPr>
            <a:picLocks noChangeAspect="1"/>
          </p:cNvPicPr>
          <p:nvPr/>
        </p:nvPicPr>
        <p:blipFill>
          <a:blip r:embed="rId7"/>
          <a:stretch>
            <a:fillRect/>
          </a:stretch>
        </p:blipFill>
        <p:spPr>
          <a:xfrm>
            <a:off x="658368" y="5404104"/>
            <a:ext cx="256032" cy="256032"/>
          </a:xfrm>
          <a:prstGeom prst="rect">
            <a:avLst/>
          </a:prstGeom>
        </p:spPr>
      </p:pic>
      <p:sp>
        <p:nvSpPr>
          <p:cNvPr id="18" name="TextBox 17"/>
          <p:cNvSpPr txBox="1"/>
          <p:nvPr/>
        </p:nvSpPr>
        <p:spPr>
          <a:xfrm>
            <a:off x="1188720" y="5294376"/>
            <a:ext cx="5486400" cy="475488"/>
          </a:xfrm>
          <a:prstGeom prst="rect">
            <a:avLst/>
          </a:prstGeom>
          <a:noFill/>
        </p:spPr>
        <p:txBody>
          <a:bodyPr wrap="square" lIns="0" rIns="0" tIns="0" bIns="0" anchor="ctr">
            <a:spAutoFit/>
          </a:bodyPr>
          <a:lstStyle/>
          <a:p>
            <a:pPr algn="l"/>
            <a:r>
              <a:rPr sz="1800" b="0" i="0">
                <a:solidFill>
                  <a:srgbClr val="F4F1EA"/>
                </a:solidFill>
                <a:latin typeface="IBM Plex Sans"/>
              </a:rPr>
              <a:t>In person in LA and OC</a:t>
            </a:r>
          </a:p>
        </p:txBody>
      </p:sp>
      <p:sp>
        <p:nvSpPr>
          <p:cNvPr id="19" name="Rounded Rectangle 18"/>
          <p:cNvSpPr/>
          <p:nvPr/>
        </p:nvSpPr>
        <p:spPr>
          <a:xfrm>
            <a:off x="7223760" y="1600200"/>
            <a:ext cx="4434840" cy="4206240"/>
          </a:xfrm>
          <a:prstGeom prst="roundRect">
            <a:avLst>
              <a:gd name="adj" fmla="val 3043"/>
            </a:avLst>
          </a:prstGeom>
          <a:solidFill>
            <a:srgbClr val="10121A"/>
          </a:solidFill>
          <a:ln w="12700">
            <a:solidFill>
              <a:srgbClr val="262A3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7452360" y="1801368"/>
            <a:ext cx="4023360" cy="274320"/>
          </a:xfrm>
          <a:prstGeom prst="rect">
            <a:avLst/>
          </a:prstGeom>
          <a:noFill/>
        </p:spPr>
        <p:txBody>
          <a:bodyPr wrap="square" lIns="0" rIns="0" tIns="0" bIns="0" anchor="t">
            <a:spAutoFit/>
          </a:bodyPr>
          <a:lstStyle/>
          <a:p>
            <a:pPr algn="l"/>
            <a:r>
              <a:rPr sz="1000" b="1" i="0" spc="200">
                <a:solidFill>
                  <a:srgbClr val="F59E0B"/>
                </a:solidFill>
                <a:latin typeface="IBM Plex Sans"/>
              </a:rPr>
              <a:t>TRY THE LIVE DEMO</a:t>
            </a:r>
          </a:p>
        </p:txBody>
      </p:sp>
      <p:sp>
        <p:nvSpPr>
          <p:cNvPr id="21" name="TextBox 20"/>
          <p:cNvSpPr txBox="1"/>
          <p:nvPr/>
        </p:nvSpPr>
        <p:spPr>
          <a:xfrm>
            <a:off x="7452360" y="2148840"/>
            <a:ext cx="4023360" cy="320040"/>
          </a:xfrm>
          <a:prstGeom prst="rect">
            <a:avLst/>
          </a:prstGeom>
          <a:noFill/>
        </p:spPr>
        <p:txBody>
          <a:bodyPr wrap="square" lIns="0" rIns="0" tIns="0" bIns="0" anchor="t">
            <a:spAutoFit/>
          </a:bodyPr>
          <a:lstStyle/>
          <a:p>
            <a:pPr algn="l"/>
            <a:r>
              <a:rPr sz="1350" b="1" i="0">
                <a:solidFill>
                  <a:srgbClr val="F4F1EA"/>
                </a:solidFill>
                <a:latin typeface="IBM Plex Sans"/>
              </a:rPr>
              <a:t>The bot on its own page</a:t>
            </a:r>
          </a:p>
        </p:txBody>
      </p:sp>
      <p:sp>
        <p:nvSpPr>
          <p:cNvPr id="22" name="TextBox 21"/>
          <p:cNvSpPr txBox="1"/>
          <p:nvPr/>
        </p:nvSpPr>
        <p:spPr>
          <a:xfrm>
            <a:off x="7452360" y="2468880"/>
            <a:ext cx="4023360" cy="320040"/>
          </a:xfrm>
          <a:prstGeom prst="rect">
            <a:avLst/>
          </a:prstGeom>
          <a:noFill/>
        </p:spPr>
        <p:txBody>
          <a:bodyPr wrap="square" lIns="0" rIns="0" tIns="0" bIns="0" anchor="t">
            <a:spAutoFit/>
          </a:bodyPr>
          <a:lstStyle/>
          <a:p>
            <a:pPr algn="l"/>
            <a:r>
              <a:rPr sz="1150" b="0" i="0">
                <a:solidFill>
                  <a:srgbClr val="C9CCD6"/>
                </a:solidFill>
                <a:latin typeface="IBM Plex Mono"/>
              </a:rPr>
              <a:t>bots.registermysite.com/2bysj665</a:t>
            </a:r>
          </a:p>
        </p:txBody>
      </p:sp>
      <p:sp>
        <p:nvSpPr>
          <p:cNvPr id="23" name="TextBox 22"/>
          <p:cNvSpPr txBox="1"/>
          <p:nvPr/>
        </p:nvSpPr>
        <p:spPr>
          <a:xfrm>
            <a:off x="7452360" y="2971800"/>
            <a:ext cx="4023360" cy="320040"/>
          </a:xfrm>
          <a:prstGeom prst="rect">
            <a:avLst/>
          </a:prstGeom>
          <a:noFill/>
        </p:spPr>
        <p:txBody>
          <a:bodyPr wrap="square" lIns="0" rIns="0" tIns="0" bIns="0" anchor="t">
            <a:spAutoFit/>
          </a:bodyPr>
          <a:lstStyle/>
          <a:p>
            <a:pPr algn="l"/>
            <a:r>
              <a:rPr sz="1350" b="1" i="0">
                <a:solidFill>
                  <a:srgbClr val="F4F1EA"/>
                </a:solidFill>
                <a:latin typeface="IBM Plex Sans"/>
              </a:rPr>
              <a:t>The bot on a website</a:t>
            </a:r>
          </a:p>
        </p:txBody>
      </p:sp>
      <p:sp>
        <p:nvSpPr>
          <p:cNvPr id="24" name="TextBox 23"/>
          <p:cNvSpPr txBox="1"/>
          <p:nvPr/>
        </p:nvSpPr>
        <p:spPr>
          <a:xfrm>
            <a:off x="7452360" y="3291840"/>
            <a:ext cx="4023360" cy="640080"/>
          </a:xfrm>
          <a:prstGeom prst="rect">
            <a:avLst/>
          </a:prstGeom>
          <a:noFill/>
        </p:spPr>
        <p:txBody>
          <a:bodyPr wrap="square" lIns="0" rIns="0" tIns="0" bIns="0" anchor="t">
            <a:spAutoFit/>
          </a:bodyPr>
          <a:lstStyle/>
          <a:p>
            <a:pPr algn="l">
              <a:lnSpc>
                <a:spcPct val="105000"/>
              </a:lnSpc>
            </a:pPr>
            <a:r>
              <a:rPr sz="1150" b="0" i="0">
                <a:solidFill>
                  <a:srgbClr val="C9CCD6"/>
                </a:solidFill>
                <a:latin typeface="IBM Plex Mono"/>
              </a:rPr>
              <a:t>sites.registermysite.com/
maple-street-bakery-botforge-demo/</a:t>
            </a:r>
          </a:p>
        </p:txBody>
      </p:sp>
      <p:sp>
        <p:nvSpPr>
          <p:cNvPr id="25" name="TextBox 24"/>
          <p:cNvSpPr txBox="1"/>
          <p:nvPr/>
        </p:nvSpPr>
        <p:spPr>
          <a:xfrm>
            <a:off x="7452360" y="4069080"/>
            <a:ext cx="4023360" cy="320040"/>
          </a:xfrm>
          <a:prstGeom prst="rect">
            <a:avLst/>
          </a:prstGeom>
          <a:noFill/>
        </p:spPr>
        <p:txBody>
          <a:bodyPr wrap="square" lIns="0" rIns="0" tIns="0" bIns="0" anchor="t">
            <a:spAutoFit/>
          </a:bodyPr>
          <a:lstStyle/>
          <a:p>
            <a:pPr algn="l"/>
            <a:r>
              <a:rPr sz="1350" b="1" i="0">
                <a:solidFill>
                  <a:srgbClr val="F4F1EA"/>
                </a:solidFill>
                <a:latin typeface="IBM Plex Sans"/>
              </a:rPr>
              <a:t>Build your own</a:t>
            </a:r>
          </a:p>
        </p:txBody>
      </p:sp>
      <p:sp>
        <p:nvSpPr>
          <p:cNvPr id="26" name="TextBox 25"/>
          <p:cNvSpPr txBox="1"/>
          <p:nvPr/>
        </p:nvSpPr>
        <p:spPr>
          <a:xfrm>
            <a:off x="7452360" y="4389120"/>
            <a:ext cx="4023360" cy="320040"/>
          </a:xfrm>
          <a:prstGeom prst="rect">
            <a:avLst/>
          </a:prstGeom>
          <a:noFill/>
        </p:spPr>
        <p:txBody>
          <a:bodyPr wrap="square" lIns="0" rIns="0" tIns="0" bIns="0" anchor="t">
            <a:spAutoFit/>
          </a:bodyPr>
          <a:lstStyle/>
          <a:p>
            <a:pPr algn="l"/>
            <a:r>
              <a:rPr sz="1150" b="0" i="0">
                <a:solidFill>
                  <a:srgbClr val="C9CCD6"/>
                </a:solidFill>
                <a:latin typeface="IBM Plex Mono"/>
              </a:rPr>
              <a:t>botforge.registermysite.com</a:t>
            </a:r>
          </a:p>
        </p:txBody>
      </p:sp>
      <p:sp>
        <p:nvSpPr>
          <p:cNvPr id="27" name="TextBox 26"/>
          <p:cNvSpPr txBox="1"/>
          <p:nvPr/>
        </p:nvSpPr>
        <p:spPr>
          <a:xfrm>
            <a:off x="7452360" y="4937760"/>
            <a:ext cx="4023360" cy="731520"/>
          </a:xfrm>
          <a:prstGeom prst="rect">
            <a:avLst/>
          </a:prstGeom>
          <a:noFill/>
        </p:spPr>
        <p:txBody>
          <a:bodyPr wrap="square" lIns="0" rIns="0" tIns="0" bIns="0" anchor="t">
            <a:spAutoFit/>
          </a:bodyPr>
          <a:lstStyle/>
          <a:p>
            <a:pPr algn="l"/>
            <a:r>
              <a:rPr sz="1050" b="0" i="1">
                <a:solidFill>
                  <a:srgbClr val="9AA3B5"/>
                </a:solidFill>
                <a:latin typeface="IBM Plex Sans"/>
              </a:rPr>
              <a:t>Maple Street Bakery (Demo) is a made-up business created for this guide.</a:t>
            </a:r>
          </a:p>
        </p:txBody>
      </p:sp>
      <p:sp>
        <p:nvSpPr>
          <p:cNvPr id="28" name="TextBox 27"/>
          <p:cNvSpPr txBox="1"/>
          <p:nvPr/>
        </p:nvSpPr>
        <p:spPr>
          <a:xfrm>
            <a:off x="548640" y="6455664"/>
            <a:ext cx="5486400" cy="228600"/>
          </a:xfrm>
          <a:prstGeom prst="rect">
            <a:avLst/>
          </a:prstGeom>
          <a:noFill/>
        </p:spPr>
        <p:txBody>
          <a:bodyPr wrap="square" lIns="0" rIns="0" tIns="0" bIns="0" anchor="t">
            <a:spAutoFit/>
          </a:bodyPr>
          <a:lstStyle/>
          <a:p>
            <a:pPr algn="l"/>
            <a:r>
              <a:rPr sz="950" b="1" i="0">
                <a:solidFill>
                  <a:srgbClr val="F4F1EA"/>
                </a:solidFill>
                <a:latin typeface="IBM Plex Sans"/>
              </a:rPr>
              <a:t>BotForge</a:t>
            </a:r>
            <a:r>
              <a:rPr sz="950" b="0" i="0">
                <a:solidFill>
                  <a:srgbClr val="9AA3B5"/>
                </a:solidFill>
                <a:latin typeface="IBM Plex Sans"/>
              </a:rPr>
              <a:t>  ·  client guide by RegisterMySite</a:t>
            </a:r>
          </a:p>
        </p:txBody>
      </p:sp>
      <p:sp>
        <p:nvSpPr>
          <p:cNvPr id="29" name="TextBox 28"/>
          <p:cNvSpPr txBox="1"/>
          <p:nvPr/>
        </p:nvSpPr>
        <p:spPr>
          <a:xfrm>
            <a:off x="11045952" y="6455664"/>
            <a:ext cx="640080" cy="228600"/>
          </a:xfrm>
          <a:prstGeom prst="rect">
            <a:avLst/>
          </a:prstGeom>
          <a:noFill/>
        </p:spPr>
        <p:txBody>
          <a:bodyPr wrap="square" lIns="0" rIns="0" tIns="0" bIns="0" anchor="t">
            <a:spAutoFit/>
          </a:bodyPr>
          <a:lstStyle/>
          <a:p>
            <a:pPr algn="r"/>
            <a:r>
              <a:rPr sz="950" b="1" i="0">
                <a:solidFill>
                  <a:srgbClr val="9AA3B5"/>
                </a:solidFill>
                <a:latin typeface="IBM Plex Sans"/>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