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and welcome. This is advanced domain search, at advanced hyphen domain hyphen search dot registermysite dot com. The badge says free domain tool, powered by Cloudflare. The title is Instant Multi hyphen T L D Domain Availability. You type a keyword, or a full domain. The page checks real-time availability and pricing through the Cloudflare Registrar A P I, and it shows what you can buy. We walked the page on the fourth of October, 2026. Purchase was never clicked, and nothing was bought. This guide lives at registermysite dot com, slash guides, slash advanced hyphen domain hyphen search hyphen guide. I'll only describe what these pictures actually show.</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path, before we look at a screen. First, type a keyword and press Check Availability. Second, describe the business in the chat, and read the keywords it suggests. Third, read Available against Taken. Fourth, if a dot com you like says Taken, stay on that same results page. It already lists other endings. That is not a second search. Fifth, Domain Hack is only for ideas. It does not check availability. You come back here to check. Purchase was on the available rows, and we did not click it. Nothing was bought. We'll take the screens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start screen. The header reads registermysite dot com, and All Tools. The title is Instant Multi hyphen T L D Domain Availability. Under it, type a keyword or full domain. The page checks real-time availability and pricing via the Cloudflare Registrar A P I, and shows what you can buy. The card says Find Available Domains. We've marked Check Availability. The box still shows the sample placeholder, enter name, for example mybrand or mybrand dot com. The helper lists dot com, dot net, dot org, dot io, dot ai, dot dev, dot app, and more. We've also marked the chat link. Nothing is typed yet.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keyword typed here is maple street bakery. Then Check Availability. We've marked the words in the box, and the counts. The page says Available 30, in green, and Taken 0, in red. Under that, the heading is AVAILABLE. This picture is only the top of the results. The list continues below the fold, so this image does not show the names, and it does not show the prices. We will not invent a name that is not on the crop. The next picture is scrolled further, and it is the first place a name from this check is readable. Purchase is not on this crop, because the rows themselves are below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picture is scrolled. Above the chat, two rows are readable, and we've marked the first. maplestreetbakery dot restaurant, 50 dollars and 20 cents a year, with Purchase. maplestreetbakery dot kitchen is the same price, also with Purchase. Those are the only keyword names these pictures show. The message describes Maple Street Bakery, Demo, a neighborhood bakery on Maple Street. The reply calls it a cozy spot, and suggests maplestreetbake as a strong keyword. Keywords are maplestreetbake, maplestreet, freshbread, and neighborhoodbake. The suggestions run from bakehouse to maplecrumb, and they are written on the slide. We've marked Send. Purchase was not clicked.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exact search was bakehouse dot com. This crop is the bottom of that same results page, not a new search. We've marked the name, and the Taken pill. The label says NOT AVAILABLE. bakehouse dot com is Taken. Just above it, bakehouse dot m x is still in the picture, at 30 dollars and 70 cents a year, with Purchase. We did not click Purchase, and we did not click Taken. A Taken row is not for sale here. The rows above are other endings from the same check. The count for this search sits above this crop, so it is not printed.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four rows sit on that same bakehouse dot com results page, above the Taken row. This is not a second search. We've marked the first name. bakehouse dot l t d is 24 dollars and 20 cents a year. bakehouse dot boutique is 25 dollars and 20 cents a year. bakehouse dot works is 30 dollars and 20 cents a year. bakehouse dot m x is 30 dollars and 70 cents a year. Each available row shows Purchase. We did not click it. No renew price is on these rows. Names higher up are not in this crop, so they are not listed. If a dot com is taken, this same search already lists other endings.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 tip, on a different page. registermysite dot com, slash tools, slash Domain underscore Hack. The header shows All Tools, WHOIS Lookup, and T L D List. The title is Domain Hack Generator. It says, type a word or short phrase and discover clever domain hacks using real T L Ds. The label says, enter a word or short phrase. The field still shows the example, delicious, read, play, invent. Under it, start typing to see domain hack suggestions. Nothing was typed. We've marked the field and that line. Warning. This page suggests hacks only. It does not check availability. Check any name back in advanced domain search.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would like a hand with a search, reach us at registermysite dot com. Call 562, 751, 4597. Or email info at registermysite dot com. We also meet in person in Los Angeles and Orange County. Those are the details on the slide. The tool stays at advanced hyphen domain hyphen search dot registermysite dot com. Domain Hack stays at registermysite dot com, slash tools, slash Domain underscore Hack, and it still does not check availability. This guide stays at registermysite dot com, slash guides, slash advanced hyphen domain hyphen search hyphen guide. Download the PowerPoint or the P D F from More. Thanks for following the walkthrough.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Guide: https://registermysite.com/guides/advanced-domain-search-guide/  ·  Tool: https://advanced-domain-search.registermysite.com/</a:t>
            </a:r>
          </a:p>
        </p:txBody>
      </p:sp>
      <p:sp>
        <p:nvSpPr>
          <p:cNvPr id="11" name="TextBox 10"/>
          <p:cNvSpPr txBox="1"/>
          <p:nvPr/>
        </p:nvSpPr>
        <p:spPr>
          <a:xfrm>
            <a:off x="365760" y="786384"/>
            <a:ext cx="6949440" cy="237744"/>
          </a:xfrm>
          <a:prstGeom prst="rect">
            <a:avLst/>
          </a:prstGeom>
          <a:noFill/>
        </p:spPr>
        <p:txBody>
          <a:bodyPr wrap="square" lIns="0" rIns="0" tIns="0" bIns="0" anchor="t"/>
          <a:lstStyle/>
          <a:p>
            <a:pPr algn="l">
              <a:lnSpc>
                <a:spcPct val="112000"/>
              </a:lnSpc>
            </a:pPr>
            <a:r>
              <a:rPr sz="1200" b="1">
                <a:solidFill>
                  <a:srgbClr val="2DD4BF"/>
                </a:solidFill>
                <a:latin typeface="Inter"/>
              </a:rPr>
              <a:t>REGISTERMYSITE  ·  CLIENT TRAINING</a:t>
            </a:r>
          </a:p>
        </p:txBody>
      </p:sp>
      <p:sp>
        <p:nvSpPr>
          <p:cNvPr id="12" name="TextBox 11"/>
          <p:cNvSpPr txBox="1"/>
          <p:nvPr/>
        </p:nvSpPr>
        <p:spPr>
          <a:xfrm>
            <a:off x="365760" y="1060704"/>
            <a:ext cx="7132320" cy="1234440"/>
          </a:xfrm>
          <a:prstGeom prst="rect">
            <a:avLst/>
          </a:prstGeom>
          <a:noFill/>
        </p:spPr>
        <p:txBody>
          <a:bodyPr wrap="square" lIns="0" rIns="0" tIns="0" bIns="0" anchor="t"/>
          <a:lstStyle/>
          <a:p>
            <a:pPr algn="l">
              <a:lnSpc>
                <a:spcPct val="98000"/>
              </a:lnSpc>
            </a:pPr>
            <a:r>
              <a:rPr sz="3600" b="1">
                <a:solidFill>
                  <a:srgbClr val="F4F7FB"/>
                </a:solidFill>
                <a:latin typeface="Inter"/>
              </a:rPr>
              <a:t>Advanced domain search</a:t>
            </a:r>
          </a:p>
        </p:txBody>
      </p:sp>
      <p:sp>
        <p:nvSpPr>
          <p:cNvPr id="13" name="Rectangle 12"/>
          <p:cNvSpPr/>
          <p:nvPr/>
        </p:nvSpPr>
        <p:spPr>
          <a:xfrm>
            <a:off x="384048" y="2331720"/>
            <a:ext cx="1234440" cy="64008"/>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4" name="TextBox 13"/>
          <p:cNvSpPr txBox="1"/>
          <p:nvPr/>
        </p:nvSpPr>
        <p:spPr>
          <a:xfrm>
            <a:off x="365760" y="2523744"/>
            <a:ext cx="6766560" cy="960120"/>
          </a:xfrm>
          <a:prstGeom prst="rect">
            <a:avLst/>
          </a:prstGeom>
          <a:noFill/>
        </p:spPr>
        <p:txBody>
          <a:bodyPr wrap="square" lIns="0" rIns="0" tIns="0" bIns="0" anchor="t"/>
          <a:lstStyle/>
          <a:p>
            <a:pPr algn="l">
              <a:lnSpc>
                <a:spcPct val="112000"/>
              </a:lnSpc>
            </a:pPr>
            <a:r>
              <a:rPr sz="1800" b="0">
                <a:solidFill>
                  <a:srgbClr val="A7B1C2"/>
                </a:solidFill>
                <a:latin typeface="Inter"/>
              </a:rPr>
              <a:t>Type a keyword or a full domain. The page checks real-time availability and pricing, and shows what you can buy.</a:t>
            </a:r>
          </a:p>
        </p:txBody>
      </p:sp>
      <p:sp>
        <p:nvSpPr>
          <p:cNvPr id="15" name="TextBox 14"/>
          <p:cNvSpPr txBox="1"/>
          <p:nvPr/>
        </p:nvSpPr>
        <p:spPr>
          <a:xfrm>
            <a:off x="365760" y="3611880"/>
            <a:ext cx="6766560" cy="640080"/>
          </a:xfrm>
          <a:prstGeom prst="rect">
            <a:avLst/>
          </a:prstGeom>
          <a:noFill/>
        </p:spPr>
        <p:txBody>
          <a:bodyPr wrap="square" lIns="0" rIns="0" tIns="0" bIns="0" anchor="t"/>
          <a:lstStyle/>
          <a:p>
            <a:pPr algn="l">
              <a:lnSpc>
                <a:spcPct val="115000"/>
              </a:lnSpc>
            </a:pPr>
            <a:r>
              <a:rPr sz="1500" b="0">
                <a:solidFill>
                  <a:srgbClr val="F4F7FB"/>
                </a:solidFill>
                <a:latin typeface="Inter"/>
              </a:rPr>
              <a:t>Walkthrough on 4 October 2026. Purchase was not clicked. Nothing was bought.</a:t>
            </a:r>
          </a:p>
        </p:txBody>
      </p:sp>
      <p:sp>
        <p:nvSpPr>
          <p:cNvPr id="16" name="Rounded Rectangle 15"/>
          <p:cNvSpPr/>
          <p:nvPr/>
        </p:nvSpPr>
        <p:spPr>
          <a:xfrm>
            <a:off x="365760" y="4370832"/>
            <a:ext cx="1079378"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Keyword</a:t>
            </a:r>
          </a:p>
        </p:txBody>
      </p:sp>
      <p:sp>
        <p:nvSpPr>
          <p:cNvPr id="17" name="Rounded Rectangle 16"/>
          <p:cNvSpPr/>
          <p:nvPr/>
        </p:nvSpPr>
        <p:spPr>
          <a:xfrm>
            <a:off x="1554866" y="4370832"/>
            <a:ext cx="746986"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Chat</a:t>
            </a:r>
          </a:p>
        </p:txBody>
      </p:sp>
      <p:sp>
        <p:nvSpPr>
          <p:cNvPr id="18" name="Rounded Rectangle 17"/>
          <p:cNvSpPr/>
          <p:nvPr/>
        </p:nvSpPr>
        <p:spPr>
          <a:xfrm>
            <a:off x="2411581" y="4370832"/>
            <a:ext cx="852933"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Taken</a:t>
            </a:r>
          </a:p>
        </p:txBody>
      </p:sp>
      <p:sp>
        <p:nvSpPr>
          <p:cNvPr id="19" name="Rounded Rectangle 18"/>
          <p:cNvSpPr/>
          <p:nvPr/>
        </p:nvSpPr>
        <p:spPr>
          <a:xfrm>
            <a:off x="3374243" y="4370832"/>
            <a:ext cx="1184140"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Other TLD</a:t>
            </a:r>
          </a:p>
        </p:txBody>
      </p:sp>
      <p:sp>
        <p:nvSpPr>
          <p:cNvPr id="20" name="TextBox 19"/>
          <p:cNvSpPr txBox="1"/>
          <p:nvPr/>
        </p:nvSpPr>
        <p:spPr>
          <a:xfrm>
            <a:off x="365760" y="4864608"/>
            <a:ext cx="6766560" cy="640080"/>
          </a:xfrm>
          <a:prstGeom prst="rect">
            <a:avLst/>
          </a:prstGeom>
          <a:noFill/>
        </p:spPr>
        <p:txBody>
          <a:bodyPr wrap="square" lIns="0" rIns="0" tIns="0" bIns="0" anchor="t"/>
          <a:lstStyle/>
          <a:p>
            <a:pPr algn="l">
              <a:lnSpc>
                <a:spcPct val="112000"/>
              </a:lnSpc>
            </a:pPr>
            <a:r>
              <a:rPr sz="1300" b="0">
                <a:solidFill>
                  <a:srgbClr val="7E8A9C"/>
                </a:solidFill>
                <a:latin typeface="IBM Plex Mono"/>
              </a:rPr>
              <a:t>advanced-domain-search.registermysite.com</a:t>
            </a:r>
          </a:p>
        </p:txBody>
      </p:sp>
      <p:sp>
        <p:nvSpPr>
          <p:cNvPr id="21" name="Rounded Rectangle 20"/>
          <p:cNvSpPr/>
          <p:nvPr/>
        </p:nvSpPr>
        <p:spPr>
          <a:xfrm>
            <a:off x="7452360" y="1097280"/>
            <a:ext cx="4343400" cy="4160520"/>
          </a:xfrm>
          <a:prstGeom prst="roundRect">
            <a:avLst>
              <a:gd name="adj" fmla="val 6000"/>
            </a:avLst>
          </a:prstGeom>
          <a:solidFill>
            <a:srgbClr val="12161E"/>
          </a:solidFill>
          <a:ln w="1587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TextBox 21"/>
          <p:cNvSpPr txBox="1"/>
          <p:nvPr/>
        </p:nvSpPr>
        <p:spPr>
          <a:xfrm>
            <a:off x="7680960" y="1298448"/>
            <a:ext cx="3931920" cy="219456"/>
          </a:xfrm>
          <a:prstGeom prst="rect">
            <a:avLst/>
          </a:prstGeom>
          <a:noFill/>
        </p:spPr>
        <p:txBody>
          <a:bodyPr wrap="square" lIns="0" rIns="0" tIns="0" bIns="0" anchor="t"/>
          <a:lstStyle/>
          <a:p>
            <a:pPr algn="l">
              <a:lnSpc>
                <a:spcPct val="112000"/>
              </a:lnSpc>
            </a:pPr>
            <a:r>
              <a:rPr sz="1200" b="1">
                <a:solidFill>
                  <a:srgbClr val="2DD4BF"/>
                </a:solidFill>
                <a:latin typeface="Inter"/>
              </a:rPr>
              <a:t>WHAT THE PAGE SAYS</a:t>
            </a:r>
          </a:p>
        </p:txBody>
      </p:sp>
      <p:sp>
        <p:nvSpPr>
          <p:cNvPr id="23" name="TextBox 22"/>
          <p:cNvSpPr txBox="1"/>
          <p:nvPr/>
        </p:nvSpPr>
        <p:spPr>
          <a:xfrm>
            <a:off x="7680960" y="1645920"/>
            <a:ext cx="3931920" cy="1234440"/>
          </a:xfrm>
          <a:prstGeom prst="rect">
            <a:avLst/>
          </a:prstGeom>
          <a:noFill/>
        </p:spPr>
        <p:txBody>
          <a:bodyPr wrap="square" lIns="0" rIns="0" tIns="0" bIns="0" anchor="t"/>
          <a:lstStyle/>
          <a:p>
            <a:pPr algn="l">
              <a:lnSpc>
                <a:spcPct val="105000"/>
              </a:lnSpc>
            </a:pPr>
            <a:r>
              <a:rPr sz="1800" b="1">
                <a:solidFill>
                  <a:srgbClr val="F4F7FB"/>
                </a:solidFill>
                <a:latin typeface="Inter"/>
              </a:rPr>
              <a:t>Instant Multi-TLD Domain Availability.</a:t>
            </a:r>
          </a:p>
        </p:txBody>
      </p:sp>
      <p:sp>
        <p:nvSpPr>
          <p:cNvPr id="24" name="TextBox 23"/>
          <p:cNvSpPr txBox="1"/>
          <p:nvPr/>
        </p:nvSpPr>
        <p:spPr>
          <a:xfrm>
            <a:off x="7680960" y="3017520"/>
            <a:ext cx="3931920" cy="1920240"/>
          </a:xfrm>
          <a:prstGeom prst="rect">
            <a:avLst/>
          </a:prstGeom>
          <a:noFill/>
        </p:spPr>
        <p:txBody>
          <a:bodyPr wrap="square" lIns="0" rIns="0" tIns="0" bIns="0" anchor="t"/>
          <a:lstStyle/>
          <a:p>
            <a:pPr algn="l">
              <a:lnSpc>
                <a:spcPct val="115000"/>
              </a:lnSpc>
            </a:pPr>
            <a:r>
              <a:rPr sz="1500" b="0">
                <a:solidFill>
                  <a:srgbClr val="A7B1C2"/>
                </a:solidFill>
                <a:latin typeface="Inter"/>
              </a:rPr>
              <a:t>A free domain tool, powered by Cloudflare. Real-time availability and pricing via the Cloudflare Registrar API.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2</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Order: keyword check, describe the business in the chat, read available versus taken, try another TLD on that same page, then Domain Hack ideas you still verify.</a:t>
            </a:r>
          </a:p>
        </p:txBody>
      </p:sp>
      <p:sp>
        <p:nvSpPr>
          <p:cNvPr id="11" name="TextBox 10"/>
          <p:cNvSpPr txBox="1"/>
          <p:nvPr/>
        </p:nvSpPr>
        <p:spPr>
          <a:xfrm>
            <a:off x="329184" y="676656"/>
            <a:ext cx="7315200" cy="201168"/>
          </a:xfrm>
          <a:prstGeom prst="rect">
            <a:avLst/>
          </a:prstGeom>
          <a:noFill/>
        </p:spPr>
        <p:txBody>
          <a:bodyPr wrap="square" lIns="0" rIns="0" tIns="0" bIns="0" anchor="t"/>
          <a:lstStyle/>
          <a:p>
            <a:pPr algn="l">
              <a:lnSpc>
                <a:spcPct val="112000"/>
              </a:lnSpc>
            </a:pPr>
            <a:r>
              <a:rPr sz="1200" b="1">
                <a:solidFill>
                  <a:srgbClr val="2DD4BF"/>
                </a:solidFill>
                <a:latin typeface="Inter"/>
              </a:rPr>
              <a:t>FIVE MOVES</a:t>
            </a:r>
          </a:p>
        </p:txBody>
      </p:sp>
      <p:sp>
        <p:nvSpPr>
          <p:cNvPr id="12" name="TextBox 11"/>
          <p:cNvSpPr txBox="1"/>
          <p:nvPr/>
        </p:nvSpPr>
        <p:spPr>
          <a:xfrm>
            <a:off x="329184" y="877824"/>
            <a:ext cx="11338560" cy="566928"/>
          </a:xfrm>
          <a:prstGeom prst="rect">
            <a:avLst/>
          </a:prstGeom>
          <a:noFill/>
        </p:spPr>
        <p:txBody>
          <a:bodyPr wrap="square" lIns="0" rIns="0" tIns="0" bIns="0" anchor="t"/>
          <a:lstStyle/>
          <a:p>
            <a:pPr algn="l">
              <a:lnSpc>
                <a:spcPct val="112000"/>
              </a:lnSpc>
            </a:pPr>
            <a:r>
              <a:rPr sz="3000" b="1">
                <a:solidFill>
                  <a:srgbClr val="F4F7FB"/>
                </a:solidFill>
                <a:latin typeface="Inter"/>
              </a:rPr>
              <a:t>The path, in order</a:t>
            </a:r>
          </a:p>
        </p:txBody>
      </p:sp>
      <p:sp>
        <p:nvSpPr>
          <p:cNvPr id="13" name="TextBox 12"/>
          <p:cNvSpPr txBox="1"/>
          <p:nvPr/>
        </p:nvSpPr>
        <p:spPr>
          <a:xfrm>
            <a:off x="329184" y="1371600"/>
            <a:ext cx="11338560" cy="502920"/>
          </a:xfrm>
          <a:prstGeom prst="rect">
            <a:avLst/>
          </a:prstGeom>
          <a:noFill/>
        </p:spPr>
        <p:txBody>
          <a:bodyPr wrap="square" lIns="0" rIns="0" tIns="0" bIns="0" anchor="t"/>
          <a:lstStyle/>
          <a:p>
            <a:pPr algn="l">
              <a:lnSpc>
                <a:spcPct val="108000"/>
              </a:lnSpc>
            </a:pPr>
            <a:r>
              <a:rPr sz="1400" b="0">
                <a:solidFill>
                  <a:srgbClr val="A7B1C2"/>
                </a:solidFill>
                <a:latin typeface="Inter"/>
              </a:rPr>
              <a:t>Check a keyword. Describe the business in the chat. Read available against taken. If the .com is taken, try another TLD on that same page. Then the domain hack tool, which you still have to verify.</a:t>
            </a:r>
          </a:p>
        </p:txBody>
      </p:sp>
      <p:sp>
        <p:nvSpPr>
          <p:cNvPr id="14" name="Rounded Rectangle 13"/>
          <p:cNvSpPr/>
          <p:nvPr/>
        </p:nvSpPr>
        <p:spPr>
          <a:xfrm>
            <a:off x="329184" y="1965960"/>
            <a:ext cx="11521440" cy="530352"/>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Oval 14"/>
          <p:cNvSpPr/>
          <p:nvPr/>
        </p:nvSpPr>
        <p:spPr>
          <a:xfrm>
            <a:off x="457200" y="2075688"/>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1</a:t>
            </a:r>
          </a:p>
        </p:txBody>
      </p:sp>
      <p:sp>
        <p:nvSpPr>
          <p:cNvPr id="16" name="TextBox 15"/>
          <p:cNvSpPr txBox="1"/>
          <p:nvPr/>
        </p:nvSpPr>
        <p:spPr>
          <a:xfrm>
            <a:off x="914400" y="2002536"/>
            <a:ext cx="3840480" cy="457200"/>
          </a:xfrm>
          <a:prstGeom prst="rect">
            <a:avLst/>
          </a:prstGeom>
          <a:noFill/>
        </p:spPr>
        <p:txBody>
          <a:bodyPr wrap="square" lIns="0" rIns="0" tIns="0" bIns="0" anchor="ctr"/>
          <a:lstStyle/>
          <a:p>
            <a:pPr algn="l">
              <a:lnSpc>
                <a:spcPct val="112000"/>
              </a:lnSpc>
            </a:pPr>
            <a:r>
              <a:rPr sz="1500" b="1">
                <a:solidFill>
                  <a:srgbClr val="F4F7FB"/>
                </a:solidFill>
                <a:latin typeface="Inter"/>
              </a:rPr>
              <a:t>Check a keyword</a:t>
            </a:r>
          </a:p>
        </p:txBody>
      </p:sp>
      <p:sp>
        <p:nvSpPr>
          <p:cNvPr id="17" name="TextBox 16"/>
          <p:cNvSpPr txBox="1"/>
          <p:nvPr/>
        </p:nvSpPr>
        <p:spPr>
          <a:xfrm>
            <a:off x="4754880" y="2002536"/>
            <a:ext cx="6858000" cy="457200"/>
          </a:xfrm>
          <a:prstGeom prst="rect">
            <a:avLst/>
          </a:prstGeom>
          <a:noFill/>
        </p:spPr>
        <p:txBody>
          <a:bodyPr wrap="square" lIns="0" rIns="0" tIns="0" bIns="0" anchor="ctr"/>
          <a:lstStyle/>
          <a:p>
            <a:pPr algn="l">
              <a:lnSpc>
                <a:spcPct val="112000"/>
              </a:lnSpc>
            </a:pPr>
            <a:r>
              <a:rPr sz="1400" b="0">
                <a:solidFill>
                  <a:srgbClr val="A7B1C2"/>
                </a:solidFill>
                <a:latin typeface="Inter"/>
              </a:rPr>
              <a:t>Type it, then press Check Availability.</a:t>
            </a:r>
          </a:p>
        </p:txBody>
      </p:sp>
      <p:sp>
        <p:nvSpPr>
          <p:cNvPr id="18" name="Rounded Rectangle 17"/>
          <p:cNvSpPr/>
          <p:nvPr/>
        </p:nvSpPr>
        <p:spPr>
          <a:xfrm>
            <a:off x="329184" y="2569464"/>
            <a:ext cx="11521440" cy="530352"/>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457200" y="2679192"/>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2</a:t>
            </a:r>
          </a:p>
        </p:txBody>
      </p:sp>
      <p:sp>
        <p:nvSpPr>
          <p:cNvPr id="20" name="TextBox 19"/>
          <p:cNvSpPr txBox="1"/>
          <p:nvPr/>
        </p:nvSpPr>
        <p:spPr>
          <a:xfrm>
            <a:off x="914400" y="2606040"/>
            <a:ext cx="3840480" cy="457200"/>
          </a:xfrm>
          <a:prstGeom prst="rect">
            <a:avLst/>
          </a:prstGeom>
          <a:noFill/>
        </p:spPr>
        <p:txBody>
          <a:bodyPr wrap="square" lIns="0" rIns="0" tIns="0" bIns="0" anchor="ctr"/>
          <a:lstStyle/>
          <a:p>
            <a:pPr algn="l">
              <a:lnSpc>
                <a:spcPct val="112000"/>
              </a:lnSpc>
            </a:pPr>
            <a:r>
              <a:rPr sz="1500" b="1">
                <a:solidFill>
                  <a:srgbClr val="F4F7FB"/>
                </a:solidFill>
                <a:latin typeface="Inter"/>
              </a:rPr>
              <a:t>Describe the business</a:t>
            </a:r>
          </a:p>
        </p:txBody>
      </p:sp>
      <p:sp>
        <p:nvSpPr>
          <p:cNvPr id="21" name="TextBox 20"/>
          <p:cNvSpPr txBox="1"/>
          <p:nvPr/>
        </p:nvSpPr>
        <p:spPr>
          <a:xfrm>
            <a:off x="4754880" y="2606040"/>
            <a:ext cx="6858000" cy="457200"/>
          </a:xfrm>
          <a:prstGeom prst="rect">
            <a:avLst/>
          </a:prstGeom>
          <a:noFill/>
        </p:spPr>
        <p:txBody>
          <a:bodyPr wrap="square" lIns="0" rIns="0" tIns="0" bIns="0" anchor="ctr"/>
          <a:lstStyle/>
          <a:p>
            <a:pPr algn="l">
              <a:lnSpc>
                <a:spcPct val="112000"/>
              </a:lnSpc>
            </a:pPr>
            <a:r>
              <a:rPr sz="1400" b="0">
                <a:solidFill>
                  <a:srgbClr val="A7B1C2"/>
                </a:solidFill>
                <a:latin typeface="Inter"/>
              </a:rPr>
              <a:t>Use the chat. Read the keywords it suggests.</a:t>
            </a:r>
          </a:p>
        </p:txBody>
      </p:sp>
      <p:sp>
        <p:nvSpPr>
          <p:cNvPr id="22" name="Rounded Rectangle 21"/>
          <p:cNvSpPr/>
          <p:nvPr/>
        </p:nvSpPr>
        <p:spPr>
          <a:xfrm>
            <a:off x="329184" y="3172968"/>
            <a:ext cx="11521440" cy="530352"/>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457200" y="3282696"/>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3</a:t>
            </a:r>
          </a:p>
        </p:txBody>
      </p:sp>
      <p:sp>
        <p:nvSpPr>
          <p:cNvPr id="24" name="TextBox 23"/>
          <p:cNvSpPr txBox="1"/>
          <p:nvPr/>
        </p:nvSpPr>
        <p:spPr>
          <a:xfrm>
            <a:off x="914400" y="3209544"/>
            <a:ext cx="3840480" cy="457200"/>
          </a:xfrm>
          <a:prstGeom prst="rect">
            <a:avLst/>
          </a:prstGeom>
          <a:noFill/>
        </p:spPr>
        <p:txBody>
          <a:bodyPr wrap="square" lIns="0" rIns="0" tIns="0" bIns="0" anchor="ctr"/>
          <a:lstStyle/>
          <a:p>
            <a:pPr algn="l">
              <a:lnSpc>
                <a:spcPct val="112000"/>
              </a:lnSpc>
            </a:pPr>
            <a:r>
              <a:rPr sz="1500" b="1">
                <a:solidFill>
                  <a:srgbClr val="F4F7FB"/>
                </a:solidFill>
                <a:latin typeface="Inter"/>
              </a:rPr>
              <a:t>Read available vs taken</a:t>
            </a:r>
          </a:p>
        </p:txBody>
      </p:sp>
      <p:sp>
        <p:nvSpPr>
          <p:cNvPr id="25" name="TextBox 24"/>
          <p:cNvSpPr txBox="1"/>
          <p:nvPr/>
        </p:nvSpPr>
        <p:spPr>
          <a:xfrm>
            <a:off x="4754880" y="3209544"/>
            <a:ext cx="6858000" cy="457200"/>
          </a:xfrm>
          <a:prstGeom prst="rect">
            <a:avLst/>
          </a:prstGeom>
          <a:noFill/>
        </p:spPr>
        <p:txBody>
          <a:bodyPr wrap="square" lIns="0" rIns="0" tIns="0" bIns="0" anchor="ctr"/>
          <a:lstStyle/>
          <a:p>
            <a:pPr algn="l">
              <a:lnSpc>
                <a:spcPct val="112000"/>
              </a:lnSpc>
            </a:pPr>
            <a:r>
              <a:rPr sz="1400" b="0">
                <a:solidFill>
                  <a:srgbClr val="A7B1C2"/>
                </a:solidFill>
                <a:latin typeface="Inter"/>
              </a:rPr>
              <a:t>Green count, red count, then the rows.</a:t>
            </a:r>
          </a:p>
        </p:txBody>
      </p:sp>
      <p:sp>
        <p:nvSpPr>
          <p:cNvPr id="26" name="Rounded Rectangle 25"/>
          <p:cNvSpPr/>
          <p:nvPr/>
        </p:nvSpPr>
        <p:spPr>
          <a:xfrm>
            <a:off x="329184" y="3776472"/>
            <a:ext cx="11521440" cy="530352"/>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457200" y="3886200"/>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4</a:t>
            </a:r>
          </a:p>
        </p:txBody>
      </p:sp>
      <p:sp>
        <p:nvSpPr>
          <p:cNvPr id="28" name="TextBox 27"/>
          <p:cNvSpPr txBox="1"/>
          <p:nvPr/>
        </p:nvSpPr>
        <p:spPr>
          <a:xfrm>
            <a:off x="914400" y="3813048"/>
            <a:ext cx="3840480" cy="457200"/>
          </a:xfrm>
          <a:prstGeom prst="rect">
            <a:avLst/>
          </a:prstGeom>
          <a:noFill/>
        </p:spPr>
        <p:txBody>
          <a:bodyPr wrap="square" lIns="0" rIns="0" tIns="0" bIns="0" anchor="ctr"/>
          <a:lstStyle/>
          <a:p>
            <a:pPr algn="l">
              <a:lnSpc>
                <a:spcPct val="112000"/>
              </a:lnSpc>
            </a:pPr>
            <a:r>
              <a:rPr sz="1500" b="1">
                <a:solidFill>
                  <a:srgbClr val="F4F7FB"/>
                </a:solidFill>
                <a:latin typeface="Inter"/>
              </a:rPr>
              <a:t>If the .com is taken</a:t>
            </a:r>
          </a:p>
        </p:txBody>
      </p:sp>
      <p:sp>
        <p:nvSpPr>
          <p:cNvPr id="29" name="TextBox 28"/>
          <p:cNvSpPr txBox="1"/>
          <p:nvPr/>
        </p:nvSpPr>
        <p:spPr>
          <a:xfrm>
            <a:off x="4754880" y="3813048"/>
            <a:ext cx="6858000" cy="457200"/>
          </a:xfrm>
          <a:prstGeom prst="rect">
            <a:avLst/>
          </a:prstGeom>
          <a:noFill/>
        </p:spPr>
        <p:txBody>
          <a:bodyPr wrap="square" lIns="0" rIns="0" tIns="0" bIns="0" anchor="ctr"/>
          <a:lstStyle/>
          <a:p>
            <a:pPr algn="l">
              <a:lnSpc>
                <a:spcPct val="112000"/>
              </a:lnSpc>
            </a:pPr>
            <a:r>
              <a:rPr sz="1400" b="0">
                <a:solidFill>
                  <a:srgbClr val="A7B1C2"/>
                </a:solidFill>
                <a:latin typeface="Inter"/>
              </a:rPr>
              <a:t>Try another TLD already on that same page.</a:t>
            </a:r>
          </a:p>
        </p:txBody>
      </p:sp>
      <p:sp>
        <p:nvSpPr>
          <p:cNvPr id="30" name="Rounded Rectangle 29"/>
          <p:cNvSpPr/>
          <p:nvPr/>
        </p:nvSpPr>
        <p:spPr>
          <a:xfrm>
            <a:off x="329184" y="4379976"/>
            <a:ext cx="11521440" cy="530352"/>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Oval 30"/>
          <p:cNvSpPr/>
          <p:nvPr/>
        </p:nvSpPr>
        <p:spPr>
          <a:xfrm>
            <a:off x="457200" y="4489704"/>
            <a:ext cx="310896" cy="310896"/>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300" b="1">
                <a:solidFill>
                  <a:srgbClr val="04221C"/>
                </a:solidFill>
                <a:latin typeface="Inter"/>
              </a:rPr>
              <a:t>5</a:t>
            </a:r>
          </a:p>
        </p:txBody>
      </p:sp>
      <p:sp>
        <p:nvSpPr>
          <p:cNvPr id="32" name="TextBox 31"/>
          <p:cNvSpPr txBox="1"/>
          <p:nvPr/>
        </p:nvSpPr>
        <p:spPr>
          <a:xfrm>
            <a:off x="914400" y="4416552"/>
            <a:ext cx="3840480" cy="457200"/>
          </a:xfrm>
          <a:prstGeom prst="rect">
            <a:avLst/>
          </a:prstGeom>
          <a:noFill/>
        </p:spPr>
        <p:txBody>
          <a:bodyPr wrap="square" lIns="0" rIns="0" tIns="0" bIns="0" anchor="ctr"/>
          <a:lstStyle/>
          <a:p>
            <a:pPr algn="l">
              <a:lnSpc>
                <a:spcPct val="112000"/>
              </a:lnSpc>
            </a:pPr>
            <a:r>
              <a:rPr sz="1500" b="1">
                <a:solidFill>
                  <a:srgbClr val="F4F7FB"/>
                </a:solidFill>
                <a:latin typeface="Inter"/>
              </a:rPr>
              <a:t>Then Domain Hack</a:t>
            </a:r>
          </a:p>
        </p:txBody>
      </p:sp>
      <p:sp>
        <p:nvSpPr>
          <p:cNvPr id="33" name="TextBox 32"/>
          <p:cNvSpPr txBox="1"/>
          <p:nvPr/>
        </p:nvSpPr>
        <p:spPr>
          <a:xfrm>
            <a:off x="4754880" y="4416552"/>
            <a:ext cx="6858000" cy="457200"/>
          </a:xfrm>
          <a:prstGeom prst="rect">
            <a:avLst/>
          </a:prstGeom>
          <a:noFill/>
        </p:spPr>
        <p:txBody>
          <a:bodyPr wrap="square" lIns="0" rIns="0" tIns="0" bIns="0" anchor="ctr"/>
          <a:lstStyle/>
          <a:p>
            <a:pPr algn="l">
              <a:lnSpc>
                <a:spcPct val="112000"/>
              </a:lnSpc>
            </a:pPr>
            <a:r>
              <a:rPr sz="1400" b="0">
                <a:solidFill>
                  <a:srgbClr val="A7B1C2"/>
                </a:solidFill>
                <a:latin typeface="Inter"/>
              </a:rPr>
              <a:t>Ideas only. You still have to verify them.</a:t>
            </a:r>
          </a:p>
        </p:txBody>
      </p:sp>
      <p:sp>
        <p:nvSpPr>
          <p:cNvPr id="34" name="Rounded Rectangle 33"/>
          <p:cNvSpPr/>
          <p:nvPr/>
        </p:nvSpPr>
        <p:spPr>
          <a:xfrm>
            <a:off x="329184" y="5038344"/>
            <a:ext cx="11521440" cy="681857"/>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Rectangle 34"/>
          <p:cNvSpPr/>
          <p:nvPr/>
        </p:nvSpPr>
        <p:spPr>
          <a:xfrm>
            <a:off x="329184" y="5148072"/>
            <a:ext cx="64008" cy="462401"/>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6" name="Oval 35"/>
          <p:cNvSpPr/>
          <p:nvPr/>
        </p:nvSpPr>
        <p:spPr>
          <a:xfrm>
            <a:off x="539496" y="5148072"/>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7" name="Rectangle 36"/>
          <p:cNvSpPr/>
          <p:nvPr/>
        </p:nvSpPr>
        <p:spPr>
          <a:xfrm>
            <a:off x="585216" y="5312664"/>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8" name="Rectangle 37"/>
          <p:cNvSpPr/>
          <p:nvPr/>
        </p:nvSpPr>
        <p:spPr>
          <a:xfrm>
            <a:off x="594360" y="5367528"/>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Oval 38"/>
          <p:cNvSpPr/>
          <p:nvPr/>
        </p:nvSpPr>
        <p:spPr>
          <a:xfrm>
            <a:off x="626364" y="5202936"/>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0" name="TextBox 39"/>
          <p:cNvSpPr txBox="1"/>
          <p:nvPr/>
        </p:nvSpPr>
        <p:spPr>
          <a:xfrm>
            <a:off x="841248" y="5111496"/>
            <a:ext cx="10863072"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41" name="TextBox 40"/>
          <p:cNvSpPr txBox="1"/>
          <p:nvPr/>
        </p:nvSpPr>
        <p:spPr>
          <a:xfrm>
            <a:off x="841248" y="5349240"/>
            <a:ext cx="10863072" cy="297809"/>
          </a:xfrm>
          <a:prstGeom prst="rect">
            <a:avLst/>
          </a:prstGeom>
          <a:noFill/>
        </p:spPr>
        <p:txBody>
          <a:bodyPr wrap="square" lIns="0" rIns="0" tIns="0" bIns="0" anchor="t"/>
          <a:lstStyle/>
          <a:p>
            <a:pPr algn="l">
              <a:lnSpc>
                <a:spcPct val="110000"/>
              </a:lnSpc>
            </a:pPr>
            <a:r>
              <a:rPr sz="1400" b="0">
                <a:solidFill>
                  <a:srgbClr val="F4F7FB"/>
                </a:solidFill>
                <a:latin typeface="Inter"/>
              </a:rPr>
              <a:t>Purchase was on the available rows in this walk. It was not clicked. Nothing was bought.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760720" y="73152"/>
            <a:ext cx="61264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1 OF 5</a:t>
            </a:r>
            <a:r>
              <a:rPr sz="1100" b="0">
                <a:solidFill>
                  <a:srgbClr val="A7B1C2"/>
                </a:solidFill>
                <a:latin typeface="Inter"/>
              </a:rPr>
              <a:t>   ·   KEYWORD</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3</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“Type a keyword or full domain. We check real-time availability &amp; pricing via the Cloudflare Registrar API and show you what you can buy.”</a:t>
            </a:r>
          </a:p>
        </p:txBody>
      </p:sp>
      <p:sp>
        <p:nvSpPr>
          <p:cNvPr id="11" name="Rounded Rectangle 10"/>
          <p:cNvSpPr/>
          <p:nvPr/>
        </p:nvSpPr>
        <p:spPr>
          <a:xfrm>
            <a:off x="4721047" y="749808"/>
            <a:ext cx="7223760" cy="3781186"/>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781186"/>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3 OF 9</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The start screen</a:t>
            </a:r>
          </a:p>
        </p:txBody>
      </p:sp>
      <p:sp>
        <p:nvSpPr>
          <p:cNvPr id="15" name="Rectangle 14"/>
          <p:cNvSpPr/>
          <p:nvPr/>
        </p:nvSpPr>
        <p:spPr>
          <a:xfrm>
            <a:off x="292608" y="1521500"/>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The box is still the sample placeholder. Check Availability is on the right. The chat link sits under the card.</a:t>
            </a:r>
          </a:p>
        </p:txBody>
      </p:sp>
      <p:sp>
        <p:nvSpPr>
          <p:cNvPr id="17" name="Rounded Rectangle 16"/>
          <p:cNvSpPr/>
          <p:nvPr/>
        </p:nvSpPr>
        <p:spPr>
          <a:xfrm>
            <a:off x="292608" y="2452969"/>
            <a:ext cx="4126687" cy="1410695"/>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62697"/>
            <a:ext cx="64008" cy="1191239"/>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562697"/>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727289"/>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782153"/>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617561"/>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526121"/>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763865"/>
            <a:ext cx="3468319" cy="1026647"/>
          </a:xfrm>
          <a:prstGeom prst="rect">
            <a:avLst/>
          </a:prstGeom>
          <a:noFill/>
        </p:spPr>
        <p:txBody>
          <a:bodyPr wrap="square" lIns="0" rIns="0" tIns="0" bIns="0" anchor="t"/>
          <a:lstStyle/>
          <a:p>
            <a:pPr algn="l">
              <a:lnSpc>
                <a:spcPct val="110000"/>
              </a:lnSpc>
            </a:pPr>
            <a:r>
              <a:rPr sz="1400" b="0">
                <a:solidFill>
                  <a:srgbClr val="F4F7FB"/>
                </a:solidFill>
                <a:latin typeface="Inter"/>
              </a:rPr>
              <a:t>“Enter name (e.g. mybrand or mybrand.com)” is the sample placeholder. Replace it with your own keyword or full domain.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760720" y="73152"/>
            <a:ext cx="61264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1 OF 5</a:t>
            </a:r>
            <a:r>
              <a:rPr sz="1100" b="0">
                <a:solidFill>
                  <a:srgbClr val="A7B1C2"/>
                </a:solidFill>
                <a:latin typeface="Inter"/>
              </a:rPr>
              <a:t>   ·   KEYWORD</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4</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This crop shows Available 30 and Taken 0, then the AVAILABLE heading. The rows continue below, so no domain name or price from that list is printed from this picture.</a:t>
            </a:r>
          </a:p>
        </p:txBody>
      </p:sp>
      <p:sp>
        <p:nvSpPr>
          <p:cNvPr id="11" name="Rounded Rectangle 10"/>
          <p:cNvSpPr/>
          <p:nvPr/>
        </p:nvSpPr>
        <p:spPr>
          <a:xfrm>
            <a:off x="4721047" y="749808"/>
            <a:ext cx="7223760" cy="3869871"/>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869871"/>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4 OF 9</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A keyword check</a:t>
            </a:r>
          </a:p>
        </p:txBody>
      </p:sp>
      <p:sp>
        <p:nvSpPr>
          <p:cNvPr id="15" name="Rectangle 14"/>
          <p:cNvSpPr/>
          <p:nvPr/>
        </p:nvSpPr>
        <p:spPr>
          <a:xfrm>
            <a:off x="292608" y="1521500"/>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The box says maple street bakery. The page says Available 30 and Taken 0. The names continue below this crop.</a:t>
            </a:r>
          </a:p>
        </p:txBody>
      </p:sp>
      <p:sp>
        <p:nvSpPr>
          <p:cNvPr id="17" name="Rounded Rectangle 16"/>
          <p:cNvSpPr/>
          <p:nvPr/>
        </p:nvSpPr>
        <p:spPr>
          <a:xfrm>
            <a:off x="292608" y="2452969"/>
            <a:ext cx="4126687" cy="1167749"/>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62697"/>
            <a:ext cx="64008" cy="948293"/>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562697"/>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727289"/>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782153"/>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617561"/>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526121"/>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763865"/>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Available 30 is what the page says. This crop does not show all 30 rows, so those names are not listed here.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760720" y="73152"/>
            <a:ext cx="61264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2 OF 5</a:t>
            </a:r>
            <a:r>
              <a:rPr sz="1100" b="0">
                <a:solidFill>
                  <a:srgbClr val="A7B1C2"/>
                </a:solidFill>
                <a:latin typeface="Inter"/>
              </a:rPr>
              <a:t>   ·   CHAT</a:t>
            </a:r>
          </a:p>
        </p:txBody>
      </p:sp>
      <p:sp>
        <p:nvSpPr>
          <p:cNvPr id="9" name="Oval 8"/>
          <p:cNvSpPr/>
          <p:nvPr/>
        </p:nvSpPr>
        <p:spPr>
          <a:xfrm>
            <a:off x="292608" y="5960516"/>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5</a:t>
            </a:r>
          </a:p>
        </p:txBody>
      </p:sp>
      <p:sp>
        <p:nvSpPr>
          <p:cNvPr id="10" name="TextBox 9"/>
          <p:cNvSpPr txBox="1"/>
          <p:nvPr/>
        </p:nvSpPr>
        <p:spPr>
          <a:xfrm>
            <a:off x="621792" y="5942228"/>
            <a:ext cx="11140135" cy="787755"/>
          </a:xfrm>
          <a:prstGeom prst="rect">
            <a:avLst/>
          </a:prstGeom>
          <a:noFill/>
        </p:spPr>
        <p:txBody>
          <a:bodyPr wrap="square" lIns="0" rIns="0" tIns="0" bIns="0" anchor="t"/>
          <a:lstStyle/>
          <a:p>
            <a:pPr algn="l">
              <a:lnSpc>
                <a:spcPct val="112000"/>
              </a:lnSpc>
            </a:pPr>
            <a:r>
              <a:rPr sz="1200" b="0">
                <a:solidFill>
                  <a:srgbClr val="A7B1C2"/>
                </a:solidFill>
                <a:latin typeface="Inter"/>
              </a:rPr>
              <a:t>Visible rows: maplestreetbakery.restaurant $50.20/yr and maplestreetbakery.kitchen $50.20/yr, each with Purchase. Keywords: maplestreetbake, maplestreet, freshbread, neighborhoodbake. Suggestions: bakehouse, maplecraft, streetbread, bakeco, maplelove, bakeclub, freshloaf, maplecrumb.</a:t>
            </a:r>
          </a:p>
        </p:txBody>
      </p:sp>
      <p:sp>
        <p:nvSpPr>
          <p:cNvPr id="11" name="Rounded Rectangle 10"/>
          <p:cNvSpPr/>
          <p:nvPr/>
        </p:nvSpPr>
        <p:spPr>
          <a:xfrm>
            <a:off x="4721047" y="749808"/>
            <a:ext cx="7223760" cy="3792474"/>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792474"/>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5 OF 9</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Ideas from the chat</a:t>
            </a:r>
          </a:p>
        </p:txBody>
      </p:sp>
      <p:sp>
        <p:nvSpPr>
          <p:cNvPr id="15" name="Rectangle 14"/>
          <p:cNvSpPr/>
          <p:nvPr/>
        </p:nvSpPr>
        <p:spPr>
          <a:xfrm>
            <a:off x="292608" y="1521500"/>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Two rows are still on screen above the chat. The reply suggests maplestreetbake, then a short list of keywords.</a:t>
            </a:r>
          </a:p>
        </p:txBody>
      </p:sp>
      <p:sp>
        <p:nvSpPr>
          <p:cNvPr id="17" name="Rounded Rectangle 16"/>
          <p:cNvSpPr/>
          <p:nvPr/>
        </p:nvSpPr>
        <p:spPr>
          <a:xfrm>
            <a:off x="292608" y="2452969"/>
            <a:ext cx="4126687" cy="1167749"/>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62697"/>
            <a:ext cx="64008" cy="948293"/>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562697"/>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727289"/>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782153"/>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617561"/>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526121"/>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763865"/>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These keywords came from the chat after Send. Purchase on the two rows above was not clicked.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760720" y="73152"/>
            <a:ext cx="61264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3 OF 5</a:t>
            </a:r>
            <a:r>
              <a:rPr sz="1100" b="0">
                <a:solidFill>
                  <a:srgbClr val="A7B1C2"/>
                </a:solidFill>
                <a:latin typeface="Inter"/>
              </a:rPr>
              <a:t>   ·   TAKEN</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6</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NOT AVAILABLE. bakehouse.com — Taken. Still in this crop, just above it: bakehouse.mx $30.70/yr with Purchase. Purchase was not clicked.</a:t>
            </a:r>
          </a:p>
        </p:txBody>
      </p:sp>
      <p:sp>
        <p:nvSpPr>
          <p:cNvPr id="11" name="Rounded Rectangle 10"/>
          <p:cNvSpPr/>
          <p:nvPr/>
        </p:nvSpPr>
        <p:spPr>
          <a:xfrm>
            <a:off x="4721047" y="749808"/>
            <a:ext cx="7223760" cy="1573492"/>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573492"/>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6 OF 9</a:t>
            </a:r>
          </a:p>
        </p:txBody>
      </p:sp>
      <p:sp>
        <p:nvSpPr>
          <p:cNvPr id="14" name="TextBox 13"/>
          <p:cNvSpPr txBox="1"/>
          <p:nvPr/>
        </p:nvSpPr>
        <p:spPr>
          <a:xfrm>
            <a:off x="292608" y="950976"/>
            <a:ext cx="4126687" cy="447476"/>
          </a:xfrm>
          <a:prstGeom prst="rect">
            <a:avLst/>
          </a:prstGeom>
          <a:noFill/>
        </p:spPr>
        <p:txBody>
          <a:bodyPr wrap="square" lIns="0" rIns="0" tIns="0" bIns="0" anchor="t"/>
          <a:lstStyle/>
          <a:p>
            <a:pPr algn="l">
              <a:lnSpc>
                <a:spcPct val="98000"/>
              </a:lnSpc>
            </a:pPr>
            <a:r>
              <a:rPr sz="2600" b="1">
                <a:solidFill>
                  <a:srgbClr val="F4F7FB"/>
                </a:solidFill>
                <a:latin typeface="Inter"/>
              </a:rPr>
              <a:t>bakehouse.com is taken</a:t>
            </a:r>
          </a:p>
        </p:txBody>
      </p:sp>
      <p:sp>
        <p:nvSpPr>
          <p:cNvPr id="15" name="Rectangle 14"/>
          <p:cNvSpPr/>
          <p:nvPr/>
        </p:nvSpPr>
        <p:spPr>
          <a:xfrm>
            <a:off x="292608" y="1489892"/>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53316"/>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The search was bakehouse.com. This crop is the bottom of that same results page. The dot com says Taken.</a:t>
            </a:r>
          </a:p>
        </p:txBody>
      </p:sp>
      <p:sp>
        <p:nvSpPr>
          <p:cNvPr id="17" name="Rounded Rectangle 16"/>
          <p:cNvSpPr/>
          <p:nvPr/>
        </p:nvSpPr>
        <p:spPr>
          <a:xfrm>
            <a:off x="292608" y="2421361"/>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31089"/>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531089"/>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576809"/>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494513"/>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732257"/>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bakehouse.com says Taken. A Taken row is not for sale on this page. Do not click 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760720" y="73152"/>
            <a:ext cx="61264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4 OF 5</a:t>
            </a:r>
            <a:r>
              <a:rPr sz="1100" b="0">
                <a:solidFill>
                  <a:srgbClr val="A7B1C2"/>
                </a:solidFill>
                <a:latin typeface="Inter"/>
              </a:rPr>
              <a:t>   ·   OTHER TLD</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7</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Same page: bakehouse.ltd $24.20/yr, bakehouse.boutique $25.20/yr, bakehouse.works $30.20/yr, bakehouse.mx $30.70/yr. Each shows Purchase. No renew price is visible on these rows.</a:t>
            </a:r>
          </a:p>
        </p:txBody>
      </p:sp>
      <p:sp>
        <p:nvSpPr>
          <p:cNvPr id="11" name="Rounded Rectangle 10"/>
          <p:cNvSpPr/>
          <p:nvPr/>
        </p:nvSpPr>
        <p:spPr>
          <a:xfrm>
            <a:off x="4721047" y="749808"/>
            <a:ext cx="7223760" cy="2052692"/>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2052692"/>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7 OF 9</a:t>
            </a:r>
          </a:p>
        </p:txBody>
      </p:sp>
      <p:sp>
        <p:nvSpPr>
          <p:cNvPr id="14" name="TextBox 13"/>
          <p:cNvSpPr txBox="1"/>
          <p:nvPr/>
        </p:nvSpPr>
        <p:spPr>
          <a:xfrm>
            <a:off x="292608" y="950976"/>
            <a:ext cx="4126687" cy="447476"/>
          </a:xfrm>
          <a:prstGeom prst="rect">
            <a:avLst/>
          </a:prstGeom>
          <a:noFill/>
        </p:spPr>
        <p:txBody>
          <a:bodyPr wrap="square" lIns="0" rIns="0" tIns="0" bIns="0" anchor="t"/>
          <a:lstStyle/>
          <a:p>
            <a:pPr algn="l">
              <a:lnSpc>
                <a:spcPct val="98000"/>
              </a:lnSpc>
            </a:pPr>
            <a:r>
              <a:rPr sz="2600" b="1">
                <a:solidFill>
                  <a:srgbClr val="F4F7FB"/>
                </a:solidFill>
                <a:latin typeface="Inter"/>
              </a:rPr>
              <a:t>Other TLDs, same page</a:t>
            </a:r>
          </a:p>
        </p:txBody>
      </p:sp>
      <p:sp>
        <p:nvSpPr>
          <p:cNvPr id="15" name="Rectangle 14"/>
          <p:cNvSpPr/>
          <p:nvPr/>
        </p:nvSpPr>
        <p:spPr>
          <a:xfrm>
            <a:off x="292608" y="1489892"/>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53316"/>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These four names sit above the Taken row. Same search. Same page. Each one has a price and Purchase.</a:t>
            </a:r>
          </a:p>
        </p:txBody>
      </p:sp>
      <p:sp>
        <p:nvSpPr>
          <p:cNvPr id="17" name="Rounded Rectangle 16"/>
          <p:cNvSpPr/>
          <p:nvPr/>
        </p:nvSpPr>
        <p:spPr>
          <a:xfrm>
            <a:off x="292608" y="2421361"/>
            <a:ext cx="4126687" cy="1167749"/>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31089"/>
            <a:ext cx="64008" cy="948293"/>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531089"/>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695681"/>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750545"/>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585953"/>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494513"/>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732257"/>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Same search, same page. If the .com is Taken, read the other TLDs already listed above it.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5760720" y="73152"/>
            <a:ext cx="612648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5 OF 5</a:t>
            </a:r>
            <a:r>
              <a:rPr sz="1100" b="0">
                <a:solidFill>
                  <a:srgbClr val="A7B1C2"/>
                </a:solidFill>
                <a:latin typeface="Inter"/>
              </a:rPr>
              <a:t>   ·   VERIFY</a:t>
            </a:r>
          </a:p>
        </p:txBody>
      </p:sp>
      <p:sp>
        <p:nvSpPr>
          <p:cNvPr id="9" name="Oval 8"/>
          <p:cNvSpPr/>
          <p:nvPr/>
        </p:nvSpPr>
        <p:spPr>
          <a:xfrm>
            <a:off x="292608" y="6174333"/>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8</a:t>
            </a:r>
          </a:p>
        </p:txBody>
      </p:sp>
      <p:sp>
        <p:nvSpPr>
          <p:cNvPr id="10" name="TextBox 9"/>
          <p:cNvSpPr txBox="1"/>
          <p:nvPr/>
        </p:nvSpPr>
        <p:spPr>
          <a:xfrm>
            <a:off x="621792" y="6156045"/>
            <a:ext cx="11140135" cy="573938"/>
          </a:xfrm>
          <a:prstGeom prst="rect">
            <a:avLst/>
          </a:prstGeom>
          <a:noFill/>
        </p:spPr>
        <p:txBody>
          <a:bodyPr wrap="square" lIns="0" rIns="0" tIns="0" bIns="0" anchor="t"/>
          <a:lstStyle/>
          <a:p>
            <a:pPr algn="l">
              <a:lnSpc>
                <a:spcPct val="112000"/>
              </a:lnSpc>
            </a:pPr>
            <a:r>
              <a:rPr sz="1200" b="0">
                <a:solidFill>
                  <a:srgbClr val="A7B1C2"/>
                </a:solidFill>
                <a:latin typeface="Inter"/>
              </a:rPr>
              <a:t>https://registermysite.com/tools/Domain_Hack — field still shows “e.g. delicious, read, play, invent”. Nothing was typed. “Start typing to see domain hack suggestions...”</a:t>
            </a:r>
          </a:p>
        </p:txBody>
      </p:sp>
      <p:sp>
        <p:nvSpPr>
          <p:cNvPr id="11" name="Rounded Rectangle 10"/>
          <p:cNvSpPr/>
          <p:nvPr/>
        </p:nvSpPr>
        <p:spPr>
          <a:xfrm>
            <a:off x="4721047" y="749808"/>
            <a:ext cx="7223760" cy="3781186"/>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3781186"/>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8 OF 9</a:t>
            </a:r>
          </a:p>
        </p:txBody>
      </p:sp>
      <p:sp>
        <p:nvSpPr>
          <p:cNvPr id="14" name="TextBox 13"/>
          <p:cNvSpPr txBox="1"/>
          <p:nvPr/>
        </p:nvSpPr>
        <p:spPr>
          <a:xfrm>
            <a:off x="292608" y="950976"/>
            <a:ext cx="4126687" cy="447476"/>
          </a:xfrm>
          <a:prstGeom prst="rect">
            <a:avLst/>
          </a:prstGeom>
          <a:noFill/>
        </p:spPr>
        <p:txBody>
          <a:bodyPr wrap="square" lIns="0" rIns="0" tIns="0" bIns="0" anchor="t"/>
          <a:lstStyle/>
          <a:p>
            <a:pPr algn="l">
              <a:lnSpc>
                <a:spcPct val="98000"/>
              </a:lnSpc>
            </a:pPr>
            <a:r>
              <a:rPr sz="2600" b="1">
                <a:solidFill>
                  <a:srgbClr val="F4F7FB"/>
                </a:solidFill>
                <a:latin typeface="Inter"/>
              </a:rPr>
              <a:t>Domain Hack generator</a:t>
            </a:r>
          </a:p>
        </p:txBody>
      </p:sp>
      <p:sp>
        <p:nvSpPr>
          <p:cNvPr id="15" name="Rectangle 14"/>
          <p:cNvSpPr/>
          <p:nvPr/>
        </p:nvSpPr>
        <p:spPr>
          <a:xfrm>
            <a:off x="292608" y="1489892"/>
            <a:ext cx="64008" cy="766876"/>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53316"/>
            <a:ext cx="3962095" cy="876604"/>
          </a:xfrm>
          <a:prstGeom prst="rect">
            <a:avLst/>
          </a:prstGeom>
          <a:noFill/>
        </p:spPr>
        <p:txBody>
          <a:bodyPr wrap="square" lIns="0" rIns="0" tIns="0" bIns="0" anchor="t"/>
          <a:lstStyle/>
          <a:p>
            <a:pPr algn="l">
              <a:lnSpc>
                <a:spcPct val="112000"/>
              </a:lnSpc>
            </a:pPr>
            <a:r>
              <a:rPr sz="1400" b="0">
                <a:solidFill>
                  <a:srgbClr val="A7B1C2"/>
                </a:solidFill>
                <a:latin typeface="Inter"/>
              </a:rPr>
              <a:t>A pro tip for ideas only. The field is empty. This tool does not check whether a hack is free.</a:t>
            </a:r>
          </a:p>
        </p:txBody>
      </p:sp>
      <p:sp>
        <p:nvSpPr>
          <p:cNvPr id="17" name="Rounded Rectangle 16"/>
          <p:cNvSpPr/>
          <p:nvPr/>
        </p:nvSpPr>
        <p:spPr>
          <a:xfrm>
            <a:off x="292608" y="2421361"/>
            <a:ext cx="4126687" cy="1410695"/>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531089"/>
            <a:ext cx="64008" cy="1191239"/>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531089"/>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576809"/>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494513"/>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732257"/>
            <a:ext cx="3468319" cy="1026647"/>
          </a:xfrm>
          <a:prstGeom prst="rect">
            <a:avLst/>
          </a:prstGeom>
          <a:noFill/>
        </p:spPr>
        <p:txBody>
          <a:bodyPr wrap="square" lIns="0" rIns="0" tIns="0" bIns="0" anchor="t"/>
          <a:lstStyle/>
          <a:p>
            <a:pPr algn="l">
              <a:lnSpc>
                <a:spcPct val="110000"/>
              </a:lnSpc>
            </a:pPr>
            <a:r>
              <a:rPr sz="1400" b="0">
                <a:solidFill>
                  <a:srgbClr val="F4F7FB"/>
                </a:solidFill>
                <a:latin typeface="Inter"/>
              </a:rPr>
              <a:t>Domain Hack suggests names only. It does not check availability. Check any hack in advanced domain search before you rely on 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3291840" cy="384048"/>
          </a:xfrm>
          <a:prstGeom prst="rect">
            <a:avLst/>
          </a:prstGeom>
          <a:noFill/>
        </p:spPr>
        <p:txBody>
          <a:bodyPr wrap="square" lIns="0" rIns="0" tIns="0" bIns="0" anchor="ctr"/>
          <a:lstStyle/>
          <a:p>
            <a:pPr algn="l">
              <a:lnSpc>
                <a:spcPct val="112000"/>
              </a:lnSpc>
            </a:pPr>
            <a:r>
              <a:rPr sz="1600" b="1">
                <a:solidFill>
                  <a:srgbClr val="F4F7FB"/>
                </a:solidFill>
                <a:latin typeface="Inter"/>
              </a:rPr>
              <a:t>Domain search</a:t>
            </a:r>
          </a:p>
        </p:txBody>
      </p:sp>
      <p:sp>
        <p:nvSpPr>
          <p:cNvPr id="7" name="Rounded Rectangle 6"/>
          <p:cNvSpPr/>
          <p:nvPr/>
        </p:nvSpPr>
        <p:spPr>
          <a:xfrm>
            <a:off x="40690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9</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registermysite.com · (562) 751-4597 · info@registermysite.com · in person in Los Angeles and Orange County.</a:t>
            </a:r>
          </a:p>
        </p:txBody>
      </p:sp>
      <p:sp>
        <p:nvSpPr>
          <p:cNvPr id="11" name="TextBox 10"/>
          <p:cNvSpPr txBox="1"/>
          <p:nvPr/>
        </p:nvSpPr>
        <p:spPr>
          <a:xfrm>
            <a:off x="365760" y="786384"/>
            <a:ext cx="7315200" cy="219456"/>
          </a:xfrm>
          <a:prstGeom prst="rect">
            <a:avLst/>
          </a:prstGeom>
          <a:noFill/>
        </p:spPr>
        <p:txBody>
          <a:bodyPr wrap="square" lIns="0" rIns="0" tIns="0" bIns="0" anchor="t"/>
          <a:lstStyle/>
          <a:p>
            <a:pPr algn="l">
              <a:lnSpc>
                <a:spcPct val="112000"/>
              </a:lnSpc>
            </a:pPr>
            <a:r>
              <a:rPr sz="1200" b="1">
                <a:solidFill>
                  <a:srgbClr val="2DD4BF"/>
                </a:solidFill>
                <a:latin typeface="Inter"/>
              </a:rPr>
              <a:t>REGISTERMYSITE</a:t>
            </a:r>
          </a:p>
        </p:txBody>
      </p:sp>
      <p:sp>
        <p:nvSpPr>
          <p:cNvPr id="12" name="TextBox 11"/>
          <p:cNvSpPr txBox="1"/>
          <p:nvPr/>
        </p:nvSpPr>
        <p:spPr>
          <a:xfrm>
            <a:off x="365760" y="1024128"/>
            <a:ext cx="7315200" cy="804672"/>
          </a:xfrm>
          <a:prstGeom prst="rect">
            <a:avLst/>
          </a:prstGeom>
          <a:noFill/>
        </p:spPr>
        <p:txBody>
          <a:bodyPr wrap="square" lIns="0" rIns="0" tIns="0" bIns="0" anchor="t"/>
          <a:lstStyle/>
          <a:p>
            <a:pPr algn="l">
              <a:lnSpc>
                <a:spcPct val="112000"/>
              </a:lnSpc>
            </a:pPr>
            <a:r>
              <a:rPr sz="4000" b="1">
                <a:solidFill>
                  <a:srgbClr val="F4F7FB"/>
                </a:solidFill>
                <a:latin typeface="Inter"/>
              </a:rPr>
              <a:t>Contact</a:t>
            </a:r>
          </a:p>
        </p:txBody>
      </p:sp>
      <p:sp>
        <p:nvSpPr>
          <p:cNvPr id="13" name="TextBox 12"/>
          <p:cNvSpPr txBox="1"/>
          <p:nvPr/>
        </p:nvSpPr>
        <p:spPr>
          <a:xfrm>
            <a:off x="365760" y="1737360"/>
            <a:ext cx="6217920" cy="777240"/>
          </a:xfrm>
          <a:prstGeom prst="rect">
            <a:avLst/>
          </a:prstGeom>
          <a:noFill/>
        </p:spPr>
        <p:txBody>
          <a:bodyPr wrap="square" lIns="0" rIns="0" tIns="0" bIns="0" anchor="t"/>
          <a:lstStyle/>
          <a:p>
            <a:pPr algn="l">
              <a:lnSpc>
                <a:spcPct val="115000"/>
              </a:lnSpc>
            </a:pPr>
            <a:r>
              <a:rPr sz="1600" b="0">
                <a:solidFill>
                  <a:srgbClr val="A7B1C2"/>
                </a:solidFill>
                <a:latin typeface="Inter"/>
              </a:rPr>
              <a:t>If you want a hand checking a name, or reading a Taken row, start here.</a:t>
            </a:r>
          </a:p>
        </p:txBody>
      </p:sp>
      <p:sp>
        <p:nvSpPr>
          <p:cNvPr id="14" name="Rounded Rectangle 13"/>
          <p:cNvSpPr/>
          <p:nvPr/>
        </p:nvSpPr>
        <p:spPr>
          <a:xfrm>
            <a:off x="365760" y="2560320"/>
            <a:ext cx="6675120" cy="3154680"/>
          </a:xfrm>
          <a:prstGeom prst="roundRect">
            <a:avLst>
              <a:gd name="adj" fmla="val 6000"/>
            </a:avLst>
          </a:prstGeom>
          <a:solidFill>
            <a:srgbClr val="12161E"/>
          </a:solidFill>
          <a:ln w="1587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TextBox 14"/>
          <p:cNvSpPr txBox="1"/>
          <p:nvPr/>
        </p:nvSpPr>
        <p:spPr>
          <a:xfrm>
            <a:off x="621792" y="2724912"/>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WEB</a:t>
            </a:r>
          </a:p>
        </p:txBody>
      </p:sp>
      <p:sp>
        <p:nvSpPr>
          <p:cNvPr id="16" name="TextBox 15"/>
          <p:cNvSpPr txBox="1"/>
          <p:nvPr/>
        </p:nvSpPr>
        <p:spPr>
          <a:xfrm>
            <a:off x="621792" y="2907792"/>
            <a:ext cx="6126480" cy="347472"/>
          </a:xfrm>
          <a:prstGeom prst="rect">
            <a:avLst/>
          </a:prstGeom>
          <a:noFill/>
        </p:spPr>
        <p:txBody>
          <a:bodyPr wrap="square" lIns="0" rIns="0" tIns="0" bIns="0" anchor="t"/>
          <a:lstStyle/>
          <a:p>
            <a:pPr algn="l">
              <a:lnSpc>
                <a:spcPct val="112000"/>
              </a:lnSpc>
            </a:pPr>
            <a:r>
              <a:rPr sz="2000" b="1">
                <a:solidFill>
                  <a:srgbClr val="F4F7FB"/>
                </a:solidFill>
                <a:latin typeface="Inter"/>
              </a:rPr>
              <a:t>registermysite.com</a:t>
            </a:r>
          </a:p>
        </p:txBody>
      </p:sp>
      <p:sp>
        <p:nvSpPr>
          <p:cNvPr id="17" name="TextBox 16"/>
          <p:cNvSpPr txBox="1"/>
          <p:nvPr/>
        </p:nvSpPr>
        <p:spPr>
          <a:xfrm>
            <a:off x="621792" y="3419856"/>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PHONE</a:t>
            </a:r>
          </a:p>
        </p:txBody>
      </p:sp>
      <p:sp>
        <p:nvSpPr>
          <p:cNvPr id="18" name="TextBox 17"/>
          <p:cNvSpPr txBox="1"/>
          <p:nvPr/>
        </p:nvSpPr>
        <p:spPr>
          <a:xfrm>
            <a:off x="621792" y="3602736"/>
            <a:ext cx="6126480" cy="347472"/>
          </a:xfrm>
          <a:prstGeom prst="rect">
            <a:avLst/>
          </a:prstGeom>
          <a:noFill/>
        </p:spPr>
        <p:txBody>
          <a:bodyPr wrap="square" lIns="0" rIns="0" tIns="0" bIns="0" anchor="t"/>
          <a:lstStyle/>
          <a:p>
            <a:pPr algn="l">
              <a:lnSpc>
                <a:spcPct val="112000"/>
              </a:lnSpc>
            </a:pPr>
            <a:r>
              <a:rPr sz="2000" b="1">
                <a:solidFill>
                  <a:srgbClr val="F4F7FB"/>
                </a:solidFill>
                <a:latin typeface="Inter"/>
              </a:rPr>
              <a:t>(562) 751-4597</a:t>
            </a:r>
          </a:p>
        </p:txBody>
      </p:sp>
      <p:sp>
        <p:nvSpPr>
          <p:cNvPr id="19" name="TextBox 18"/>
          <p:cNvSpPr txBox="1"/>
          <p:nvPr/>
        </p:nvSpPr>
        <p:spPr>
          <a:xfrm>
            <a:off x="621792" y="4114800"/>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EMAIL</a:t>
            </a:r>
          </a:p>
        </p:txBody>
      </p:sp>
      <p:sp>
        <p:nvSpPr>
          <p:cNvPr id="20" name="TextBox 19"/>
          <p:cNvSpPr txBox="1"/>
          <p:nvPr/>
        </p:nvSpPr>
        <p:spPr>
          <a:xfrm>
            <a:off x="621792" y="4297680"/>
            <a:ext cx="6126480" cy="347472"/>
          </a:xfrm>
          <a:prstGeom prst="rect">
            <a:avLst/>
          </a:prstGeom>
          <a:noFill/>
        </p:spPr>
        <p:txBody>
          <a:bodyPr wrap="square" lIns="0" rIns="0" tIns="0" bIns="0" anchor="t"/>
          <a:lstStyle/>
          <a:p>
            <a:pPr algn="l">
              <a:lnSpc>
                <a:spcPct val="112000"/>
              </a:lnSpc>
            </a:pPr>
            <a:r>
              <a:rPr sz="2000" b="1">
                <a:solidFill>
                  <a:srgbClr val="F4F7FB"/>
                </a:solidFill>
                <a:latin typeface="Inter"/>
              </a:rPr>
              <a:t>info@registermysite.com</a:t>
            </a:r>
          </a:p>
        </p:txBody>
      </p:sp>
      <p:sp>
        <p:nvSpPr>
          <p:cNvPr id="21" name="TextBox 20"/>
          <p:cNvSpPr txBox="1"/>
          <p:nvPr/>
        </p:nvSpPr>
        <p:spPr>
          <a:xfrm>
            <a:off x="621792" y="4809744"/>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IN PERSON</a:t>
            </a:r>
          </a:p>
        </p:txBody>
      </p:sp>
      <p:sp>
        <p:nvSpPr>
          <p:cNvPr id="22" name="TextBox 21"/>
          <p:cNvSpPr txBox="1"/>
          <p:nvPr/>
        </p:nvSpPr>
        <p:spPr>
          <a:xfrm>
            <a:off x="621792" y="4992624"/>
            <a:ext cx="6126480" cy="347472"/>
          </a:xfrm>
          <a:prstGeom prst="rect">
            <a:avLst/>
          </a:prstGeom>
          <a:noFill/>
        </p:spPr>
        <p:txBody>
          <a:bodyPr wrap="square" lIns="0" rIns="0" tIns="0" bIns="0" anchor="t"/>
          <a:lstStyle/>
          <a:p>
            <a:pPr algn="l">
              <a:lnSpc>
                <a:spcPct val="112000"/>
              </a:lnSpc>
            </a:pPr>
            <a:r>
              <a:rPr sz="2000" b="1">
                <a:solidFill>
                  <a:srgbClr val="F4F7FB"/>
                </a:solidFill>
                <a:latin typeface="Inter"/>
              </a:rPr>
              <a:t>Los Angeles and Orange County</a:t>
            </a:r>
          </a:p>
        </p:txBody>
      </p:sp>
      <p:sp>
        <p:nvSpPr>
          <p:cNvPr id="23" name="Rounded Rectangle 22"/>
          <p:cNvSpPr/>
          <p:nvPr/>
        </p:nvSpPr>
        <p:spPr>
          <a:xfrm>
            <a:off x="7360920" y="2560320"/>
            <a:ext cx="4434840" cy="3154680"/>
          </a:xfrm>
          <a:prstGeom prst="roundRect">
            <a:avLst>
              <a:gd name="adj" fmla="val 6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4" name="TextBox 23"/>
          <p:cNvSpPr txBox="1"/>
          <p:nvPr/>
        </p:nvSpPr>
        <p:spPr>
          <a:xfrm>
            <a:off x="7589520" y="2743200"/>
            <a:ext cx="4023360" cy="219456"/>
          </a:xfrm>
          <a:prstGeom prst="rect">
            <a:avLst/>
          </a:prstGeom>
          <a:noFill/>
        </p:spPr>
        <p:txBody>
          <a:bodyPr wrap="square" lIns="0" rIns="0" tIns="0" bIns="0" anchor="t"/>
          <a:lstStyle/>
          <a:p>
            <a:pPr algn="l">
              <a:lnSpc>
                <a:spcPct val="112000"/>
              </a:lnSpc>
            </a:pPr>
            <a:r>
              <a:rPr sz="1200" b="1">
                <a:solidFill>
                  <a:srgbClr val="2DD4BF"/>
                </a:solidFill>
                <a:latin typeface="Inter"/>
              </a:rPr>
              <a:t>THE TOOL</a:t>
            </a:r>
          </a:p>
        </p:txBody>
      </p:sp>
      <p:sp>
        <p:nvSpPr>
          <p:cNvPr id="25" name="TextBox 24"/>
          <p:cNvSpPr txBox="1"/>
          <p:nvPr/>
        </p:nvSpPr>
        <p:spPr>
          <a:xfrm>
            <a:off x="7589520" y="3035808"/>
            <a:ext cx="4023360" cy="777240"/>
          </a:xfrm>
          <a:prstGeom prst="rect">
            <a:avLst/>
          </a:prstGeom>
          <a:noFill/>
        </p:spPr>
        <p:txBody>
          <a:bodyPr wrap="square" lIns="0" rIns="0" tIns="0" bIns="0" anchor="t"/>
          <a:lstStyle/>
          <a:p>
            <a:pPr algn="l">
              <a:lnSpc>
                <a:spcPct val="112000"/>
              </a:lnSpc>
            </a:pPr>
            <a:r>
              <a:rPr sz="1400" b="1">
                <a:solidFill>
                  <a:srgbClr val="F4F7FB"/>
                </a:solidFill>
                <a:latin typeface="IBM Plex Mono"/>
              </a:rPr>
              <a:t>advanced-domain-search.registermysite.com</a:t>
            </a:r>
          </a:p>
        </p:txBody>
      </p:sp>
      <p:sp>
        <p:nvSpPr>
          <p:cNvPr id="26" name="TextBox 25"/>
          <p:cNvSpPr txBox="1"/>
          <p:nvPr/>
        </p:nvSpPr>
        <p:spPr>
          <a:xfrm>
            <a:off x="7589520" y="3886200"/>
            <a:ext cx="4023360" cy="1463040"/>
          </a:xfrm>
          <a:prstGeom prst="rect">
            <a:avLst/>
          </a:prstGeom>
          <a:noFill/>
        </p:spPr>
        <p:txBody>
          <a:bodyPr wrap="square" lIns="0" rIns="0" tIns="0" bIns="0" anchor="t"/>
          <a:lstStyle/>
          <a:p>
            <a:pPr algn="l">
              <a:lnSpc>
                <a:spcPct val="115000"/>
              </a:lnSpc>
            </a:pPr>
            <a:r>
              <a:rPr sz="1400" b="0">
                <a:solidFill>
                  <a:srgbClr val="A7B1C2"/>
                </a:solidFill>
                <a:latin typeface="Inter"/>
              </a:rPr>
              <a:t>Domain Hack, for ideas only: registermysite.com/tools/Domain_Hack. It does not check availability.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